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59.jpg" ContentType="image/jp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01"/>
  </p:notesMasterIdLst>
  <p:handoutMasterIdLst>
    <p:handoutMasterId r:id="rId102"/>
  </p:handoutMasterIdLst>
  <p:sldIdLst>
    <p:sldId id="839" r:id="rId2"/>
    <p:sldId id="762" r:id="rId3"/>
    <p:sldId id="763" r:id="rId4"/>
    <p:sldId id="802" r:id="rId5"/>
    <p:sldId id="764" r:id="rId6"/>
    <p:sldId id="765" r:id="rId7"/>
    <p:sldId id="758" r:id="rId8"/>
    <p:sldId id="759" r:id="rId9"/>
    <p:sldId id="760" r:id="rId10"/>
    <p:sldId id="767" r:id="rId11"/>
    <p:sldId id="766" r:id="rId12"/>
    <p:sldId id="768" r:id="rId13"/>
    <p:sldId id="769" r:id="rId14"/>
    <p:sldId id="770" r:id="rId15"/>
    <p:sldId id="771" r:id="rId16"/>
    <p:sldId id="772" r:id="rId17"/>
    <p:sldId id="773" r:id="rId18"/>
    <p:sldId id="774" r:id="rId19"/>
    <p:sldId id="775" r:id="rId20"/>
    <p:sldId id="776" r:id="rId21"/>
    <p:sldId id="777" r:id="rId22"/>
    <p:sldId id="778" r:id="rId23"/>
    <p:sldId id="779" r:id="rId24"/>
    <p:sldId id="780" r:id="rId25"/>
    <p:sldId id="781" r:id="rId26"/>
    <p:sldId id="803" r:id="rId27"/>
    <p:sldId id="840" r:id="rId28"/>
    <p:sldId id="835" r:id="rId29"/>
    <p:sldId id="836" r:id="rId30"/>
    <p:sldId id="804" r:id="rId31"/>
    <p:sldId id="850" r:id="rId32"/>
    <p:sldId id="808" r:id="rId33"/>
    <p:sldId id="851" r:id="rId34"/>
    <p:sldId id="807" r:id="rId35"/>
    <p:sldId id="841" r:id="rId36"/>
    <p:sldId id="810" r:id="rId37"/>
    <p:sldId id="811" r:id="rId38"/>
    <p:sldId id="812" r:id="rId39"/>
    <p:sldId id="828" r:id="rId40"/>
    <p:sldId id="829" r:id="rId41"/>
    <p:sldId id="830" r:id="rId42"/>
    <p:sldId id="783" r:id="rId43"/>
    <p:sldId id="784" r:id="rId44"/>
    <p:sldId id="785" r:id="rId45"/>
    <p:sldId id="786" r:id="rId46"/>
    <p:sldId id="787" r:id="rId47"/>
    <p:sldId id="788" r:id="rId48"/>
    <p:sldId id="789" r:id="rId49"/>
    <p:sldId id="790" r:id="rId50"/>
    <p:sldId id="813" r:id="rId51"/>
    <p:sldId id="814" r:id="rId52"/>
    <p:sldId id="815" r:id="rId53"/>
    <p:sldId id="816" r:id="rId54"/>
    <p:sldId id="817" r:id="rId55"/>
    <p:sldId id="818" r:id="rId56"/>
    <p:sldId id="819" r:id="rId57"/>
    <p:sldId id="821" r:id="rId58"/>
    <p:sldId id="822" r:id="rId59"/>
    <p:sldId id="823" r:id="rId60"/>
    <p:sldId id="824" r:id="rId61"/>
    <p:sldId id="825" r:id="rId62"/>
    <p:sldId id="831" r:id="rId63"/>
    <p:sldId id="842" r:id="rId64"/>
    <p:sldId id="791" r:id="rId65"/>
    <p:sldId id="792" r:id="rId66"/>
    <p:sldId id="793" r:id="rId67"/>
    <p:sldId id="794" r:id="rId68"/>
    <p:sldId id="795" r:id="rId69"/>
    <p:sldId id="796" r:id="rId70"/>
    <p:sldId id="797" r:id="rId71"/>
    <p:sldId id="798" r:id="rId72"/>
    <p:sldId id="799" r:id="rId73"/>
    <p:sldId id="800" r:id="rId74"/>
    <p:sldId id="801" r:id="rId75"/>
    <p:sldId id="832" r:id="rId76"/>
    <p:sldId id="833" r:id="rId77"/>
    <p:sldId id="834" r:id="rId78"/>
    <p:sldId id="837" r:id="rId79"/>
    <p:sldId id="541" r:id="rId80"/>
    <p:sldId id="542" r:id="rId81"/>
    <p:sldId id="852" r:id="rId82"/>
    <p:sldId id="572" r:id="rId83"/>
    <p:sldId id="543" r:id="rId84"/>
    <p:sldId id="853" r:id="rId85"/>
    <p:sldId id="544" r:id="rId86"/>
    <p:sldId id="545" r:id="rId87"/>
    <p:sldId id="573" r:id="rId88"/>
    <p:sldId id="546" r:id="rId89"/>
    <p:sldId id="843" r:id="rId90"/>
    <p:sldId id="854" r:id="rId91"/>
    <p:sldId id="574" r:id="rId92"/>
    <p:sldId id="576" r:id="rId93"/>
    <p:sldId id="645" r:id="rId94"/>
    <p:sldId id="838" r:id="rId95"/>
    <p:sldId id="855" r:id="rId96"/>
    <p:sldId id="549" r:id="rId97"/>
    <p:sldId id="551" r:id="rId98"/>
    <p:sldId id="577" r:id="rId99"/>
    <p:sldId id="552"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99"/>
    <a:srgbClr val="FAA4F2"/>
    <a:srgbClr val="F8F0A6"/>
    <a:srgbClr val="B1ED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9364" autoAdjust="0"/>
  </p:normalViewPr>
  <p:slideViewPr>
    <p:cSldViewPr>
      <p:cViewPr varScale="1">
        <p:scale>
          <a:sx n="75" d="100"/>
          <a:sy n="75" d="100"/>
        </p:scale>
        <p:origin x="1236" y="96"/>
      </p:cViewPr>
      <p:guideLst>
        <p:guide orient="horz" pos="2160"/>
        <p:guide pos="2880"/>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_rels/data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AC4CE-5C4D-E443-8314-A0F3CFAC4383}" type="doc">
      <dgm:prSet loTypeId="urn:microsoft.com/office/officeart/2009/3/layout/StepUpProcess" loCatId="" qsTypeId="urn:microsoft.com/office/officeart/2005/8/quickstyle/simple4" qsCatId="simple" csTypeId="urn:microsoft.com/office/officeart/2005/8/colors/colorful2" csCatId="colorful" phldr="1"/>
      <dgm:spPr/>
      <dgm:t>
        <a:bodyPr/>
        <a:lstStyle/>
        <a:p>
          <a:endParaRPr lang="en-US"/>
        </a:p>
      </dgm:t>
    </dgm:pt>
    <dgm:pt modelId="{3C077CCC-FB1A-4249-9577-291B2BDE5E25}">
      <dgm:prSet phldrT="[Text]"/>
      <dgm:spPr/>
      <dgm:t>
        <a:bodyPr/>
        <a:lstStyle/>
        <a:p>
          <a:r>
            <a:rPr lang="en-US" smtClean="0"/>
            <a:t>MILQ 9858</a:t>
          </a:r>
        </a:p>
        <a:p>
          <a:r>
            <a:rPr lang="en-US" smtClean="0"/>
            <a:t>1959</a:t>
          </a:r>
          <a:endParaRPr lang="en-US" dirty="0"/>
        </a:p>
      </dgm:t>
    </dgm:pt>
    <dgm:pt modelId="{2BF89F6A-B133-BF47-A257-9DB812EFF692}" type="parTrans" cxnId="{BCF21CAA-2460-E443-9E0C-1E5B072BB3F2}">
      <dgm:prSet/>
      <dgm:spPr/>
      <dgm:t>
        <a:bodyPr/>
        <a:lstStyle/>
        <a:p>
          <a:endParaRPr lang="en-US"/>
        </a:p>
      </dgm:t>
    </dgm:pt>
    <dgm:pt modelId="{299ADA53-84E8-BB48-8D50-2AE20528EE27}" type="sibTrans" cxnId="{BCF21CAA-2460-E443-9E0C-1E5B072BB3F2}">
      <dgm:prSet/>
      <dgm:spPr/>
      <dgm:t>
        <a:bodyPr/>
        <a:lstStyle/>
        <a:p>
          <a:endParaRPr lang="en-US"/>
        </a:p>
      </dgm:t>
    </dgm:pt>
    <dgm:pt modelId="{AF65B279-ED7F-E74B-A75E-C43923EA75B1}">
      <dgm:prSet phldrT="[Text]"/>
      <dgm:spPr/>
      <dgm:t>
        <a:bodyPr/>
        <a:lstStyle/>
        <a:p>
          <a:r>
            <a:rPr lang="en-US" smtClean="0"/>
            <a:t>BS 5750</a:t>
          </a:r>
        </a:p>
        <a:p>
          <a:r>
            <a:rPr lang="en-US" smtClean="0"/>
            <a:t>1979</a:t>
          </a:r>
          <a:endParaRPr lang="en-US" dirty="0"/>
        </a:p>
      </dgm:t>
    </dgm:pt>
    <dgm:pt modelId="{4B1F1D6F-778D-9943-84B9-5F179457D955}" type="parTrans" cxnId="{B7C128AC-BCA8-7645-8050-B30AA6E759A7}">
      <dgm:prSet/>
      <dgm:spPr/>
      <dgm:t>
        <a:bodyPr/>
        <a:lstStyle/>
        <a:p>
          <a:endParaRPr lang="en-US"/>
        </a:p>
      </dgm:t>
    </dgm:pt>
    <dgm:pt modelId="{6B710689-1AD6-074F-AD7D-C53408870736}" type="sibTrans" cxnId="{B7C128AC-BCA8-7645-8050-B30AA6E759A7}">
      <dgm:prSet/>
      <dgm:spPr/>
      <dgm:t>
        <a:bodyPr/>
        <a:lstStyle/>
        <a:p>
          <a:endParaRPr lang="en-US"/>
        </a:p>
      </dgm:t>
    </dgm:pt>
    <dgm:pt modelId="{3CA60570-A89E-D749-801F-46D36AC405B7}">
      <dgm:prSet phldrT="[Text]"/>
      <dgm:spPr/>
      <dgm:t>
        <a:bodyPr/>
        <a:lstStyle/>
        <a:p>
          <a:r>
            <a:rPr lang="en-US" smtClean="0"/>
            <a:t>ISO 9001</a:t>
          </a:r>
        </a:p>
        <a:p>
          <a:r>
            <a:rPr lang="en-US" smtClean="0"/>
            <a:t>1987</a:t>
          </a:r>
          <a:endParaRPr lang="en-US" dirty="0"/>
        </a:p>
      </dgm:t>
    </dgm:pt>
    <dgm:pt modelId="{B255FD2B-00DB-974A-A1D0-3B6560FBE366}" type="parTrans" cxnId="{197910F4-D85E-1647-A669-9886091C88A7}">
      <dgm:prSet/>
      <dgm:spPr/>
      <dgm:t>
        <a:bodyPr/>
        <a:lstStyle/>
        <a:p>
          <a:endParaRPr lang="en-US"/>
        </a:p>
      </dgm:t>
    </dgm:pt>
    <dgm:pt modelId="{05FC19FE-FBD0-694F-9799-554E977D852C}" type="sibTrans" cxnId="{197910F4-D85E-1647-A669-9886091C88A7}">
      <dgm:prSet/>
      <dgm:spPr/>
      <dgm:t>
        <a:bodyPr/>
        <a:lstStyle/>
        <a:p>
          <a:endParaRPr lang="en-US"/>
        </a:p>
      </dgm:t>
    </dgm:pt>
    <dgm:pt modelId="{4D638CB5-4498-DE4F-8066-471AA46739EB}">
      <dgm:prSet phldrT="[Text]"/>
      <dgm:spPr/>
      <dgm:t>
        <a:bodyPr/>
        <a:lstStyle/>
        <a:p>
          <a:r>
            <a:rPr lang="en-US" dirty="0" smtClean="0"/>
            <a:t>AQAP</a:t>
          </a:r>
        </a:p>
        <a:p>
          <a:r>
            <a:rPr lang="en-US" dirty="0" smtClean="0"/>
            <a:t>1968</a:t>
          </a:r>
        </a:p>
        <a:p>
          <a:endParaRPr lang="en-US" dirty="0"/>
        </a:p>
      </dgm:t>
    </dgm:pt>
    <dgm:pt modelId="{13B99FC8-6158-6145-BED2-C08203E87A36}" type="parTrans" cxnId="{EED0481B-2D8C-9049-AEEF-822D3BB088F3}">
      <dgm:prSet/>
      <dgm:spPr/>
      <dgm:t>
        <a:bodyPr/>
        <a:lstStyle/>
        <a:p>
          <a:endParaRPr lang="en-US"/>
        </a:p>
      </dgm:t>
    </dgm:pt>
    <dgm:pt modelId="{36985D53-52B4-9048-9BB8-A7A659FD1A6F}" type="sibTrans" cxnId="{EED0481B-2D8C-9049-AEEF-822D3BB088F3}">
      <dgm:prSet/>
      <dgm:spPr/>
      <dgm:t>
        <a:bodyPr/>
        <a:lstStyle/>
        <a:p>
          <a:endParaRPr lang="en-US"/>
        </a:p>
      </dgm:t>
    </dgm:pt>
    <dgm:pt modelId="{76C6F5F9-5224-B043-8425-02C65C6418EA}" type="pres">
      <dgm:prSet presAssocID="{A3EAC4CE-5C4D-E443-8314-A0F3CFAC4383}" presName="rootnode" presStyleCnt="0">
        <dgm:presLayoutVars>
          <dgm:chMax/>
          <dgm:chPref/>
          <dgm:dir/>
          <dgm:animLvl val="lvl"/>
        </dgm:presLayoutVars>
      </dgm:prSet>
      <dgm:spPr/>
      <dgm:t>
        <a:bodyPr/>
        <a:lstStyle/>
        <a:p>
          <a:endParaRPr lang="en-US"/>
        </a:p>
      </dgm:t>
    </dgm:pt>
    <dgm:pt modelId="{C22101CA-EDBC-7C44-A838-4FC0F65CB86D}" type="pres">
      <dgm:prSet presAssocID="{3C077CCC-FB1A-4249-9577-291B2BDE5E25}" presName="composite" presStyleCnt="0"/>
      <dgm:spPr/>
    </dgm:pt>
    <dgm:pt modelId="{0D4D7089-27D6-6644-B6BC-B1D05777EE61}" type="pres">
      <dgm:prSet presAssocID="{3C077CCC-FB1A-4249-9577-291B2BDE5E25}" presName="LShape" presStyleLbl="alignNode1" presStyleIdx="0" presStyleCnt="7"/>
      <dgm:spPr/>
    </dgm:pt>
    <dgm:pt modelId="{79BA32EA-6205-8C44-B769-22477B8247FA}" type="pres">
      <dgm:prSet presAssocID="{3C077CCC-FB1A-4249-9577-291B2BDE5E25}" presName="ParentText" presStyleLbl="revTx" presStyleIdx="0" presStyleCnt="4" custScaleX="98742" custLinFactNeighborX="5532">
        <dgm:presLayoutVars>
          <dgm:chMax val="0"/>
          <dgm:chPref val="0"/>
          <dgm:bulletEnabled val="1"/>
        </dgm:presLayoutVars>
      </dgm:prSet>
      <dgm:spPr/>
      <dgm:t>
        <a:bodyPr/>
        <a:lstStyle/>
        <a:p>
          <a:endParaRPr lang="en-US"/>
        </a:p>
      </dgm:t>
    </dgm:pt>
    <dgm:pt modelId="{61B3259A-99D6-604A-B75D-0071D3ED226B}" type="pres">
      <dgm:prSet presAssocID="{3C077CCC-FB1A-4249-9577-291B2BDE5E25}" presName="Triangle" presStyleLbl="alignNode1" presStyleIdx="1" presStyleCnt="7"/>
      <dgm:spPr/>
    </dgm:pt>
    <dgm:pt modelId="{F2F84902-B1AA-4144-8EC9-A2FFD9D75DC8}" type="pres">
      <dgm:prSet presAssocID="{299ADA53-84E8-BB48-8D50-2AE20528EE27}" presName="sibTrans" presStyleCnt="0"/>
      <dgm:spPr/>
    </dgm:pt>
    <dgm:pt modelId="{54EA59EB-1CF0-1544-81DF-0C51208FF2C1}" type="pres">
      <dgm:prSet presAssocID="{299ADA53-84E8-BB48-8D50-2AE20528EE27}" presName="space" presStyleCnt="0"/>
      <dgm:spPr/>
    </dgm:pt>
    <dgm:pt modelId="{74623C9A-56C7-784F-AA41-6A90B2D9CE14}" type="pres">
      <dgm:prSet presAssocID="{4D638CB5-4498-DE4F-8066-471AA46739EB}" presName="composite" presStyleCnt="0"/>
      <dgm:spPr/>
    </dgm:pt>
    <dgm:pt modelId="{4E3BD641-ADFD-B84E-A831-43A7B92A6A6E}" type="pres">
      <dgm:prSet presAssocID="{4D638CB5-4498-DE4F-8066-471AA46739EB}" presName="LShape" presStyleLbl="alignNode1" presStyleIdx="2" presStyleCnt="7"/>
      <dgm:spPr/>
    </dgm:pt>
    <dgm:pt modelId="{A36FDD4B-B887-E74A-9A96-C3E97E73F168}" type="pres">
      <dgm:prSet presAssocID="{4D638CB5-4498-DE4F-8066-471AA46739EB}" presName="ParentText" presStyleLbl="revTx" presStyleIdx="1" presStyleCnt="4">
        <dgm:presLayoutVars>
          <dgm:chMax val="0"/>
          <dgm:chPref val="0"/>
          <dgm:bulletEnabled val="1"/>
        </dgm:presLayoutVars>
      </dgm:prSet>
      <dgm:spPr/>
      <dgm:t>
        <a:bodyPr/>
        <a:lstStyle/>
        <a:p>
          <a:endParaRPr lang="en-US"/>
        </a:p>
      </dgm:t>
    </dgm:pt>
    <dgm:pt modelId="{AA7105BA-B713-3641-B850-47A91FD082DF}" type="pres">
      <dgm:prSet presAssocID="{4D638CB5-4498-DE4F-8066-471AA46739EB}" presName="Triangle" presStyleLbl="alignNode1" presStyleIdx="3" presStyleCnt="7"/>
      <dgm:spPr/>
    </dgm:pt>
    <dgm:pt modelId="{44C905A7-7337-0747-AAA1-88246C202523}" type="pres">
      <dgm:prSet presAssocID="{36985D53-52B4-9048-9BB8-A7A659FD1A6F}" presName="sibTrans" presStyleCnt="0"/>
      <dgm:spPr/>
    </dgm:pt>
    <dgm:pt modelId="{686592E5-482D-8042-BFEF-C3E5988B5EC2}" type="pres">
      <dgm:prSet presAssocID="{36985D53-52B4-9048-9BB8-A7A659FD1A6F}" presName="space" presStyleCnt="0"/>
      <dgm:spPr/>
    </dgm:pt>
    <dgm:pt modelId="{38E83E97-D1E9-E64C-A1BC-617A341445A9}" type="pres">
      <dgm:prSet presAssocID="{AF65B279-ED7F-E74B-A75E-C43923EA75B1}" presName="composite" presStyleCnt="0"/>
      <dgm:spPr/>
    </dgm:pt>
    <dgm:pt modelId="{9FBB4671-72C7-C243-B0A5-87FEE11B5710}" type="pres">
      <dgm:prSet presAssocID="{AF65B279-ED7F-E74B-A75E-C43923EA75B1}" presName="LShape" presStyleLbl="alignNode1" presStyleIdx="4" presStyleCnt="7"/>
      <dgm:spPr/>
    </dgm:pt>
    <dgm:pt modelId="{5F0118BA-8982-3D4D-9C78-571976E44973}" type="pres">
      <dgm:prSet presAssocID="{AF65B279-ED7F-E74B-A75E-C43923EA75B1}" presName="ParentText" presStyleLbl="revTx" presStyleIdx="2" presStyleCnt="4" custLinFactNeighborX="5532">
        <dgm:presLayoutVars>
          <dgm:chMax val="0"/>
          <dgm:chPref val="0"/>
          <dgm:bulletEnabled val="1"/>
        </dgm:presLayoutVars>
      </dgm:prSet>
      <dgm:spPr/>
      <dgm:t>
        <a:bodyPr/>
        <a:lstStyle/>
        <a:p>
          <a:endParaRPr lang="en-US"/>
        </a:p>
      </dgm:t>
    </dgm:pt>
    <dgm:pt modelId="{FB19BCC4-FED1-6849-9354-28971BDA29D5}" type="pres">
      <dgm:prSet presAssocID="{AF65B279-ED7F-E74B-A75E-C43923EA75B1}" presName="Triangle" presStyleLbl="alignNode1" presStyleIdx="5" presStyleCnt="7"/>
      <dgm:spPr/>
    </dgm:pt>
    <dgm:pt modelId="{CEF9E893-2BE7-4449-8368-C5F28AF0EF00}" type="pres">
      <dgm:prSet presAssocID="{6B710689-1AD6-074F-AD7D-C53408870736}" presName="sibTrans" presStyleCnt="0"/>
      <dgm:spPr/>
    </dgm:pt>
    <dgm:pt modelId="{905523B3-DDF3-344C-8D83-56B3DECA1D79}" type="pres">
      <dgm:prSet presAssocID="{6B710689-1AD6-074F-AD7D-C53408870736}" presName="space" presStyleCnt="0"/>
      <dgm:spPr/>
    </dgm:pt>
    <dgm:pt modelId="{C4FD9076-471A-B046-973D-A3F00EE7B222}" type="pres">
      <dgm:prSet presAssocID="{3CA60570-A89E-D749-801F-46D36AC405B7}" presName="composite" presStyleCnt="0"/>
      <dgm:spPr/>
    </dgm:pt>
    <dgm:pt modelId="{D46E5C91-250A-E347-AFD2-9149674FECB2}" type="pres">
      <dgm:prSet presAssocID="{3CA60570-A89E-D749-801F-46D36AC405B7}" presName="LShape" presStyleLbl="alignNode1" presStyleIdx="6" presStyleCnt="7"/>
      <dgm:spPr/>
    </dgm:pt>
    <dgm:pt modelId="{A1AC0774-73D8-A444-A07A-B69D842B73C6}" type="pres">
      <dgm:prSet presAssocID="{3CA60570-A89E-D749-801F-46D36AC405B7}" presName="ParentText" presStyleLbl="revTx" presStyleIdx="3" presStyleCnt="4" custLinFactNeighborX="5532">
        <dgm:presLayoutVars>
          <dgm:chMax val="0"/>
          <dgm:chPref val="0"/>
          <dgm:bulletEnabled val="1"/>
        </dgm:presLayoutVars>
      </dgm:prSet>
      <dgm:spPr/>
      <dgm:t>
        <a:bodyPr/>
        <a:lstStyle/>
        <a:p>
          <a:endParaRPr lang="en-US"/>
        </a:p>
      </dgm:t>
    </dgm:pt>
  </dgm:ptLst>
  <dgm:cxnLst>
    <dgm:cxn modelId="{B7C128AC-BCA8-7645-8050-B30AA6E759A7}" srcId="{A3EAC4CE-5C4D-E443-8314-A0F3CFAC4383}" destId="{AF65B279-ED7F-E74B-A75E-C43923EA75B1}" srcOrd="2" destOrd="0" parTransId="{4B1F1D6F-778D-9943-84B9-5F179457D955}" sibTransId="{6B710689-1AD6-074F-AD7D-C53408870736}"/>
    <dgm:cxn modelId="{12BBF492-2CC7-4DDF-B047-CED7A333E0B5}" type="presOf" srcId="{3C077CCC-FB1A-4249-9577-291B2BDE5E25}" destId="{79BA32EA-6205-8C44-B769-22477B8247FA}" srcOrd="0" destOrd="0" presId="urn:microsoft.com/office/officeart/2009/3/layout/StepUpProcess"/>
    <dgm:cxn modelId="{BCF21CAA-2460-E443-9E0C-1E5B072BB3F2}" srcId="{A3EAC4CE-5C4D-E443-8314-A0F3CFAC4383}" destId="{3C077CCC-FB1A-4249-9577-291B2BDE5E25}" srcOrd="0" destOrd="0" parTransId="{2BF89F6A-B133-BF47-A257-9DB812EFF692}" sibTransId="{299ADA53-84E8-BB48-8D50-2AE20528EE27}"/>
    <dgm:cxn modelId="{EED0481B-2D8C-9049-AEEF-822D3BB088F3}" srcId="{A3EAC4CE-5C4D-E443-8314-A0F3CFAC4383}" destId="{4D638CB5-4498-DE4F-8066-471AA46739EB}" srcOrd="1" destOrd="0" parTransId="{13B99FC8-6158-6145-BED2-C08203E87A36}" sibTransId="{36985D53-52B4-9048-9BB8-A7A659FD1A6F}"/>
    <dgm:cxn modelId="{0046FCF3-ECA6-4A84-9C0E-22DF435A42F1}" type="presOf" srcId="{3CA60570-A89E-D749-801F-46D36AC405B7}" destId="{A1AC0774-73D8-A444-A07A-B69D842B73C6}" srcOrd="0" destOrd="0" presId="urn:microsoft.com/office/officeart/2009/3/layout/StepUpProcess"/>
    <dgm:cxn modelId="{8F60086C-42B3-49E6-B5B2-2F97813C2502}" type="presOf" srcId="{AF65B279-ED7F-E74B-A75E-C43923EA75B1}" destId="{5F0118BA-8982-3D4D-9C78-571976E44973}" srcOrd="0" destOrd="0" presId="urn:microsoft.com/office/officeart/2009/3/layout/StepUpProcess"/>
    <dgm:cxn modelId="{197910F4-D85E-1647-A669-9886091C88A7}" srcId="{A3EAC4CE-5C4D-E443-8314-A0F3CFAC4383}" destId="{3CA60570-A89E-D749-801F-46D36AC405B7}" srcOrd="3" destOrd="0" parTransId="{B255FD2B-00DB-974A-A1D0-3B6560FBE366}" sibTransId="{05FC19FE-FBD0-694F-9799-554E977D852C}"/>
    <dgm:cxn modelId="{BF4E34ED-DD40-4722-B722-C5DC3D2EFD33}" type="presOf" srcId="{4D638CB5-4498-DE4F-8066-471AA46739EB}" destId="{A36FDD4B-B887-E74A-9A96-C3E97E73F168}" srcOrd="0" destOrd="0" presId="urn:microsoft.com/office/officeart/2009/3/layout/StepUpProcess"/>
    <dgm:cxn modelId="{505C79FF-8B12-4C78-B437-0354727B14F5}" type="presOf" srcId="{A3EAC4CE-5C4D-E443-8314-A0F3CFAC4383}" destId="{76C6F5F9-5224-B043-8425-02C65C6418EA}" srcOrd="0" destOrd="0" presId="urn:microsoft.com/office/officeart/2009/3/layout/StepUpProcess"/>
    <dgm:cxn modelId="{E0EA3C99-14A4-46A7-860A-A02288E89A6F}" type="presParOf" srcId="{76C6F5F9-5224-B043-8425-02C65C6418EA}" destId="{C22101CA-EDBC-7C44-A838-4FC0F65CB86D}" srcOrd="0" destOrd="0" presId="urn:microsoft.com/office/officeart/2009/3/layout/StepUpProcess"/>
    <dgm:cxn modelId="{8E8338FD-217F-4805-ADD5-CF5E63E588D5}" type="presParOf" srcId="{C22101CA-EDBC-7C44-A838-4FC0F65CB86D}" destId="{0D4D7089-27D6-6644-B6BC-B1D05777EE61}" srcOrd="0" destOrd="0" presId="urn:microsoft.com/office/officeart/2009/3/layout/StepUpProcess"/>
    <dgm:cxn modelId="{DB552ADB-6960-4EF3-AFAA-73B266BB2724}" type="presParOf" srcId="{C22101CA-EDBC-7C44-A838-4FC0F65CB86D}" destId="{79BA32EA-6205-8C44-B769-22477B8247FA}" srcOrd="1" destOrd="0" presId="urn:microsoft.com/office/officeart/2009/3/layout/StepUpProcess"/>
    <dgm:cxn modelId="{E246F405-3DCB-4681-8F8F-DDBE8987E2D1}" type="presParOf" srcId="{C22101CA-EDBC-7C44-A838-4FC0F65CB86D}" destId="{61B3259A-99D6-604A-B75D-0071D3ED226B}" srcOrd="2" destOrd="0" presId="urn:microsoft.com/office/officeart/2009/3/layout/StepUpProcess"/>
    <dgm:cxn modelId="{2A5037A5-8B2D-453C-B744-6C9EF3886ADF}" type="presParOf" srcId="{76C6F5F9-5224-B043-8425-02C65C6418EA}" destId="{F2F84902-B1AA-4144-8EC9-A2FFD9D75DC8}" srcOrd="1" destOrd="0" presId="urn:microsoft.com/office/officeart/2009/3/layout/StepUpProcess"/>
    <dgm:cxn modelId="{6A4A0BA8-26C8-4F17-9B09-C23772FD4820}" type="presParOf" srcId="{F2F84902-B1AA-4144-8EC9-A2FFD9D75DC8}" destId="{54EA59EB-1CF0-1544-81DF-0C51208FF2C1}" srcOrd="0" destOrd="0" presId="urn:microsoft.com/office/officeart/2009/3/layout/StepUpProcess"/>
    <dgm:cxn modelId="{6D4CD71D-1D8C-4243-B5C8-54CE585F43E4}" type="presParOf" srcId="{76C6F5F9-5224-B043-8425-02C65C6418EA}" destId="{74623C9A-56C7-784F-AA41-6A90B2D9CE14}" srcOrd="2" destOrd="0" presId="urn:microsoft.com/office/officeart/2009/3/layout/StepUpProcess"/>
    <dgm:cxn modelId="{9A73BF57-108E-4D1C-8DD3-6904F9CF66F4}" type="presParOf" srcId="{74623C9A-56C7-784F-AA41-6A90B2D9CE14}" destId="{4E3BD641-ADFD-B84E-A831-43A7B92A6A6E}" srcOrd="0" destOrd="0" presId="urn:microsoft.com/office/officeart/2009/3/layout/StepUpProcess"/>
    <dgm:cxn modelId="{FB7E37F6-CAA8-48C9-AAF7-C71D70F74D6C}" type="presParOf" srcId="{74623C9A-56C7-784F-AA41-6A90B2D9CE14}" destId="{A36FDD4B-B887-E74A-9A96-C3E97E73F168}" srcOrd="1" destOrd="0" presId="urn:microsoft.com/office/officeart/2009/3/layout/StepUpProcess"/>
    <dgm:cxn modelId="{FE4CECA4-EAB7-4398-8C94-3595BB8CBC58}" type="presParOf" srcId="{74623C9A-56C7-784F-AA41-6A90B2D9CE14}" destId="{AA7105BA-B713-3641-B850-47A91FD082DF}" srcOrd="2" destOrd="0" presId="urn:microsoft.com/office/officeart/2009/3/layout/StepUpProcess"/>
    <dgm:cxn modelId="{7FDE2441-75A3-47D2-AA40-043E3B808568}" type="presParOf" srcId="{76C6F5F9-5224-B043-8425-02C65C6418EA}" destId="{44C905A7-7337-0747-AAA1-88246C202523}" srcOrd="3" destOrd="0" presId="urn:microsoft.com/office/officeart/2009/3/layout/StepUpProcess"/>
    <dgm:cxn modelId="{258FD537-C72A-4B80-99F7-D5C8EF609313}" type="presParOf" srcId="{44C905A7-7337-0747-AAA1-88246C202523}" destId="{686592E5-482D-8042-BFEF-C3E5988B5EC2}" srcOrd="0" destOrd="0" presId="urn:microsoft.com/office/officeart/2009/3/layout/StepUpProcess"/>
    <dgm:cxn modelId="{9F9A658C-D13E-4A28-88B6-97339ED4F7ED}" type="presParOf" srcId="{76C6F5F9-5224-B043-8425-02C65C6418EA}" destId="{38E83E97-D1E9-E64C-A1BC-617A341445A9}" srcOrd="4" destOrd="0" presId="urn:microsoft.com/office/officeart/2009/3/layout/StepUpProcess"/>
    <dgm:cxn modelId="{40BF51B1-463E-484F-8D0A-943BB2077CF2}" type="presParOf" srcId="{38E83E97-D1E9-E64C-A1BC-617A341445A9}" destId="{9FBB4671-72C7-C243-B0A5-87FEE11B5710}" srcOrd="0" destOrd="0" presId="urn:microsoft.com/office/officeart/2009/3/layout/StepUpProcess"/>
    <dgm:cxn modelId="{B892DB65-D028-4E66-986C-470C0CBA0ACE}" type="presParOf" srcId="{38E83E97-D1E9-E64C-A1BC-617A341445A9}" destId="{5F0118BA-8982-3D4D-9C78-571976E44973}" srcOrd="1" destOrd="0" presId="urn:microsoft.com/office/officeart/2009/3/layout/StepUpProcess"/>
    <dgm:cxn modelId="{9059BE64-DA06-4BAE-BEE1-7CE88329DEAC}" type="presParOf" srcId="{38E83E97-D1E9-E64C-A1BC-617A341445A9}" destId="{FB19BCC4-FED1-6849-9354-28971BDA29D5}" srcOrd="2" destOrd="0" presId="urn:microsoft.com/office/officeart/2009/3/layout/StepUpProcess"/>
    <dgm:cxn modelId="{CBC420EB-C8CC-40FB-928E-5E7A69700D88}" type="presParOf" srcId="{76C6F5F9-5224-B043-8425-02C65C6418EA}" destId="{CEF9E893-2BE7-4449-8368-C5F28AF0EF00}" srcOrd="5" destOrd="0" presId="urn:microsoft.com/office/officeart/2009/3/layout/StepUpProcess"/>
    <dgm:cxn modelId="{400AD9A1-3C54-46A6-80F3-A604EC0F3360}" type="presParOf" srcId="{CEF9E893-2BE7-4449-8368-C5F28AF0EF00}" destId="{905523B3-DDF3-344C-8D83-56B3DECA1D79}" srcOrd="0" destOrd="0" presId="urn:microsoft.com/office/officeart/2009/3/layout/StepUpProcess"/>
    <dgm:cxn modelId="{2C6BE9A9-86FE-4211-97DB-C01D5A249F2C}" type="presParOf" srcId="{76C6F5F9-5224-B043-8425-02C65C6418EA}" destId="{C4FD9076-471A-B046-973D-A3F00EE7B222}" srcOrd="6" destOrd="0" presId="urn:microsoft.com/office/officeart/2009/3/layout/StepUpProcess"/>
    <dgm:cxn modelId="{109CD828-63B9-4A36-B617-0A695B3F15D5}" type="presParOf" srcId="{C4FD9076-471A-B046-973D-A3F00EE7B222}" destId="{D46E5C91-250A-E347-AFD2-9149674FECB2}" srcOrd="0" destOrd="0" presId="urn:microsoft.com/office/officeart/2009/3/layout/StepUpProcess"/>
    <dgm:cxn modelId="{1D3170A7-4B2D-4B23-AEC3-FAF986216F32}" type="presParOf" srcId="{C4FD9076-471A-B046-973D-A3F00EE7B222}" destId="{A1AC0774-73D8-A444-A07A-B69D842B73C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3EC39-5AC3-7F45-9FB4-77E216E6308E}" type="doc">
      <dgm:prSet loTypeId="urn:microsoft.com/office/officeart/2005/8/layout/arrow2" loCatId="" qsTypeId="urn:microsoft.com/office/officeart/2005/8/quickstyle/simple4" qsCatId="simple" csTypeId="urn:microsoft.com/office/officeart/2005/8/colors/colorful2" csCatId="colorful" phldr="1"/>
      <dgm:spPr/>
    </dgm:pt>
    <dgm:pt modelId="{2D1B1FB5-478B-6345-A158-86EA1490BE3E}">
      <dgm:prSet phldrT="[Text]"/>
      <dgm:spPr/>
      <dgm:t>
        <a:bodyPr/>
        <a:lstStyle/>
        <a:p>
          <a:r>
            <a:rPr lang="en-US" dirty="0" smtClean="0"/>
            <a:t>1987</a:t>
          </a:r>
          <a:endParaRPr lang="en-US" dirty="0"/>
        </a:p>
      </dgm:t>
    </dgm:pt>
    <dgm:pt modelId="{702DE727-12CD-F946-8BEB-E13F7C5A8CEA}" type="parTrans" cxnId="{1E42DC8F-B152-1D4D-A915-73CFD26074A4}">
      <dgm:prSet/>
      <dgm:spPr/>
      <dgm:t>
        <a:bodyPr/>
        <a:lstStyle/>
        <a:p>
          <a:endParaRPr lang="en-US"/>
        </a:p>
      </dgm:t>
    </dgm:pt>
    <dgm:pt modelId="{364F2AFC-4BCB-3048-9DA7-BF403769F65B}" type="sibTrans" cxnId="{1E42DC8F-B152-1D4D-A915-73CFD26074A4}">
      <dgm:prSet/>
      <dgm:spPr/>
      <dgm:t>
        <a:bodyPr/>
        <a:lstStyle/>
        <a:p>
          <a:endParaRPr lang="en-US"/>
        </a:p>
      </dgm:t>
    </dgm:pt>
    <dgm:pt modelId="{D0AA8977-8AA7-724A-A694-38B15031B7E8}">
      <dgm:prSet phldrT="[Text]"/>
      <dgm:spPr/>
      <dgm:t>
        <a:bodyPr/>
        <a:lstStyle/>
        <a:p>
          <a:r>
            <a:rPr lang="en-US" dirty="0" smtClean="0"/>
            <a:t>1994</a:t>
          </a:r>
          <a:endParaRPr lang="en-US" dirty="0"/>
        </a:p>
      </dgm:t>
    </dgm:pt>
    <dgm:pt modelId="{B8A2B975-601B-DC45-A56A-14005FF331E7}" type="parTrans" cxnId="{A25C6B09-F454-1945-92EE-C10F083D8D6F}">
      <dgm:prSet/>
      <dgm:spPr/>
      <dgm:t>
        <a:bodyPr/>
        <a:lstStyle/>
        <a:p>
          <a:endParaRPr lang="en-US"/>
        </a:p>
      </dgm:t>
    </dgm:pt>
    <dgm:pt modelId="{B0BE1A8B-3C67-AD4E-BE6B-55BE326ED825}" type="sibTrans" cxnId="{A25C6B09-F454-1945-92EE-C10F083D8D6F}">
      <dgm:prSet/>
      <dgm:spPr/>
      <dgm:t>
        <a:bodyPr/>
        <a:lstStyle/>
        <a:p>
          <a:endParaRPr lang="en-US"/>
        </a:p>
      </dgm:t>
    </dgm:pt>
    <dgm:pt modelId="{ADC76311-E4C7-0C46-8C69-25AEE09FF801}">
      <dgm:prSet phldrT="[Text]"/>
      <dgm:spPr/>
      <dgm:t>
        <a:bodyPr/>
        <a:lstStyle/>
        <a:p>
          <a:r>
            <a:rPr lang="en-US" dirty="0" smtClean="0"/>
            <a:t>2000</a:t>
          </a:r>
        </a:p>
      </dgm:t>
    </dgm:pt>
    <dgm:pt modelId="{3F5BCB68-53F2-E741-A08C-EB2D952BC9CB}" type="parTrans" cxnId="{550A01F5-1027-D54B-A610-0D6FE4C2107D}">
      <dgm:prSet/>
      <dgm:spPr/>
      <dgm:t>
        <a:bodyPr/>
        <a:lstStyle/>
        <a:p>
          <a:endParaRPr lang="en-US"/>
        </a:p>
      </dgm:t>
    </dgm:pt>
    <dgm:pt modelId="{7C484AF7-D7CC-0A48-A2AC-98E11BCEB23E}" type="sibTrans" cxnId="{550A01F5-1027-D54B-A610-0D6FE4C2107D}">
      <dgm:prSet/>
      <dgm:spPr/>
      <dgm:t>
        <a:bodyPr/>
        <a:lstStyle/>
        <a:p>
          <a:endParaRPr lang="en-US"/>
        </a:p>
      </dgm:t>
    </dgm:pt>
    <dgm:pt modelId="{506E870C-D118-404F-82EB-1A8FA3A107D5}">
      <dgm:prSet/>
      <dgm:spPr/>
      <dgm:t>
        <a:bodyPr/>
        <a:lstStyle/>
        <a:p>
          <a:r>
            <a:rPr lang="en-US" dirty="0" smtClean="0"/>
            <a:t>2008</a:t>
          </a:r>
          <a:endParaRPr lang="en-US" dirty="0"/>
        </a:p>
      </dgm:t>
    </dgm:pt>
    <dgm:pt modelId="{9BBBC3BB-389F-BC46-A4DA-3EA4B0427783}" type="parTrans" cxnId="{6AD708A6-4371-5F49-B9CE-0BF1BA2CA042}">
      <dgm:prSet/>
      <dgm:spPr/>
      <dgm:t>
        <a:bodyPr/>
        <a:lstStyle/>
        <a:p>
          <a:endParaRPr lang="en-US"/>
        </a:p>
      </dgm:t>
    </dgm:pt>
    <dgm:pt modelId="{73EF2584-6412-1645-BA7E-58DE1987CF60}" type="sibTrans" cxnId="{6AD708A6-4371-5F49-B9CE-0BF1BA2CA042}">
      <dgm:prSet/>
      <dgm:spPr/>
      <dgm:t>
        <a:bodyPr/>
        <a:lstStyle/>
        <a:p>
          <a:endParaRPr lang="en-US"/>
        </a:p>
      </dgm:t>
    </dgm:pt>
    <dgm:pt modelId="{4BD888F3-CAFD-154A-B799-137B5CF9C367}">
      <dgm:prSet/>
      <dgm:spPr/>
      <dgm:t>
        <a:bodyPr/>
        <a:lstStyle/>
        <a:p>
          <a:r>
            <a:rPr lang="en-US" dirty="0" smtClean="0"/>
            <a:t>2015</a:t>
          </a:r>
          <a:endParaRPr lang="en-US" dirty="0"/>
        </a:p>
      </dgm:t>
    </dgm:pt>
    <dgm:pt modelId="{0F2D23C1-7B43-4D49-B3A6-0C294F668161}" type="parTrans" cxnId="{399ADF9F-A8FC-4849-9B1D-3FC34318292E}">
      <dgm:prSet/>
      <dgm:spPr/>
      <dgm:t>
        <a:bodyPr/>
        <a:lstStyle/>
        <a:p>
          <a:endParaRPr lang="en-US"/>
        </a:p>
      </dgm:t>
    </dgm:pt>
    <dgm:pt modelId="{46D4763C-BAED-234B-8F8A-2DC3AAF05D6B}" type="sibTrans" cxnId="{399ADF9F-A8FC-4849-9B1D-3FC34318292E}">
      <dgm:prSet/>
      <dgm:spPr/>
      <dgm:t>
        <a:bodyPr/>
        <a:lstStyle/>
        <a:p>
          <a:endParaRPr lang="en-US"/>
        </a:p>
      </dgm:t>
    </dgm:pt>
    <dgm:pt modelId="{FF967467-8ABF-B244-8382-2EFE33724880}" type="pres">
      <dgm:prSet presAssocID="{1D83EC39-5AC3-7F45-9FB4-77E216E6308E}" presName="arrowDiagram" presStyleCnt="0">
        <dgm:presLayoutVars>
          <dgm:chMax val="5"/>
          <dgm:dir/>
          <dgm:resizeHandles val="exact"/>
        </dgm:presLayoutVars>
      </dgm:prSet>
      <dgm:spPr/>
    </dgm:pt>
    <dgm:pt modelId="{D432E48F-EC93-F54B-9FD5-6C42B44A02B7}" type="pres">
      <dgm:prSet presAssocID="{1D83EC39-5AC3-7F45-9FB4-77E216E6308E}" presName="arrow" presStyleLbl="bgShp" presStyleIdx="0" presStyleCnt="1" custScaleX="101232"/>
      <dgm:spPr/>
    </dgm:pt>
    <dgm:pt modelId="{8BA7177A-F18B-544B-A104-5AC5D1F16C6E}" type="pres">
      <dgm:prSet presAssocID="{1D83EC39-5AC3-7F45-9FB4-77E216E6308E}" presName="arrowDiagram5" presStyleCnt="0"/>
      <dgm:spPr/>
    </dgm:pt>
    <dgm:pt modelId="{B492E2FD-A032-6048-ADE3-3ACBE69E6BD9}" type="pres">
      <dgm:prSet presAssocID="{2D1B1FB5-478B-6345-A158-86EA1490BE3E}" presName="bullet5a" presStyleLbl="node1" presStyleIdx="0" presStyleCnt="5"/>
      <dgm:spPr/>
    </dgm:pt>
    <dgm:pt modelId="{0DAD67A0-68A9-D640-BE83-6FC7F9D49035}" type="pres">
      <dgm:prSet presAssocID="{2D1B1FB5-478B-6345-A158-86EA1490BE3E}" presName="textBox5a" presStyleLbl="revTx" presStyleIdx="0" presStyleCnt="5">
        <dgm:presLayoutVars>
          <dgm:bulletEnabled val="1"/>
        </dgm:presLayoutVars>
      </dgm:prSet>
      <dgm:spPr/>
      <dgm:t>
        <a:bodyPr/>
        <a:lstStyle/>
        <a:p>
          <a:endParaRPr lang="en-US"/>
        </a:p>
      </dgm:t>
    </dgm:pt>
    <dgm:pt modelId="{FA9D199F-0B06-8A4A-BF42-76710885B816}" type="pres">
      <dgm:prSet presAssocID="{D0AA8977-8AA7-724A-A694-38B15031B7E8}" presName="bullet5b" presStyleLbl="node1" presStyleIdx="1" presStyleCnt="5"/>
      <dgm:spPr/>
    </dgm:pt>
    <dgm:pt modelId="{5A300557-4748-D64C-8969-F817BE9AD901}" type="pres">
      <dgm:prSet presAssocID="{D0AA8977-8AA7-724A-A694-38B15031B7E8}" presName="textBox5b" presStyleLbl="revTx" presStyleIdx="1" presStyleCnt="5">
        <dgm:presLayoutVars>
          <dgm:bulletEnabled val="1"/>
        </dgm:presLayoutVars>
      </dgm:prSet>
      <dgm:spPr/>
      <dgm:t>
        <a:bodyPr/>
        <a:lstStyle/>
        <a:p>
          <a:endParaRPr lang="en-US"/>
        </a:p>
      </dgm:t>
    </dgm:pt>
    <dgm:pt modelId="{3035D444-5E10-174C-8CC9-87BA54C8F89D}" type="pres">
      <dgm:prSet presAssocID="{ADC76311-E4C7-0C46-8C69-25AEE09FF801}" presName="bullet5c" presStyleLbl="node1" presStyleIdx="2" presStyleCnt="5"/>
      <dgm:spPr/>
    </dgm:pt>
    <dgm:pt modelId="{35B9DB47-A7BD-1E45-AD33-419364F1196D}" type="pres">
      <dgm:prSet presAssocID="{ADC76311-E4C7-0C46-8C69-25AEE09FF801}" presName="textBox5c" presStyleLbl="revTx" presStyleIdx="2" presStyleCnt="5">
        <dgm:presLayoutVars>
          <dgm:bulletEnabled val="1"/>
        </dgm:presLayoutVars>
      </dgm:prSet>
      <dgm:spPr/>
      <dgm:t>
        <a:bodyPr/>
        <a:lstStyle/>
        <a:p>
          <a:endParaRPr lang="en-US"/>
        </a:p>
      </dgm:t>
    </dgm:pt>
    <dgm:pt modelId="{D684154F-A74F-C745-9EA7-56A2434AC98D}" type="pres">
      <dgm:prSet presAssocID="{506E870C-D118-404F-82EB-1A8FA3A107D5}" presName="bullet5d" presStyleLbl="node1" presStyleIdx="3" presStyleCnt="5"/>
      <dgm:spPr/>
    </dgm:pt>
    <dgm:pt modelId="{7645E797-170E-3E42-83F7-95437CEDE842}" type="pres">
      <dgm:prSet presAssocID="{506E870C-D118-404F-82EB-1A8FA3A107D5}" presName="textBox5d" presStyleLbl="revTx" presStyleIdx="3" presStyleCnt="5">
        <dgm:presLayoutVars>
          <dgm:bulletEnabled val="1"/>
        </dgm:presLayoutVars>
      </dgm:prSet>
      <dgm:spPr/>
      <dgm:t>
        <a:bodyPr/>
        <a:lstStyle/>
        <a:p>
          <a:endParaRPr lang="en-US"/>
        </a:p>
      </dgm:t>
    </dgm:pt>
    <dgm:pt modelId="{95C1E5CE-BDB6-4447-86C0-FCE24687AB35}" type="pres">
      <dgm:prSet presAssocID="{4BD888F3-CAFD-154A-B799-137B5CF9C367}" presName="bullet5e" presStyleLbl="node1" presStyleIdx="4" presStyleCnt="5"/>
      <dgm:spPr/>
    </dgm:pt>
    <dgm:pt modelId="{212A7FC8-722C-4643-B3A3-40F64FD6B822}" type="pres">
      <dgm:prSet presAssocID="{4BD888F3-CAFD-154A-B799-137B5CF9C367}" presName="textBox5e" presStyleLbl="revTx" presStyleIdx="4" presStyleCnt="5">
        <dgm:presLayoutVars>
          <dgm:bulletEnabled val="1"/>
        </dgm:presLayoutVars>
      </dgm:prSet>
      <dgm:spPr/>
      <dgm:t>
        <a:bodyPr/>
        <a:lstStyle/>
        <a:p>
          <a:endParaRPr lang="en-US"/>
        </a:p>
      </dgm:t>
    </dgm:pt>
  </dgm:ptLst>
  <dgm:cxnLst>
    <dgm:cxn modelId="{E012DB33-B644-4698-84D2-8334D92CC4D5}" type="presOf" srcId="{ADC76311-E4C7-0C46-8C69-25AEE09FF801}" destId="{35B9DB47-A7BD-1E45-AD33-419364F1196D}" srcOrd="0" destOrd="0" presId="urn:microsoft.com/office/officeart/2005/8/layout/arrow2"/>
    <dgm:cxn modelId="{399ADF9F-A8FC-4849-9B1D-3FC34318292E}" srcId="{1D83EC39-5AC3-7F45-9FB4-77E216E6308E}" destId="{4BD888F3-CAFD-154A-B799-137B5CF9C367}" srcOrd="4" destOrd="0" parTransId="{0F2D23C1-7B43-4D49-B3A6-0C294F668161}" sibTransId="{46D4763C-BAED-234B-8F8A-2DC3AAF05D6B}"/>
    <dgm:cxn modelId="{6F0FA9BC-3915-4D61-9D6A-CB7185FFD96C}" type="presOf" srcId="{4BD888F3-CAFD-154A-B799-137B5CF9C367}" destId="{212A7FC8-722C-4643-B3A3-40F64FD6B822}" srcOrd="0" destOrd="0" presId="urn:microsoft.com/office/officeart/2005/8/layout/arrow2"/>
    <dgm:cxn modelId="{BE8108AC-B833-4DEC-BC29-D4B38EFE058B}" type="presOf" srcId="{D0AA8977-8AA7-724A-A694-38B15031B7E8}" destId="{5A300557-4748-D64C-8969-F817BE9AD901}" srcOrd="0" destOrd="0" presId="urn:microsoft.com/office/officeart/2005/8/layout/arrow2"/>
    <dgm:cxn modelId="{3FFB4D3C-FCBD-418E-8410-903DF1ECB8F0}" type="presOf" srcId="{1D83EC39-5AC3-7F45-9FB4-77E216E6308E}" destId="{FF967467-8ABF-B244-8382-2EFE33724880}" srcOrd="0" destOrd="0" presId="urn:microsoft.com/office/officeart/2005/8/layout/arrow2"/>
    <dgm:cxn modelId="{1E42DC8F-B152-1D4D-A915-73CFD26074A4}" srcId="{1D83EC39-5AC3-7F45-9FB4-77E216E6308E}" destId="{2D1B1FB5-478B-6345-A158-86EA1490BE3E}" srcOrd="0" destOrd="0" parTransId="{702DE727-12CD-F946-8BEB-E13F7C5A8CEA}" sibTransId="{364F2AFC-4BCB-3048-9DA7-BF403769F65B}"/>
    <dgm:cxn modelId="{A25C6B09-F454-1945-92EE-C10F083D8D6F}" srcId="{1D83EC39-5AC3-7F45-9FB4-77E216E6308E}" destId="{D0AA8977-8AA7-724A-A694-38B15031B7E8}" srcOrd="1" destOrd="0" parTransId="{B8A2B975-601B-DC45-A56A-14005FF331E7}" sibTransId="{B0BE1A8B-3C67-AD4E-BE6B-55BE326ED825}"/>
    <dgm:cxn modelId="{AF579DEB-93C0-4BE0-93EF-27FED9D2225D}" type="presOf" srcId="{506E870C-D118-404F-82EB-1A8FA3A107D5}" destId="{7645E797-170E-3E42-83F7-95437CEDE842}" srcOrd="0" destOrd="0" presId="urn:microsoft.com/office/officeart/2005/8/layout/arrow2"/>
    <dgm:cxn modelId="{550A01F5-1027-D54B-A610-0D6FE4C2107D}" srcId="{1D83EC39-5AC3-7F45-9FB4-77E216E6308E}" destId="{ADC76311-E4C7-0C46-8C69-25AEE09FF801}" srcOrd="2" destOrd="0" parTransId="{3F5BCB68-53F2-E741-A08C-EB2D952BC9CB}" sibTransId="{7C484AF7-D7CC-0A48-A2AC-98E11BCEB23E}"/>
    <dgm:cxn modelId="{6AD708A6-4371-5F49-B9CE-0BF1BA2CA042}" srcId="{1D83EC39-5AC3-7F45-9FB4-77E216E6308E}" destId="{506E870C-D118-404F-82EB-1A8FA3A107D5}" srcOrd="3" destOrd="0" parTransId="{9BBBC3BB-389F-BC46-A4DA-3EA4B0427783}" sibTransId="{73EF2584-6412-1645-BA7E-58DE1987CF60}"/>
    <dgm:cxn modelId="{766DF90F-AE2D-41F2-B7AF-107B0C853688}" type="presOf" srcId="{2D1B1FB5-478B-6345-A158-86EA1490BE3E}" destId="{0DAD67A0-68A9-D640-BE83-6FC7F9D49035}" srcOrd="0" destOrd="0" presId="urn:microsoft.com/office/officeart/2005/8/layout/arrow2"/>
    <dgm:cxn modelId="{16D8825E-5855-48EE-92A5-92EC4D9B29F1}" type="presParOf" srcId="{FF967467-8ABF-B244-8382-2EFE33724880}" destId="{D432E48F-EC93-F54B-9FD5-6C42B44A02B7}" srcOrd="0" destOrd="0" presId="urn:microsoft.com/office/officeart/2005/8/layout/arrow2"/>
    <dgm:cxn modelId="{87167F51-DDEA-4804-94C6-D5243F324706}" type="presParOf" srcId="{FF967467-8ABF-B244-8382-2EFE33724880}" destId="{8BA7177A-F18B-544B-A104-5AC5D1F16C6E}" srcOrd="1" destOrd="0" presId="urn:microsoft.com/office/officeart/2005/8/layout/arrow2"/>
    <dgm:cxn modelId="{2381133F-5177-4E2F-B145-78A8071D53D4}" type="presParOf" srcId="{8BA7177A-F18B-544B-A104-5AC5D1F16C6E}" destId="{B492E2FD-A032-6048-ADE3-3ACBE69E6BD9}" srcOrd="0" destOrd="0" presId="urn:microsoft.com/office/officeart/2005/8/layout/arrow2"/>
    <dgm:cxn modelId="{40777254-EF12-4E4C-AF73-309B3A59B618}" type="presParOf" srcId="{8BA7177A-F18B-544B-A104-5AC5D1F16C6E}" destId="{0DAD67A0-68A9-D640-BE83-6FC7F9D49035}" srcOrd="1" destOrd="0" presId="urn:microsoft.com/office/officeart/2005/8/layout/arrow2"/>
    <dgm:cxn modelId="{8D113EF7-D29A-4F7A-8323-A5999C58328E}" type="presParOf" srcId="{8BA7177A-F18B-544B-A104-5AC5D1F16C6E}" destId="{FA9D199F-0B06-8A4A-BF42-76710885B816}" srcOrd="2" destOrd="0" presId="urn:microsoft.com/office/officeart/2005/8/layout/arrow2"/>
    <dgm:cxn modelId="{C1B01015-E226-4F23-BC52-A2A58F976BDB}" type="presParOf" srcId="{8BA7177A-F18B-544B-A104-5AC5D1F16C6E}" destId="{5A300557-4748-D64C-8969-F817BE9AD901}" srcOrd="3" destOrd="0" presId="urn:microsoft.com/office/officeart/2005/8/layout/arrow2"/>
    <dgm:cxn modelId="{984CCEE5-BCF4-45E9-AC46-941B4621576E}" type="presParOf" srcId="{8BA7177A-F18B-544B-A104-5AC5D1F16C6E}" destId="{3035D444-5E10-174C-8CC9-87BA54C8F89D}" srcOrd="4" destOrd="0" presId="urn:microsoft.com/office/officeart/2005/8/layout/arrow2"/>
    <dgm:cxn modelId="{F7EA6597-1DEF-4DDF-B5EE-B06A263A7E96}" type="presParOf" srcId="{8BA7177A-F18B-544B-A104-5AC5D1F16C6E}" destId="{35B9DB47-A7BD-1E45-AD33-419364F1196D}" srcOrd="5" destOrd="0" presId="urn:microsoft.com/office/officeart/2005/8/layout/arrow2"/>
    <dgm:cxn modelId="{BA1A7354-5298-4CE4-822E-C24F68534BFE}" type="presParOf" srcId="{8BA7177A-F18B-544B-A104-5AC5D1F16C6E}" destId="{D684154F-A74F-C745-9EA7-56A2434AC98D}" srcOrd="6" destOrd="0" presId="urn:microsoft.com/office/officeart/2005/8/layout/arrow2"/>
    <dgm:cxn modelId="{265FAC7A-5BD2-410A-B9AB-8D7F344C9987}" type="presParOf" srcId="{8BA7177A-F18B-544B-A104-5AC5D1F16C6E}" destId="{7645E797-170E-3E42-83F7-95437CEDE842}" srcOrd="7" destOrd="0" presId="urn:microsoft.com/office/officeart/2005/8/layout/arrow2"/>
    <dgm:cxn modelId="{F41A2B0B-0A88-49E0-A5B7-2334218614DC}" type="presParOf" srcId="{8BA7177A-F18B-544B-A104-5AC5D1F16C6E}" destId="{95C1E5CE-BDB6-4447-86C0-FCE24687AB35}" srcOrd="8" destOrd="0" presId="urn:microsoft.com/office/officeart/2005/8/layout/arrow2"/>
    <dgm:cxn modelId="{492693BC-E2F6-4E17-B719-6410591A7124}" type="presParOf" srcId="{8BA7177A-F18B-544B-A104-5AC5D1F16C6E}" destId="{212A7FC8-722C-4643-B3A3-40F64FD6B822}"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2845DE-123C-C643-9068-388794C5344B}" type="doc">
      <dgm:prSet loTypeId="urn:microsoft.com/office/officeart/2005/8/layout/radial4" loCatId="" qsTypeId="urn:microsoft.com/office/officeart/2005/8/quickstyle/simple4" qsCatId="simple" csTypeId="urn:microsoft.com/office/officeart/2005/8/colors/colorful3" csCatId="colorful" phldr="1"/>
      <dgm:spPr/>
      <dgm:t>
        <a:bodyPr/>
        <a:lstStyle/>
        <a:p>
          <a:endParaRPr lang="en-US"/>
        </a:p>
      </dgm:t>
    </dgm:pt>
    <dgm:pt modelId="{C1D0CC52-D87F-3844-B368-DE80B781F18D}">
      <dgm:prSet phldrT="[Text]"/>
      <dgm:spPr/>
      <dgm:t>
        <a:bodyPr/>
        <a:lstStyle/>
        <a:p>
          <a:r>
            <a:rPr lang="en-US" dirty="0" err="1"/>
            <a:t>İş</a:t>
          </a:r>
          <a:r>
            <a:rPr lang="en-US" dirty="0"/>
            <a:t> </a:t>
          </a:r>
          <a:r>
            <a:rPr lang="en-US" dirty="0" err="1"/>
            <a:t>Kazası</a:t>
          </a:r>
          <a:endParaRPr lang="en-US" dirty="0"/>
        </a:p>
      </dgm:t>
    </dgm:pt>
    <dgm:pt modelId="{D9276533-85DB-F04D-9ACB-61D805319F9A}" type="parTrans" cxnId="{4BAF697B-5D00-DB41-A86B-B8A8FFB90BDE}">
      <dgm:prSet/>
      <dgm:spPr/>
      <dgm:t>
        <a:bodyPr/>
        <a:lstStyle/>
        <a:p>
          <a:endParaRPr lang="en-US"/>
        </a:p>
      </dgm:t>
    </dgm:pt>
    <dgm:pt modelId="{9E6E426D-69A1-574F-94DB-BB9A3CC2C12C}" type="sibTrans" cxnId="{4BAF697B-5D00-DB41-A86B-B8A8FFB90BDE}">
      <dgm:prSet/>
      <dgm:spPr/>
      <dgm:t>
        <a:bodyPr/>
        <a:lstStyle/>
        <a:p>
          <a:endParaRPr lang="en-US"/>
        </a:p>
      </dgm:t>
    </dgm:pt>
    <dgm:pt modelId="{DF5B4A9E-2C44-F04E-995B-6DFD1CBBC755}">
      <dgm:prSet phldrT="[Text]" custT="1"/>
      <dgm:spPr/>
      <dgm:t>
        <a:bodyPr/>
        <a:lstStyle/>
        <a:p>
          <a:r>
            <a:rPr lang="tr-TR" sz="2000" b="1" dirty="0" smtClean="0"/>
            <a:t>Tehlikeli</a:t>
          </a:r>
          <a:r>
            <a:rPr lang="en-US" sz="2000" b="1" dirty="0" smtClean="0"/>
            <a:t> </a:t>
          </a:r>
          <a:r>
            <a:rPr lang="en-US" sz="2000" b="1" dirty="0" err="1"/>
            <a:t>Davranış</a:t>
          </a:r>
          <a:endParaRPr lang="en-US" sz="2000" b="1" dirty="0"/>
        </a:p>
      </dgm:t>
    </dgm:pt>
    <dgm:pt modelId="{4CB7C624-58FA-0142-B078-6990141A1203}" type="parTrans" cxnId="{65C9DCBB-8E07-CB44-8748-DD377F958F09}">
      <dgm:prSet/>
      <dgm:spPr/>
      <dgm:t>
        <a:bodyPr/>
        <a:lstStyle/>
        <a:p>
          <a:endParaRPr lang="en-US"/>
        </a:p>
      </dgm:t>
    </dgm:pt>
    <dgm:pt modelId="{7C90D32C-0DA7-9744-B526-53A0C742CCD8}" type="sibTrans" cxnId="{65C9DCBB-8E07-CB44-8748-DD377F958F09}">
      <dgm:prSet/>
      <dgm:spPr/>
      <dgm:t>
        <a:bodyPr/>
        <a:lstStyle/>
        <a:p>
          <a:endParaRPr lang="en-US"/>
        </a:p>
      </dgm:t>
    </dgm:pt>
    <dgm:pt modelId="{E91B1EF6-D4F1-644C-8350-F13190C0794E}">
      <dgm:prSet phldrT="[Text]" custT="1"/>
      <dgm:spPr/>
      <dgm:t>
        <a:bodyPr/>
        <a:lstStyle/>
        <a:p>
          <a:r>
            <a:rPr lang="tr-TR" sz="2000" dirty="0"/>
            <a:t>Yetersiz Güvenlik</a:t>
          </a:r>
        </a:p>
        <a:p>
          <a:r>
            <a:rPr lang="tr-TR" sz="2000" dirty="0"/>
            <a:t>Kontrolü</a:t>
          </a:r>
          <a:endParaRPr lang="en-US" sz="2000" dirty="0"/>
        </a:p>
      </dgm:t>
    </dgm:pt>
    <dgm:pt modelId="{E85A578F-6273-D544-8541-EF61B3512F34}" type="parTrans" cxnId="{291F368A-7293-3B42-A43A-F74A1571A915}">
      <dgm:prSet/>
      <dgm:spPr/>
      <dgm:t>
        <a:bodyPr/>
        <a:lstStyle/>
        <a:p>
          <a:endParaRPr lang="en-US"/>
        </a:p>
      </dgm:t>
    </dgm:pt>
    <dgm:pt modelId="{DF08786D-C5B8-084B-9497-96A832DB042F}" type="sibTrans" cxnId="{291F368A-7293-3B42-A43A-F74A1571A915}">
      <dgm:prSet/>
      <dgm:spPr/>
      <dgm:t>
        <a:bodyPr/>
        <a:lstStyle/>
        <a:p>
          <a:endParaRPr lang="en-US"/>
        </a:p>
      </dgm:t>
    </dgm:pt>
    <dgm:pt modelId="{4A0C085F-5E22-4B47-8314-DF3AD45A60FA}">
      <dgm:prSet phldrT="[Text]" custT="1"/>
      <dgm:spPr/>
      <dgm:t>
        <a:bodyPr/>
        <a:lstStyle/>
        <a:p>
          <a:r>
            <a:rPr lang="tr-TR" sz="2000" dirty="0" smtClean="0"/>
            <a:t>Tehlikeli</a:t>
          </a:r>
        </a:p>
        <a:p>
          <a:r>
            <a:rPr lang="en-US" sz="2000" dirty="0" smtClean="0"/>
            <a:t> </a:t>
          </a:r>
          <a:r>
            <a:rPr lang="en-US" sz="2000" dirty="0" err="1"/>
            <a:t>Durumlar</a:t>
          </a:r>
          <a:endParaRPr lang="en-US" sz="2000" dirty="0"/>
        </a:p>
      </dgm:t>
    </dgm:pt>
    <dgm:pt modelId="{EE5986CE-DC5B-854C-82C6-EE260A62B91D}" type="parTrans" cxnId="{87E511F1-837E-8F4C-B981-102794158C4E}">
      <dgm:prSet/>
      <dgm:spPr/>
      <dgm:t>
        <a:bodyPr/>
        <a:lstStyle/>
        <a:p>
          <a:endParaRPr lang="en-US"/>
        </a:p>
      </dgm:t>
    </dgm:pt>
    <dgm:pt modelId="{66E9E976-6C94-5B48-B30E-6471AC029D48}" type="sibTrans" cxnId="{87E511F1-837E-8F4C-B981-102794158C4E}">
      <dgm:prSet/>
      <dgm:spPr/>
      <dgm:t>
        <a:bodyPr/>
        <a:lstStyle/>
        <a:p>
          <a:endParaRPr lang="en-US"/>
        </a:p>
      </dgm:t>
    </dgm:pt>
    <dgm:pt modelId="{909623AA-86A9-F249-A0A9-6B2933C575AE}" type="pres">
      <dgm:prSet presAssocID="{122845DE-123C-C643-9068-388794C5344B}" presName="cycle" presStyleCnt="0">
        <dgm:presLayoutVars>
          <dgm:chMax val="1"/>
          <dgm:dir/>
          <dgm:animLvl val="ctr"/>
          <dgm:resizeHandles val="exact"/>
        </dgm:presLayoutVars>
      </dgm:prSet>
      <dgm:spPr/>
      <dgm:t>
        <a:bodyPr/>
        <a:lstStyle/>
        <a:p>
          <a:endParaRPr lang="en-US"/>
        </a:p>
      </dgm:t>
    </dgm:pt>
    <dgm:pt modelId="{0031D240-2D9F-B440-9CBB-F4C5BE8346DD}" type="pres">
      <dgm:prSet presAssocID="{C1D0CC52-D87F-3844-B368-DE80B781F18D}" presName="centerShape" presStyleLbl="node0" presStyleIdx="0" presStyleCnt="1"/>
      <dgm:spPr/>
      <dgm:t>
        <a:bodyPr/>
        <a:lstStyle/>
        <a:p>
          <a:endParaRPr lang="en-US"/>
        </a:p>
      </dgm:t>
    </dgm:pt>
    <dgm:pt modelId="{AF037BCD-5B63-4B4D-9665-FFF5246ACDEF}" type="pres">
      <dgm:prSet presAssocID="{4CB7C624-58FA-0142-B078-6990141A1203}" presName="parTrans" presStyleLbl="bgSibTrans2D1" presStyleIdx="0" presStyleCnt="3"/>
      <dgm:spPr/>
      <dgm:t>
        <a:bodyPr/>
        <a:lstStyle/>
        <a:p>
          <a:endParaRPr lang="en-US"/>
        </a:p>
      </dgm:t>
    </dgm:pt>
    <dgm:pt modelId="{7B19A4A9-4C6E-9543-9633-A630F31B5E44}" type="pres">
      <dgm:prSet presAssocID="{DF5B4A9E-2C44-F04E-995B-6DFD1CBBC755}" presName="node" presStyleLbl="node1" presStyleIdx="0" presStyleCnt="3" custRadScaleRad="124131" custRadScaleInc="9523">
        <dgm:presLayoutVars>
          <dgm:bulletEnabled val="1"/>
        </dgm:presLayoutVars>
      </dgm:prSet>
      <dgm:spPr/>
      <dgm:t>
        <a:bodyPr/>
        <a:lstStyle/>
        <a:p>
          <a:endParaRPr lang="en-US"/>
        </a:p>
      </dgm:t>
    </dgm:pt>
    <dgm:pt modelId="{BB6F90D0-B017-2C40-AAF5-D21CF7382371}" type="pres">
      <dgm:prSet presAssocID="{E85A578F-6273-D544-8541-EF61B3512F34}" presName="parTrans" presStyleLbl="bgSibTrans2D1" presStyleIdx="1" presStyleCnt="3"/>
      <dgm:spPr/>
      <dgm:t>
        <a:bodyPr/>
        <a:lstStyle/>
        <a:p>
          <a:endParaRPr lang="en-US"/>
        </a:p>
      </dgm:t>
    </dgm:pt>
    <dgm:pt modelId="{96932604-4437-6647-82AD-53C35537704E}" type="pres">
      <dgm:prSet presAssocID="{E91B1EF6-D4F1-644C-8350-F13190C0794E}" presName="node" presStyleLbl="node1" presStyleIdx="1" presStyleCnt="3" custScaleX="139092" custScaleY="64942">
        <dgm:presLayoutVars>
          <dgm:bulletEnabled val="1"/>
        </dgm:presLayoutVars>
      </dgm:prSet>
      <dgm:spPr/>
      <dgm:t>
        <a:bodyPr/>
        <a:lstStyle/>
        <a:p>
          <a:endParaRPr lang="en-US"/>
        </a:p>
      </dgm:t>
    </dgm:pt>
    <dgm:pt modelId="{64DA4EF2-6322-214C-9342-81C6E2E2D7A2}" type="pres">
      <dgm:prSet presAssocID="{EE5986CE-DC5B-854C-82C6-EE260A62B91D}" presName="parTrans" presStyleLbl="bgSibTrans2D1" presStyleIdx="2" presStyleCnt="3" custScaleX="116636"/>
      <dgm:spPr/>
      <dgm:t>
        <a:bodyPr/>
        <a:lstStyle/>
        <a:p>
          <a:endParaRPr lang="en-US"/>
        </a:p>
      </dgm:t>
    </dgm:pt>
    <dgm:pt modelId="{D57BE712-0619-6546-A56F-B0E5A8D8F5EC}" type="pres">
      <dgm:prSet presAssocID="{4A0C085F-5E22-4B47-8314-DF3AD45A60FA}" presName="node" presStyleLbl="node1" presStyleIdx="2" presStyleCnt="3" custScaleX="115003" custScaleY="82209" custRadScaleRad="124987" custRadScaleInc="10241">
        <dgm:presLayoutVars>
          <dgm:bulletEnabled val="1"/>
        </dgm:presLayoutVars>
      </dgm:prSet>
      <dgm:spPr/>
      <dgm:t>
        <a:bodyPr/>
        <a:lstStyle/>
        <a:p>
          <a:endParaRPr lang="en-US"/>
        </a:p>
      </dgm:t>
    </dgm:pt>
  </dgm:ptLst>
  <dgm:cxnLst>
    <dgm:cxn modelId="{990FB261-E70D-40A1-B7C8-A7B829CA1105}" type="presOf" srcId="{DF5B4A9E-2C44-F04E-995B-6DFD1CBBC755}" destId="{7B19A4A9-4C6E-9543-9633-A630F31B5E44}" srcOrd="0" destOrd="0" presId="urn:microsoft.com/office/officeart/2005/8/layout/radial4"/>
    <dgm:cxn modelId="{65C9DCBB-8E07-CB44-8748-DD377F958F09}" srcId="{C1D0CC52-D87F-3844-B368-DE80B781F18D}" destId="{DF5B4A9E-2C44-F04E-995B-6DFD1CBBC755}" srcOrd="0" destOrd="0" parTransId="{4CB7C624-58FA-0142-B078-6990141A1203}" sibTransId="{7C90D32C-0DA7-9744-B526-53A0C742CCD8}"/>
    <dgm:cxn modelId="{3EA721B0-8F99-4E26-8883-33CAC79DF29C}" type="presOf" srcId="{4A0C085F-5E22-4B47-8314-DF3AD45A60FA}" destId="{D57BE712-0619-6546-A56F-B0E5A8D8F5EC}" srcOrd="0" destOrd="0" presId="urn:microsoft.com/office/officeart/2005/8/layout/radial4"/>
    <dgm:cxn modelId="{1EE4EFA1-F262-416F-84F5-1705BA59C115}" type="presOf" srcId="{4CB7C624-58FA-0142-B078-6990141A1203}" destId="{AF037BCD-5B63-4B4D-9665-FFF5246ACDEF}" srcOrd="0" destOrd="0" presId="urn:microsoft.com/office/officeart/2005/8/layout/radial4"/>
    <dgm:cxn modelId="{3E6ABF1B-30C6-4C06-BC81-7F994B6D5AFA}" type="presOf" srcId="{122845DE-123C-C643-9068-388794C5344B}" destId="{909623AA-86A9-F249-A0A9-6B2933C575AE}" srcOrd="0" destOrd="0" presId="urn:microsoft.com/office/officeart/2005/8/layout/radial4"/>
    <dgm:cxn modelId="{4BAF697B-5D00-DB41-A86B-B8A8FFB90BDE}" srcId="{122845DE-123C-C643-9068-388794C5344B}" destId="{C1D0CC52-D87F-3844-B368-DE80B781F18D}" srcOrd="0" destOrd="0" parTransId="{D9276533-85DB-F04D-9ACB-61D805319F9A}" sibTransId="{9E6E426D-69A1-574F-94DB-BB9A3CC2C12C}"/>
    <dgm:cxn modelId="{6B058EFD-E812-4EA8-9B12-74185DD48829}" type="presOf" srcId="{C1D0CC52-D87F-3844-B368-DE80B781F18D}" destId="{0031D240-2D9F-B440-9CBB-F4C5BE8346DD}" srcOrd="0" destOrd="0" presId="urn:microsoft.com/office/officeart/2005/8/layout/radial4"/>
    <dgm:cxn modelId="{87E511F1-837E-8F4C-B981-102794158C4E}" srcId="{C1D0CC52-D87F-3844-B368-DE80B781F18D}" destId="{4A0C085F-5E22-4B47-8314-DF3AD45A60FA}" srcOrd="2" destOrd="0" parTransId="{EE5986CE-DC5B-854C-82C6-EE260A62B91D}" sibTransId="{66E9E976-6C94-5B48-B30E-6471AC029D48}"/>
    <dgm:cxn modelId="{0AF06097-61C0-41E1-9114-A49F6A964F5B}" type="presOf" srcId="{E85A578F-6273-D544-8541-EF61B3512F34}" destId="{BB6F90D0-B017-2C40-AAF5-D21CF7382371}" srcOrd="0" destOrd="0" presId="urn:microsoft.com/office/officeart/2005/8/layout/radial4"/>
    <dgm:cxn modelId="{291F368A-7293-3B42-A43A-F74A1571A915}" srcId="{C1D0CC52-D87F-3844-B368-DE80B781F18D}" destId="{E91B1EF6-D4F1-644C-8350-F13190C0794E}" srcOrd="1" destOrd="0" parTransId="{E85A578F-6273-D544-8541-EF61B3512F34}" sibTransId="{DF08786D-C5B8-084B-9497-96A832DB042F}"/>
    <dgm:cxn modelId="{D93D86AA-FF7A-48EE-8AA2-549C7171D3C4}" type="presOf" srcId="{EE5986CE-DC5B-854C-82C6-EE260A62B91D}" destId="{64DA4EF2-6322-214C-9342-81C6E2E2D7A2}" srcOrd="0" destOrd="0" presId="urn:microsoft.com/office/officeart/2005/8/layout/radial4"/>
    <dgm:cxn modelId="{D87A683C-BA99-4732-87D7-487D232D772F}" type="presOf" srcId="{E91B1EF6-D4F1-644C-8350-F13190C0794E}" destId="{96932604-4437-6647-82AD-53C35537704E}" srcOrd="0" destOrd="0" presId="urn:microsoft.com/office/officeart/2005/8/layout/radial4"/>
    <dgm:cxn modelId="{FA26B193-E486-463E-813A-190BFFE84959}" type="presParOf" srcId="{909623AA-86A9-F249-A0A9-6B2933C575AE}" destId="{0031D240-2D9F-B440-9CBB-F4C5BE8346DD}" srcOrd="0" destOrd="0" presId="urn:microsoft.com/office/officeart/2005/8/layout/radial4"/>
    <dgm:cxn modelId="{1DEEF836-B2CD-435F-9FA5-8EA1F37A9F8C}" type="presParOf" srcId="{909623AA-86A9-F249-A0A9-6B2933C575AE}" destId="{AF037BCD-5B63-4B4D-9665-FFF5246ACDEF}" srcOrd="1" destOrd="0" presId="urn:microsoft.com/office/officeart/2005/8/layout/radial4"/>
    <dgm:cxn modelId="{6E26CF7E-CA18-4484-AE89-E270EB4983BC}" type="presParOf" srcId="{909623AA-86A9-F249-A0A9-6B2933C575AE}" destId="{7B19A4A9-4C6E-9543-9633-A630F31B5E44}" srcOrd="2" destOrd="0" presId="urn:microsoft.com/office/officeart/2005/8/layout/radial4"/>
    <dgm:cxn modelId="{8AA69587-FA37-4D61-929D-F158799BD866}" type="presParOf" srcId="{909623AA-86A9-F249-A0A9-6B2933C575AE}" destId="{BB6F90D0-B017-2C40-AAF5-D21CF7382371}" srcOrd="3" destOrd="0" presId="urn:microsoft.com/office/officeart/2005/8/layout/radial4"/>
    <dgm:cxn modelId="{B12B6C31-08FB-44A4-B4CE-E0AE08E37F97}" type="presParOf" srcId="{909623AA-86A9-F249-A0A9-6B2933C575AE}" destId="{96932604-4437-6647-82AD-53C35537704E}" srcOrd="4" destOrd="0" presId="urn:microsoft.com/office/officeart/2005/8/layout/radial4"/>
    <dgm:cxn modelId="{CFCDF40E-9AEB-440D-879B-7A60BA77D7F4}" type="presParOf" srcId="{909623AA-86A9-F249-A0A9-6B2933C575AE}" destId="{64DA4EF2-6322-214C-9342-81C6E2E2D7A2}" srcOrd="5" destOrd="0" presId="urn:microsoft.com/office/officeart/2005/8/layout/radial4"/>
    <dgm:cxn modelId="{6E3368D2-B7EC-469F-B44A-E19E7387F754}" type="presParOf" srcId="{909623AA-86A9-F249-A0A9-6B2933C575AE}" destId="{D57BE712-0619-6546-A56F-B0E5A8D8F5E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3172DE-6DB0-4D40-A684-8849C9D98E30}" type="doc">
      <dgm:prSet loTypeId="urn:microsoft.com/office/officeart/2005/8/layout/bList2#2" loCatId="list" qsTypeId="urn:microsoft.com/office/officeart/2005/8/quickstyle/simple4" qsCatId="simple" csTypeId="urn:microsoft.com/office/officeart/2005/8/colors/accent1_2" csCatId="accent1" phldr="1"/>
      <dgm:spPr/>
    </dgm:pt>
    <dgm:pt modelId="{23E19F65-F700-504E-B7CB-BD92CC140846}">
      <dgm:prSet phldrT="[Text]"/>
      <dgm:spPr/>
      <dgm:t>
        <a:bodyPr/>
        <a:lstStyle/>
        <a:p>
          <a:r>
            <a:rPr lang="en-US" dirty="0" smtClean="0"/>
            <a:t>TÜKETİM</a:t>
          </a:r>
          <a:endParaRPr lang="en-US" dirty="0"/>
        </a:p>
      </dgm:t>
    </dgm:pt>
    <dgm:pt modelId="{FD24963A-87DA-3843-B5B0-C4851BDD4A47}" type="parTrans" cxnId="{5328E4E1-A0BD-B845-81C2-BBE7E4E7FB2C}">
      <dgm:prSet/>
      <dgm:spPr/>
      <dgm:t>
        <a:bodyPr/>
        <a:lstStyle/>
        <a:p>
          <a:endParaRPr lang="en-US"/>
        </a:p>
      </dgm:t>
    </dgm:pt>
    <dgm:pt modelId="{A3E5FAA5-9339-C248-8EAB-2FE7E4EA44C5}" type="sibTrans" cxnId="{5328E4E1-A0BD-B845-81C2-BBE7E4E7FB2C}">
      <dgm:prSet/>
      <dgm:spPr/>
      <dgm:t>
        <a:bodyPr/>
        <a:lstStyle/>
        <a:p>
          <a:endParaRPr lang="en-US"/>
        </a:p>
      </dgm:t>
    </dgm:pt>
    <dgm:pt modelId="{B7B33D16-95E7-6A41-AA19-F5D05749051A}">
      <dgm:prSet phldrT="[Text]"/>
      <dgm:spPr/>
      <dgm:t>
        <a:bodyPr/>
        <a:lstStyle/>
        <a:p>
          <a:r>
            <a:rPr lang="en-US" dirty="0" smtClean="0"/>
            <a:t>KAYNAK</a:t>
          </a:r>
          <a:endParaRPr lang="en-US" dirty="0"/>
        </a:p>
      </dgm:t>
    </dgm:pt>
    <dgm:pt modelId="{4E3847FB-FD11-C440-B491-B30D1465269B}" type="parTrans" cxnId="{7EB1578B-AA63-9F46-AAEA-A934F5B10964}">
      <dgm:prSet/>
      <dgm:spPr/>
      <dgm:t>
        <a:bodyPr/>
        <a:lstStyle/>
        <a:p>
          <a:endParaRPr lang="en-US"/>
        </a:p>
      </dgm:t>
    </dgm:pt>
    <dgm:pt modelId="{B0849ABF-70BE-BE44-959D-47FEAD36BCE5}" type="sibTrans" cxnId="{7EB1578B-AA63-9F46-AAEA-A934F5B10964}">
      <dgm:prSet/>
      <dgm:spPr/>
      <dgm:t>
        <a:bodyPr/>
        <a:lstStyle/>
        <a:p>
          <a:endParaRPr lang="en-US"/>
        </a:p>
      </dgm:t>
    </dgm:pt>
    <dgm:pt modelId="{DDC24167-13AA-3945-BC45-3BF7CC673701}">
      <dgm:prSet phldrT="[Text]"/>
      <dgm:spPr/>
      <dgm:t>
        <a:bodyPr/>
        <a:lstStyle/>
        <a:p>
          <a:r>
            <a:rPr lang="en-US" dirty="0" smtClean="0"/>
            <a:t>ATIK</a:t>
          </a:r>
          <a:endParaRPr lang="en-US" dirty="0"/>
        </a:p>
      </dgm:t>
    </dgm:pt>
    <dgm:pt modelId="{27DF8BBE-7EB6-9240-82F9-0D8557BED9ED}" type="parTrans" cxnId="{3ACB054F-66E7-FB49-A3E6-C08AAB7BE3CA}">
      <dgm:prSet/>
      <dgm:spPr/>
      <dgm:t>
        <a:bodyPr/>
        <a:lstStyle/>
        <a:p>
          <a:endParaRPr lang="en-US"/>
        </a:p>
      </dgm:t>
    </dgm:pt>
    <dgm:pt modelId="{90C9E0D0-795E-C642-91B6-802B171E11FE}" type="sibTrans" cxnId="{3ACB054F-66E7-FB49-A3E6-C08AAB7BE3CA}">
      <dgm:prSet/>
      <dgm:spPr/>
      <dgm:t>
        <a:bodyPr/>
        <a:lstStyle/>
        <a:p>
          <a:endParaRPr lang="en-US"/>
        </a:p>
      </dgm:t>
    </dgm:pt>
    <dgm:pt modelId="{6395E2D7-7CC8-E942-843C-F52654F138B7}" type="pres">
      <dgm:prSet presAssocID="{DF3172DE-6DB0-4D40-A684-8849C9D98E30}" presName="diagram" presStyleCnt="0">
        <dgm:presLayoutVars>
          <dgm:dir/>
          <dgm:animLvl val="lvl"/>
          <dgm:resizeHandles val="exact"/>
        </dgm:presLayoutVars>
      </dgm:prSet>
      <dgm:spPr/>
    </dgm:pt>
    <dgm:pt modelId="{E0A82ECC-32EB-1349-A06B-471C4AD0C683}" type="pres">
      <dgm:prSet presAssocID="{23E19F65-F700-504E-B7CB-BD92CC140846}" presName="compNode" presStyleCnt="0"/>
      <dgm:spPr/>
    </dgm:pt>
    <dgm:pt modelId="{546EE739-66A0-264F-B13B-06179836C879}" type="pres">
      <dgm:prSet presAssocID="{23E19F65-F700-504E-B7CB-BD92CC140846}" presName="childRect" presStyleLbl="bgAcc1" presStyleIdx="0" presStyleCnt="3">
        <dgm:presLayoutVars>
          <dgm:bulletEnabled val="1"/>
        </dgm:presLayoutVars>
      </dgm:prSet>
      <dgm:spPr/>
    </dgm:pt>
    <dgm:pt modelId="{658A406B-FA12-C342-AD91-2EE97C071726}" type="pres">
      <dgm:prSet presAssocID="{23E19F65-F700-504E-B7CB-BD92CC140846}" presName="parentText" presStyleLbl="node1" presStyleIdx="0" presStyleCnt="0">
        <dgm:presLayoutVars>
          <dgm:chMax val="0"/>
          <dgm:bulletEnabled val="1"/>
        </dgm:presLayoutVars>
      </dgm:prSet>
      <dgm:spPr/>
      <dgm:t>
        <a:bodyPr/>
        <a:lstStyle/>
        <a:p>
          <a:endParaRPr lang="en-US"/>
        </a:p>
      </dgm:t>
    </dgm:pt>
    <dgm:pt modelId="{1A68BAEA-679E-4345-AAA2-03C2CCEA94FE}" type="pres">
      <dgm:prSet presAssocID="{23E19F65-F700-504E-B7CB-BD92CC140846}" presName="parentRect" presStyleLbl="alignNode1" presStyleIdx="0" presStyleCnt="3" custLinFactX="17526" custLinFactNeighborX="100000" custLinFactNeighborY="1934"/>
      <dgm:spPr/>
      <dgm:t>
        <a:bodyPr/>
        <a:lstStyle/>
        <a:p>
          <a:endParaRPr lang="en-US"/>
        </a:p>
      </dgm:t>
    </dgm:pt>
    <dgm:pt modelId="{794B059E-71D6-E948-AF86-AC28D0CA7E15}" type="pres">
      <dgm:prSet presAssocID="{23E19F65-F700-504E-B7CB-BD92CC140846}" presName="adorn" presStyleLbl="fgAccFollowNode1" presStyleIdx="0" presStyleCnt="3" custLinFactX="123469" custLinFactNeighborX="200000" custLinFactNeighborY="-12794"/>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0B5963E9-D782-9644-990E-CAEB1842ECCE}" type="pres">
      <dgm:prSet presAssocID="{A3E5FAA5-9339-C248-8EAB-2FE7E4EA44C5}" presName="sibTrans" presStyleLbl="sibTrans2D1" presStyleIdx="0" presStyleCnt="0"/>
      <dgm:spPr/>
      <dgm:t>
        <a:bodyPr/>
        <a:lstStyle/>
        <a:p>
          <a:endParaRPr lang="en-US"/>
        </a:p>
      </dgm:t>
    </dgm:pt>
    <dgm:pt modelId="{6620B241-148B-5448-91CF-3ECD3FCEA863}" type="pres">
      <dgm:prSet presAssocID="{B7B33D16-95E7-6A41-AA19-F5D05749051A}" presName="compNode" presStyleCnt="0"/>
      <dgm:spPr/>
    </dgm:pt>
    <dgm:pt modelId="{D9D2F005-09FE-F54A-A426-986DC28234C9}" type="pres">
      <dgm:prSet presAssocID="{B7B33D16-95E7-6A41-AA19-F5D05749051A}" presName="childRect" presStyleLbl="bgAcc1" presStyleIdx="1" presStyleCnt="3">
        <dgm:presLayoutVars>
          <dgm:bulletEnabled val="1"/>
        </dgm:presLayoutVars>
      </dgm:prSet>
      <dgm:spPr/>
    </dgm:pt>
    <dgm:pt modelId="{C0FAD6C3-A343-DE46-B9D0-A60070E64790}" type="pres">
      <dgm:prSet presAssocID="{B7B33D16-95E7-6A41-AA19-F5D05749051A}" presName="parentText" presStyleLbl="node1" presStyleIdx="0" presStyleCnt="0">
        <dgm:presLayoutVars>
          <dgm:chMax val="0"/>
          <dgm:bulletEnabled val="1"/>
        </dgm:presLayoutVars>
      </dgm:prSet>
      <dgm:spPr/>
      <dgm:t>
        <a:bodyPr/>
        <a:lstStyle/>
        <a:p>
          <a:endParaRPr lang="en-US"/>
        </a:p>
      </dgm:t>
    </dgm:pt>
    <dgm:pt modelId="{FE391DA5-8405-E641-9CE2-5527445D9F95}" type="pres">
      <dgm:prSet presAssocID="{B7B33D16-95E7-6A41-AA19-F5D05749051A}" presName="parentRect" presStyleLbl="alignNode1" presStyleIdx="1" presStyleCnt="3" custLinFactX="-16293" custLinFactNeighborX="-100000" custLinFactNeighborY="1934"/>
      <dgm:spPr/>
      <dgm:t>
        <a:bodyPr/>
        <a:lstStyle/>
        <a:p>
          <a:endParaRPr lang="en-US"/>
        </a:p>
      </dgm:t>
    </dgm:pt>
    <dgm:pt modelId="{78FDDF69-28F3-A64A-BD10-49596CDBA842}" type="pres">
      <dgm:prSet presAssocID="{B7B33D16-95E7-6A41-AA19-F5D05749051A}" presName="adorn" presStyleLbl="fgAccFollowNode1" presStyleIdx="1" presStyleCnt="3" custLinFactX="-153150" custLinFactNeighborX="-200000" custLinFactNeighborY="-12794"/>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37C931B1-D397-E041-B732-E9186ED5B384}" type="pres">
      <dgm:prSet presAssocID="{B0849ABF-70BE-BE44-959D-47FEAD36BCE5}" presName="sibTrans" presStyleLbl="sibTrans2D1" presStyleIdx="0" presStyleCnt="0"/>
      <dgm:spPr/>
      <dgm:t>
        <a:bodyPr/>
        <a:lstStyle/>
        <a:p>
          <a:endParaRPr lang="en-US"/>
        </a:p>
      </dgm:t>
    </dgm:pt>
    <dgm:pt modelId="{4BFC6E0A-B68C-EA42-8344-ECC1BA9EAA92}" type="pres">
      <dgm:prSet presAssocID="{DDC24167-13AA-3945-BC45-3BF7CC673701}" presName="compNode" presStyleCnt="0"/>
      <dgm:spPr/>
    </dgm:pt>
    <dgm:pt modelId="{16F35D32-413B-9941-9742-0546C65365CE}" type="pres">
      <dgm:prSet presAssocID="{DDC24167-13AA-3945-BC45-3BF7CC673701}" presName="childRect" presStyleLbl="bgAcc1" presStyleIdx="2" presStyleCnt="3" custScaleX="80941">
        <dgm:presLayoutVars>
          <dgm:bulletEnabled val="1"/>
        </dgm:presLayoutVars>
      </dgm:prSet>
      <dgm:spPr/>
    </dgm:pt>
    <dgm:pt modelId="{9073F14B-6B49-E448-A174-D1231B455C9C}" type="pres">
      <dgm:prSet presAssocID="{DDC24167-13AA-3945-BC45-3BF7CC673701}" presName="parentText" presStyleLbl="node1" presStyleIdx="0" presStyleCnt="0">
        <dgm:presLayoutVars>
          <dgm:chMax val="0"/>
          <dgm:bulletEnabled val="1"/>
        </dgm:presLayoutVars>
      </dgm:prSet>
      <dgm:spPr/>
      <dgm:t>
        <a:bodyPr/>
        <a:lstStyle/>
        <a:p>
          <a:endParaRPr lang="en-US"/>
        </a:p>
      </dgm:t>
    </dgm:pt>
    <dgm:pt modelId="{CCFA022F-1CED-1945-9807-38D1FF43614E}" type="pres">
      <dgm:prSet presAssocID="{DDC24167-13AA-3945-BC45-3BF7CC673701}" presName="parentRect" presStyleLbl="alignNode1" presStyleIdx="2" presStyleCnt="3" custScaleX="99019" custScaleY="96133" custLinFactNeighborX="-5907" custLinFactNeighborY="0"/>
      <dgm:spPr/>
      <dgm:t>
        <a:bodyPr/>
        <a:lstStyle/>
        <a:p>
          <a:endParaRPr lang="en-US"/>
        </a:p>
      </dgm:t>
    </dgm:pt>
    <dgm:pt modelId="{9BAB2ADB-ADBA-DB4A-9EBE-DBEBE2858521}" type="pres">
      <dgm:prSet presAssocID="{DDC24167-13AA-3945-BC45-3BF7CC673701}" presName="adorn" presStyleLbl="fgAccFollowNode1" presStyleIdx="2" presStyleCnt="3" custLinFactNeighborX="-36360" custLinFactNeighborY="-12794"/>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BC13ABB9-EA0B-4F92-AED5-52682310E8D5}" type="presOf" srcId="{A3E5FAA5-9339-C248-8EAB-2FE7E4EA44C5}" destId="{0B5963E9-D782-9644-990E-CAEB1842ECCE}" srcOrd="0" destOrd="0" presId="urn:microsoft.com/office/officeart/2005/8/layout/bList2#2"/>
    <dgm:cxn modelId="{7EB1578B-AA63-9F46-AAEA-A934F5B10964}" srcId="{DF3172DE-6DB0-4D40-A684-8849C9D98E30}" destId="{B7B33D16-95E7-6A41-AA19-F5D05749051A}" srcOrd="1" destOrd="0" parTransId="{4E3847FB-FD11-C440-B491-B30D1465269B}" sibTransId="{B0849ABF-70BE-BE44-959D-47FEAD36BCE5}"/>
    <dgm:cxn modelId="{372A979A-DB2B-4F72-B2E4-27AB446257E4}" type="presOf" srcId="{23E19F65-F700-504E-B7CB-BD92CC140846}" destId="{658A406B-FA12-C342-AD91-2EE97C071726}" srcOrd="0" destOrd="0" presId="urn:microsoft.com/office/officeart/2005/8/layout/bList2#2"/>
    <dgm:cxn modelId="{D8CF5155-E6B2-4720-85A7-47E3F08BFF97}" type="presOf" srcId="{DDC24167-13AA-3945-BC45-3BF7CC673701}" destId="{9073F14B-6B49-E448-A174-D1231B455C9C}" srcOrd="0" destOrd="0" presId="urn:microsoft.com/office/officeart/2005/8/layout/bList2#2"/>
    <dgm:cxn modelId="{C2DC3E4F-5D24-4961-A234-0B544D675242}" type="presOf" srcId="{B0849ABF-70BE-BE44-959D-47FEAD36BCE5}" destId="{37C931B1-D397-E041-B732-E9186ED5B384}" srcOrd="0" destOrd="0" presId="urn:microsoft.com/office/officeart/2005/8/layout/bList2#2"/>
    <dgm:cxn modelId="{E1F70771-2FD0-4F5D-86ED-CED1C74EA2FB}" type="presOf" srcId="{23E19F65-F700-504E-B7CB-BD92CC140846}" destId="{1A68BAEA-679E-4345-AAA2-03C2CCEA94FE}" srcOrd="1" destOrd="0" presId="urn:microsoft.com/office/officeart/2005/8/layout/bList2#2"/>
    <dgm:cxn modelId="{205FDC22-DAB2-4A1E-8912-6D3914FDB30D}" type="presOf" srcId="{DDC24167-13AA-3945-BC45-3BF7CC673701}" destId="{CCFA022F-1CED-1945-9807-38D1FF43614E}" srcOrd="1" destOrd="0" presId="urn:microsoft.com/office/officeart/2005/8/layout/bList2#2"/>
    <dgm:cxn modelId="{77F4995B-A907-4F91-B798-FEC8E52F1F9C}" type="presOf" srcId="{B7B33D16-95E7-6A41-AA19-F5D05749051A}" destId="{C0FAD6C3-A343-DE46-B9D0-A60070E64790}" srcOrd="0" destOrd="0" presId="urn:microsoft.com/office/officeart/2005/8/layout/bList2#2"/>
    <dgm:cxn modelId="{D2267091-CBD2-4209-A9F4-BE23C67FD4FA}" type="presOf" srcId="{B7B33D16-95E7-6A41-AA19-F5D05749051A}" destId="{FE391DA5-8405-E641-9CE2-5527445D9F95}" srcOrd="1" destOrd="0" presId="urn:microsoft.com/office/officeart/2005/8/layout/bList2#2"/>
    <dgm:cxn modelId="{3ACB054F-66E7-FB49-A3E6-C08AAB7BE3CA}" srcId="{DF3172DE-6DB0-4D40-A684-8849C9D98E30}" destId="{DDC24167-13AA-3945-BC45-3BF7CC673701}" srcOrd="2" destOrd="0" parTransId="{27DF8BBE-7EB6-9240-82F9-0D8557BED9ED}" sibTransId="{90C9E0D0-795E-C642-91B6-802B171E11FE}"/>
    <dgm:cxn modelId="{5328E4E1-A0BD-B845-81C2-BBE7E4E7FB2C}" srcId="{DF3172DE-6DB0-4D40-A684-8849C9D98E30}" destId="{23E19F65-F700-504E-B7CB-BD92CC140846}" srcOrd="0" destOrd="0" parTransId="{FD24963A-87DA-3843-B5B0-C4851BDD4A47}" sibTransId="{A3E5FAA5-9339-C248-8EAB-2FE7E4EA44C5}"/>
    <dgm:cxn modelId="{BB103A54-44E6-4198-A789-491625D7CF94}" type="presOf" srcId="{DF3172DE-6DB0-4D40-A684-8849C9D98E30}" destId="{6395E2D7-7CC8-E942-843C-F52654F138B7}" srcOrd="0" destOrd="0" presId="urn:microsoft.com/office/officeart/2005/8/layout/bList2#2"/>
    <dgm:cxn modelId="{4FDEF142-AD50-499B-8B76-B0F709EBD31E}" type="presParOf" srcId="{6395E2D7-7CC8-E942-843C-F52654F138B7}" destId="{E0A82ECC-32EB-1349-A06B-471C4AD0C683}" srcOrd="0" destOrd="0" presId="urn:microsoft.com/office/officeart/2005/8/layout/bList2#2"/>
    <dgm:cxn modelId="{3F11E347-C950-4B22-95FF-5C73D7BCD0BA}" type="presParOf" srcId="{E0A82ECC-32EB-1349-A06B-471C4AD0C683}" destId="{546EE739-66A0-264F-B13B-06179836C879}" srcOrd="0" destOrd="0" presId="urn:microsoft.com/office/officeart/2005/8/layout/bList2#2"/>
    <dgm:cxn modelId="{C300E89B-39D0-4459-BD4E-008C04CC0E87}" type="presParOf" srcId="{E0A82ECC-32EB-1349-A06B-471C4AD0C683}" destId="{658A406B-FA12-C342-AD91-2EE97C071726}" srcOrd="1" destOrd="0" presId="urn:microsoft.com/office/officeart/2005/8/layout/bList2#2"/>
    <dgm:cxn modelId="{5131EFD2-4D50-4480-857D-A3924BE3F911}" type="presParOf" srcId="{E0A82ECC-32EB-1349-A06B-471C4AD0C683}" destId="{1A68BAEA-679E-4345-AAA2-03C2CCEA94FE}" srcOrd="2" destOrd="0" presId="urn:microsoft.com/office/officeart/2005/8/layout/bList2#2"/>
    <dgm:cxn modelId="{5768D7BB-4AB2-41A0-943D-708926FC8855}" type="presParOf" srcId="{E0A82ECC-32EB-1349-A06B-471C4AD0C683}" destId="{794B059E-71D6-E948-AF86-AC28D0CA7E15}" srcOrd="3" destOrd="0" presId="urn:microsoft.com/office/officeart/2005/8/layout/bList2#2"/>
    <dgm:cxn modelId="{6CBABC8E-775F-4CF9-8920-F861086BB61C}" type="presParOf" srcId="{6395E2D7-7CC8-E942-843C-F52654F138B7}" destId="{0B5963E9-D782-9644-990E-CAEB1842ECCE}" srcOrd="1" destOrd="0" presId="urn:microsoft.com/office/officeart/2005/8/layout/bList2#2"/>
    <dgm:cxn modelId="{523F5559-C41C-4CB8-9D5D-5FC4B99D9AE8}" type="presParOf" srcId="{6395E2D7-7CC8-E942-843C-F52654F138B7}" destId="{6620B241-148B-5448-91CF-3ECD3FCEA863}" srcOrd="2" destOrd="0" presId="urn:microsoft.com/office/officeart/2005/8/layout/bList2#2"/>
    <dgm:cxn modelId="{1D202CDB-2368-4D5F-9C10-3670B9BDDAAD}" type="presParOf" srcId="{6620B241-148B-5448-91CF-3ECD3FCEA863}" destId="{D9D2F005-09FE-F54A-A426-986DC28234C9}" srcOrd="0" destOrd="0" presId="urn:microsoft.com/office/officeart/2005/8/layout/bList2#2"/>
    <dgm:cxn modelId="{7E4B68E8-0998-4B81-B9AB-6AC9EE84F2C5}" type="presParOf" srcId="{6620B241-148B-5448-91CF-3ECD3FCEA863}" destId="{C0FAD6C3-A343-DE46-B9D0-A60070E64790}" srcOrd="1" destOrd="0" presId="urn:microsoft.com/office/officeart/2005/8/layout/bList2#2"/>
    <dgm:cxn modelId="{581E823B-990A-4187-91C4-4DFB128BC83A}" type="presParOf" srcId="{6620B241-148B-5448-91CF-3ECD3FCEA863}" destId="{FE391DA5-8405-E641-9CE2-5527445D9F95}" srcOrd="2" destOrd="0" presId="urn:microsoft.com/office/officeart/2005/8/layout/bList2#2"/>
    <dgm:cxn modelId="{1EED447A-332D-4D27-B91D-ED05326973AC}" type="presParOf" srcId="{6620B241-148B-5448-91CF-3ECD3FCEA863}" destId="{78FDDF69-28F3-A64A-BD10-49596CDBA842}" srcOrd="3" destOrd="0" presId="urn:microsoft.com/office/officeart/2005/8/layout/bList2#2"/>
    <dgm:cxn modelId="{F94F6787-0419-4130-99F2-AD1AE424872A}" type="presParOf" srcId="{6395E2D7-7CC8-E942-843C-F52654F138B7}" destId="{37C931B1-D397-E041-B732-E9186ED5B384}" srcOrd="3" destOrd="0" presId="urn:microsoft.com/office/officeart/2005/8/layout/bList2#2"/>
    <dgm:cxn modelId="{51D6392A-C504-45E4-8D85-281E203BF81D}" type="presParOf" srcId="{6395E2D7-7CC8-E942-843C-F52654F138B7}" destId="{4BFC6E0A-B68C-EA42-8344-ECC1BA9EAA92}" srcOrd="4" destOrd="0" presId="urn:microsoft.com/office/officeart/2005/8/layout/bList2#2"/>
    <dgm:cxn modelId="{E8A4ABC7-CD2F-42AE-B0D9-518673867276}" type="presParOf" srcId="{4BFC6E0A-B68C-EA42-8344-ECC1BA9EAA92}" destId="{16F35D32-413B-9941-9742-0546C65365CE}" srcOrd="0" destOrd="0" presId="urn:microsoft.com/office/officeart/2005/8/layout/bList2#2"/>
    <dgm:cxn modelId="{05E7A5FA-C4A2-4F9C-A93B-64FDBDF39C29}" type="presParOf" srcId="{4BFC6E0A-B68C-EA42-8344-ECC1BA9EAA92}" destId="{9073F14B-6B49-E448-A174-D1231B455C9C}" srcOrd="1" destOrd="0" presId="urn:microsoft.com/office/officeart/2005/8/layout/bList2#2"/>
    <dgm:cxn modelId="{63BEFC1B-DB73-4403-96E8-7735E73A8C32}" type="presParOf" srcId="{4BFC6E0A-B68C-EA42-8344-ECC1BA9EAA92}" destId="{CCFA022F-1CED-1945-9807-38D1FF43614E}" srcOrd="2" destOrd="0" presId="urn:microsoft.com/office/officeart/2005/8/layout/bList2#2"/>
    <dgm:cxn modelId="{37B1005F-7DD2-4409-8F37-8BF61C0886D3}" type="presParOf" srcId="{4BFC6E0A-B68C-EA42-8344-ECC1BA9EAA92}" destId="{9BAB2ADB-ADBA-DB4A-9EBE-DBEBE2858521}" srcOrd="3" destOrd="0" presId="urn:microsoft.com/office/officeart/2005/8/layout/b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B79B6C-CC8B-7140-89A3-874DA93FD718}" type="doc">
      <dgm:prSet loTypeId="urn:microsoft.com/office/officeart/2009/3/layout/StepUpProcess" loCatId="" qsTypeId="urn:microsoft.com/office/officeart/2005/8/quickstyle/simple4" qsCatId="simple" csTypeId="urn:microsoft.com/office/officeart/2005/8/colors/colorful2" csCatId="colorful" phldr="1"/>
      <dgm:spPr/>
      <dgm:t>
        <a:bodyPr/>
        <a:lstStyle/>
        <a:p>
          <a:endParaRPr lang="en-US"/>
        </a:p>
      </dgm:t>
    </dgm:pt>
    <dgm:pt modelId="{AD20C952-5EFD-9F49-8209-D1E44461B136}">
      <dgm:prSet phldrT="[Text]" custT="1"/>
      <dgm:spPr/>
      <dgm:t>
        <a:bodyPr/>
        <a:lstStyle/>
        <a:p>
          <a:r>
            <a:rPr lang="tr-TR" sz="1400" b="0" dirty="0" smtClean="0">
              <a:latin typeface="Arial" charset="0"/>
            </a:rPr>
            <a:t>1991-1993: SAGE</a:t>
          </a:r>
        </a:p>
        <a:p>
          <a:r>
            <a:rPr lang="tr-TR" sz="1400" b="0" dirty="0" smtClean="0">
              <a:latin typeface="Arial" charset="0"/>
            </a:rPr>
            <a:t>Çevre için Stratejik Danışma Grubu</a:t>
          </a:r>
          <a:endParaRPr lang="en-US" sz="1400" b="0" dirty="0"/>
        </a:p>
      </dgm:t>
    </dgm:pt>
    <dgm:pt modelId="{7FBFC382-5695-EC43-9DB9-FF4A2C61BFB1}" type="parTrans" cxnId="{9D3377D3-73FC-584E-9563-1304C564A3A9}">
      <dgm:prSet/>
      <dgm:spPr/>
      <dgm:t>
        <a:bodyPr/>
        <a:lstStyle/>
        <a:p>
          <a:endParaRPr lang="en-US"/>
        </a:p>
      </dgm:t>
    </dgm:pt>
    <dgm:pt modelId="{37D39A66-8358-6546-AAA9-C4575816FD47}" type="sibTrans" cxnId="{9D3377D3-73FC-584E-9563-1304C564A3A9}">
      <dgm:prSet/>
      <dgm:spPr/>
      <dgm:t>
        <a:bodyPr/>
        <a:lstStyle/>
        <a:p>
          <a:endParaRPr lang="en-US"/>
        </a:p>
      </dgm:t>
    </dgm:pt>
    <dgm:pt modelId="{696B03ED-3762-954A-BB17-5F2A6046E44B}">
      <dgm:prSet phldrT="[Text]"/>
      <dgm:spPr/>
      <dgm:t>
        <a:bodyPr/>
        <a:lstStyle/>
        <a:p>
          <a:r>
            <a:rPr lang="en-US" dirty="0" smtClean="0"/>
            <a:t>ISO 14001:2015</a:t>
          </a:r>
          <a:endParaRPr lang="en-US" dirty="0"/>
        </a:p>
      </dgm:t>
    </dgm:pt>
    <dgm:pt modelId="{D277C98F-20A0-9F44-A813-12209646A7D2}" type="parTrans" cxnId="{1F90D5AB-56E0-974E-BCC4-AD636523A6E4}">
      <dgm:prSet/>
      <dgm:spPr/>
      <dgm:t>
        <a:bodyPr/>
        <a:lstStyle/>
        <a:p>
          <a:endParaRPr lang="en-US"/>
        </a:p>
      </dgm:t>
    </dgm:pt>
    <dgm:pt modelId="{530E6846-F671-9B44-9938-F4E0AA768A55}" type="sibTrans" cxnId="{1F90D5AB-56E0-974E-BCC4-AD636523A6E4}">
      <dgm:prSet/>
      <dgm:spPr/>
      <dgm:t>
        <a:bodyPr/>
        <a:lstStyle/>
        <a:p>
          <a:endParaRPr lang="en-US"/>
        </a:p>
      </dgm:t>
    </dgm:pt>
    <dgm:pt modelId="{D8DBEBA5-9C02-6442-8E85-C71A40AE7ACE}">
      <dgm:prSet phldrT="[Text]"/>
      <dgm:spPr/>
      <dgm:t>
        <a:bodyPr/>
        <a:lstStyle/>
        <a:p>
          <a:r>
            <a:rPr lang="en-US" dirty="0" smtClean="0"/>
            <a:t>ISO 14001:2014</a:t>
          </a:r>
          <a:endParaRPr lang="en-US" dirty="0"/>
        </a:p>
      </dgm:t>
    </dgm:pt>
    <dgm:pt modelId="{13442E73-D3C0-A849-A94B-BB251542D959}" type="parTrans" cxnId="{409311FA-FECF-F341-B491-CFA026B2A4B5}">
      <dgm:prSet/>
      <dgm:spPr/>
      <dgm:t>
        <a:bodyPr/>
        <a:lstStyle/>
        <a:p>
          <a:endParaRPr lang="en-US"/>
        </a:p>
      </dgm:t>
    </dgm:pt>
    <dgm:pt modelId="{51FC124B-24D8-6149-93C7-D241CF98181D}" type="sibTrans" cxnId="{409311FA-FECF-F341-B491-CFA026B2A4B5}">
      <dgm:prSet/>
      <dgm:spPr/>
      <dgm:t>
        <a:bodyPr/>
        <a:lstStyle/>
        <a:p>
          <a:endParaRPr lang="en-US"/>
        </a:p>
      </dgm:t>
    </dgm:pt>
    <dgm:pt modelId="{234B14AC-FA00-1D49-9359-7D7CC483196D}">
      <dgm:prSet phldrT="[Text]"/>
      <dgm:spPr/>
      <dgm:t>
        <a:bodyPr/>
        <a:lstStyle/>
        <a:p>
          <a:r>
            <a:rPr lang="tr-TR" b="1" smtClean="0">
              <a:latin typeface="Arial" charset="0"/>
            </a:rPr>
            <a:t>1993: TC 207 </a:t>
          </a:r>
          <a:r>
            <a:rPr lang="tr-TR" smtClean="0">
              <a:latin typeface="Arial" charset="0"/>
            </a:rPr>
            <a:t>Çevre Yönetimi için Teknik Komite</a:t>
          </a:r>
          <a:endParaRPr lang="en-US" dirty="0"/>
        </a:p>
      </dgm:t>
    </dgm:pt>
    <dgm:pt modelId="{1A2B4A23-5452-DA40-8745-B35BE6E8554F}" type="parTrans" cxnId="{EF017DBB-64AC-564A-B6C4-B3CCC00AFD41}">
      <dgm:prSet/>
      <dgm:spPr/>
      <dgm:t>
        <a:bodyPr/>
        <a:lstStyle/>
        <a:p>
          <a:endParaRPr lang="en-US"/>
        </a:p>
      </dgm:t>
    </dgm:pt>
    <dgm:pt modelId="{337179A6-3584-954A-A7CA-CC5607EF82AC}" type="sibTrans" cxnId="{EF017DBB-64AC-564A-B6C4-B3CCC00AFD41}">
      <dgm:prSet/>
      <dgm:spPr/>
      <dgm:t>
        <a:bodyPr/>
        <a:lstStyle/>
        <a:p>
          <a:endParaRPr lang="en-US"/>
        </a:p>
      </dgm:t>
    </dgm:pt>
    <dgm:pt modelId="{D9D03A58-772E-7C4F-91D7-2F7AEA700B22}">
      <dgm:prSet phldrT="[Text]"/>
      <dgm:spPr/>
      <dgm:t>
        <a:bodyPr/>
        <a:lstStyle/>
        <a:p>
          <a:r>
            <a:rPr lang="tr-TR" smtClean="0">
              <a:latin typeface="Arial" charset="0"/>
            </a:rPr>
            <a:t>ISO 14001:1996</a:t>
          </a:r>
          <a:endParaRPr lang="en-US" dirty="0"/>
        </a:p>
      </dgm:t>
    </dgm:pt>
    <dgm:pt modelId="{B49F88E0-3AEE-DF40-9ECE-3563ED0DB817}" type="parTrans" cxnId="{5025CFBA-A1C7-8B4D-AC55-A1E524A814FE}">
      <dgm:prSet/>
      <dgm:spPr/>
      <dgm:t>
        <a:bodyPr/>
        <a:lstStyle/>
        <a:p>
          <a:endParaRPr lang="en-US"/>
        </a:p>
      </dgm:t>
    </dgm:pt>
    <dgm:pt modelId="{3A14B724-1437-C341-AD7B-527FD6186B7F}" type="sibTrans" cxnId="{5025CFBA-A1C7-8B4D-AC55-A1E524A814FE}">
      <dgm:prSet/>
      <dgm:spPr/>
      <dgm:t>
        <a:bodyPr/>
        <a:lstStyle/>
        <a:p>
          <a:endParaRPr lang="en-US"/>
        </a:p>
      </dgm:t>
    </dgm:pt>
    <dgm:pt modelId="{9CF6EA57-0B33-4F43-9A04-27E6C720CC3C}" type="pres">
      <dgm:prSet presAssocID="{3EB79B6C-CC8B-7140-89A3-874DA93FD718}" presName="rootnode" presStyleCnt="0">
        <dgm:presLayoutVars>
          <dgm:chMax/>
          <dgm:chPref/>
          <dgm:dir/>
          <dgm:animLvl val="lvl"/>
        </dgm:presLayoutVars>
      </dgm:prSet>
      <dgm:spPr/>
      <dgm:t>
        <a:bodyPr/>
        <a:lstStyle/>
        <a:p>
          <a:endParaRPr lang="en-US"/>
        </a:p>
      </dgm:t>
    </dgm:pt>
    <dgm:pt modelId="{859A7998-AE27-1F4E-9621-8E297FD9A4B5}" type="pres">
      <dgm:prSet presAssocID="{AD20C952-5EFD-9F49-8209-D1E44461B136}" presName="composite" presStyleCnt="0"/>
      <dgm:spPr/>
    </dgm:pt>
    <dgm:pt modelId="{B10A4DB3-062F-C941-BEB0-F87318294771}" type="pres">
      <dgm:prSet presAssocID="{AD20C952-5EFD-9F49-8209-D1E44461B136}" presName="LShape" presStyleLbl="alignNode1" presStyleIdx="0" presStyleCnt="9"/>
      <dgm:spPr/>
    </dgm:pt>
    <dgm:pt modelId="{545F101B-92A7-C74C-9D24-1D130C78338F}" type="pres">
      <dgm:prSet presAssocID="{AD20C952-5EFD-9F49-8209-D1E44461B136}" presName="ParentText" presStyleLbl="revTx" presStyleIdx="0" presStyleCnt="5">
        <dgm:presLayoutVars>
          <dgm:chMax val="0"/>
          <dgm:chPref val="0"/>
          <dgm:bulletEnabled val="1"/>
        </dgm:presLayoutVars>
      </dgm:prSet>
      <dgm:spPr/>
      <dgm:t>
        <a:bodyPr/>
        <a:lstStyle/>
        <a:p>
          <a:endParaRPr lang="en-US"/>
        </a:p>
      </dgm:t>
    </dgm:pt>
    <dgm:pt modelId="{D9B64BC4-E6C8-FA43-8C89-0972FA4662FF}" type="pres">
      <dgm:prSet presAssocID="{AD20C952-5EFD-9F49-8209-D1E44461B136}" presName="Triangle" presStyleLbl="alignNode1" presStyleIdx="1" presStyleCnt="9"/>
      <dgm:spPr/>
    </dgm:pt>
    <dgm:pt modelId="{C9F30122-1122-F348-9EE3-4D98A8EBF40E}" type="pres">
      <dgm:prSet presAssocID="{37D39A66-8358-6546-AAA9-C4575816FD47}" presName="sibTrans" presStyleCnt="0"/>
      <dgm:spPr/>
    </dgm:pt>
    <dgm:pt modelId="{1FE9ABF5-4698-F74C-810E-047A56E33468}" type="pres">
      <dgm:prSet presAssocID="{37D39A66-8358-6546-AAA9-C4575816FD47}" presName="space" presStyleCnt="0"/>
      <dgm:spPr/>
    </dgm:pt>
    <dgm:pt modelId="{0157641A-E2CA-8E46-82C5-2C226E20FAD3}" type="pres">
      <dgm:prSet presAssocID="{234B14AC-FA00-1D49-9359-7D7CC483196D}" presName="composite" presStyleCnt="0"/>
      <dgm:spPr/>
    </dgm:pt>
    <dgm:pt modelId="{C9F238B1-973D-F94E-B873-A15B171BFADF}" type="pres">
      <dgm:prSet presAssocID="{234B14AC-FA00-1D49-9359-7D7CC483196D}" presName="LShape" presStyleLbl="alignNode1" presStyleIdx="2" presStyleCnt="9"/>
      <dgm:spPr/>
    </dgm:pt>
    <dgm:pt modelId="{A81E6802-0AB5-7146-8FD3-69AFF44B4EFE}" type="pres">
      <dgm:prSet presAssocID="{234B14AC-FA00-1D49-9359-7D7CC483196D}" presName="ParentText" presStyleLbl="revTx" presStyleIdx="1" presStyleCnt="5">
        <dgm:presLayoutVars>
          <dgm:chMax val="0"/>
          <dgm:chPref val="0"/>
          <dgm:bulletEnabled val="1"/>
        </dgm:presLayoutVars>
      </dgm:prSet>
      <dgm:spPr/>
      <dgm:t>
        <a:bodyPr/>
        <a:lstStyle/>
        <a:p>
          <a:endParaRPr lang="en-US"/>
        </a:p>
      </dgm:t>
    </dgm:pt>
    <dgm:pt modelId="{C6638ABC-5D6B-1341-80C7-9A83D78F7F43}" type="pres">
      <dgm:prSet presAssocID="{234B14AC-FA00-1D49-9359-7D7CC483196D}" presName="Triangle" presStyleLbl="alignNode1" presStyleIdx="3" presStyleCnt="9"/>
      <dgm:spPr/>
    </dgm:pt>
    <dgm:pt modelId="{7D378500-F90B-9C42-841B-3299AA333256}" type="pres">
      <dgm:prSet presAssocID="{337179A6-3584-954A-A7CA-CC5607EF82AC}" presName="sibTrans" presStyleCnt="0"/>
      <dgm:spPr/>
    </dgm:pt>
    <dgm:pt modelId="{5B452F85-943C-1D4D-BB34-4618AAB4DCC6}" type="pres">
      <dgm:prSet presAssocID="{337179A6-3584-954A-A7CA-CC5607EF82AC}" presName="space" presStyleCnt="0"/>
      <dgm:spPr/>
    </dgm:pt>
    <dgm:pt modelId="{C87BDDE4-675F-2341-9C65-9F7477DB60B1}" type="pres">
      <dgm:prSet presAssocID="{D9D03A58-772E-7C4F-91D7-2F7AEA700B22}" presName="composite" presStyleCnt="0"/>
      <dgm:spPr/>
    </dgm:pt>
    <dgm:pt modelId="{B258D84A-A6D1-FE4D-8C4E-EF6EB0DA636C}" type="pres">
      <dgm:prSet presAssocID="{D9D03A58-772E-7C4F-91D7-2F7AEA700B22}" presName="LShape" presStyleLbl="alignNode1" presStyleIdx="4" presStyleCnt="9"/>
      <dgm:spPr/>
    </dgm:pt>
    <dgm:pt modelId="{1A8C029E-CE34-6446-A88A-00F4D6C21682}" type="pres">
      <dgm:prSet presAssocID="{D9D03A58-772E-7C4F-91D7-2F7AEA700B22}" presName="ParentText" presStyleLbl="revTx" presStyleIdx="2" presStyleCnt="5">
        <dgm:presLayoutVars>
          <dgm:chMax val="0"/>
          <dgm:chPref val="0"/>
          <dgm:bulletEnabled val="1"/>
        </dgm:presLayoutVars>
      </dgm:prSet>
      <dgm:spPr/>
      <dgm:t>
        <a:bodyPr/>
        <a:lstStyle/>
        <a:p>
          <a:endParaRPr lang="en-US"/>
        </a:p>
      </dgm:t>
    </dgm:pt>
    <dgm:pt modelId="{023E8F80-FEB7-284C-98C9-0A22601F8FFD}" type="pres">
      <dgm:prSet presAssocID="{D9D03A58-772E-7C4F-91D7-2F7AEA700B22}" presName="Triangle" presStyleLbl="alignNode1" presStyleIdx="5" presStyleCnt="9"/>
      <dgm:spPr/>
    </dgm:pt>
    <dgm:pt modelId="{06660917-532C-3647-ADBF-54D52FF4B9A3}" type="pres">
      <dgm:prSet presAssocID="{3A14B724-1437-C341-AD7B-527FD6186B7F}" presName="sibTrans" presStyleCnt="0"/>
      <dgm:spPr/>
    </dgm:pt>
    <dgm:pt modelId="{3BF21F56-D093-6C42-894E-63FC85A1A670}" type="pres">
      <dgm:prSet presAssocID="{3A14B724-1437-C341-AD7B-527FD6186B7F}" presName="space" presStyleCnt="0"/>
      <dgm:spPr/>
    </dgm:pt>
    <dgm:pt modelId="{773B039A-1D81-BF4A-9F56-58AFA96182B9}" type="pres">
      <dgm:prSet presAssocID="{D8DBEBA5-9C02-6442-8E85-C71A40AE7ACE}" presName="composite" presStyleCnt="0"/>
      <dgm:spPr/>
    </dgm:pt>
    <dgm:pt modelId="{1F4DBE46-1B86-6843-8E96-24964DA77423}" type="pres">
      <dgm:prSet presAssocID="{D8DBEBA5-9C02-6442-8E85-C71A40AE7ACE}" presName="LShape" presStyleLbl="alignNode1" presStyleIdx="6" presStyleCnt="9"/>
      <dgm:spPr/>
    </dgm:pt>
    <dgm:pt modelId="{9A6607D1-C9A0-4E4E-8F95-F7DFF7A5927A}" type="pres">
      <dgm:prSet presAssocID="{D8DBEBA5-9C02-6442-8E85-C71A40AE7ACE}" presName="ParentText" presStyleLbl="revTx" presStyleIdx="3" presStyleCnt="5">
        <dgm:presLayoutVars>
          <dgm:chMax val="0"/>
          <dgm:chPref val="0"/>
          <dgm:bulletEnabled val="1"/>
        </dgm:presLayoutVars>
      </dgm:prSet>
      <dgm:spPr/>
      <dgm:t>
        <a:bodyPr/>
        <a:lstStyle/>
        <a:p>
          <a:endParaRPr lang="en-US"/>
        </a:p>
      </dgm:t>
    </dgm:pt>
    <dgm:pt modelId="{A0E9B55B-634C-9540-B37C-5D7D464AC0F7}" type="pres">
      <dgm:prSet presAssocID="{D8DBEBA5-9C02-6442-8E85-C71A40AE7ACE}" presName="Triangle" presStyleLbl="alignNode1" presStyleIdx="7" presStyleCnt="9"/>
      <dgm:spPr/>
    </dgm:pt>
    <dgm:pt modelId="{9C622A7F-8930-E14F-A3E1-A8DA2B222F36}" type="pres">
      <dgm:prSet presAssocID="{51FC124B-24D8-6149-93C7-D241CF98181D}" presName="sibTrans" presStyleCnt="0"/>
      <dgm:spPr/>
    </dgm:pt>
    <dgm:pt modelId="{529E4C37-B727-024F-AE42-9046EFDF993D}" type="pres">
      <dgm:prSet presAssocID="{51FC124B-24D8-6149-93C7-D241CF98181D}" presName="space" presStyleCnt="0"/>
      <dgm:spPr/>
    </dgm:pt>
    <dgm:pt modelId="{A22F51FC-056F-4443-A3EE-9DB9A81546ED}" type="pres">
      <dgm:prSet presAssocID="{696B03ED-3762-954A-BB17-5F2A6046E44B}" presName="composite" presStyleCnt="0"/>
      <dgm:spPr/>
    </dgm:pt>
    <dgm:pt modelId="{1B4AF882-8980-404F-8AAD-8F2CC43FA2B4}" type="pres">
      <dgm:prSet presAssocID="{696B03ED-3762-954A-BB17-5F2A6046E44B}" presName="LShape" presStyleLbl="alignNode1" presStyleIdx="8" presStyleCnt="9"/>
      <dgm:spPr/>
    </dgm:pt>
    <dgm:pt modelId="{9B0ED074-07CC-E24D-B839-1C8FC8982BFD}" type="pres">
      <dgm:prSet presAssocID="{696B03ED-3762-954A-BB17-5F2A6046E44B}" presName="ParentText" presStyleLbl="revTx" presStyleIdx="4" presStyleCnt="5">
        <dgm:presLayoutVars>
          <dgm:chMax val="0"/>
          <dgm:chPref val="0"/>
          <dgm:bulletEnabled val="1"/>
        </dgm:presLayoutVars>
      </dgm:prSet>
      <dgm:spPr/>
      <dgm:t>
        <a:bodyPr/>
        <a:lstStyle/>
        <a:p>
          <a:endParaRPr lang="en-US"/>
        </a:p>
      </dgm:t>
    </dgm:pt>
  </dgm:ptLst>
  <dgm:cxnLst>
    <dgm:cxn modelId="{EF017DBB-64AC-564A-B6C4-B3CCC00AFD41}" srcId="{3EB79B6C-CC8B-7140-89A3-874DA93FD718}" destId="{234B14AC-FA00-1D49-9359-7D7CC483196D}" srcOrd="1" destOrd="0" parTransId="{1A2B4A23-5452-DA40-8745-B35BE6E8554F}" sibTransId="{337179A6-3584-954A-A7CA-CC5607EF82AC}"/>
    <dgm:cxn modelId="{7CE47369-EEE1-4389-A2B4-22C408877D1C}" type="presOf" srcId="{D9D03A58-772E-7C4F-91D7-2F7AEA700B22}" destId="{1A8C029E-CE34-6446-A88A-00F4D6C21682}" srcOrd="0" destOrd="0" presId="urn:microsoft.com/office/officeart/2009/3/layout/StepUpProcess"/>
    <dgm:cxn modelId="{5025CFBA-A1C7-8B4D-AC55-A1E524A814FE}" srcId="{3EB79B6C-CC8B-7140-89A3-874DA93FD718}" destId="{D9D03A58-772E-7C4F-91D7-2F7AEA700B22}" srcOrd="2" destOrd="0" parTransId="{B49F88E0-3AEE-DF40-9ECE-3563ED0DB817}" sibTransId="{3A14B724-1437-C341-AD7B-527FD6186B7F}"/>
    <dgm:cxn modelId="{EC2ED6A6-1D1E-4329-9BC0-B9A8F6977341}" type="presOf" srcId="{D8DBEBA5-9C02-6442-8E85-C71A40AE7ACE}" destId="{9A6607D1-C9A0-4E4E-8F95-F7DFF7A5927A}" srcOrd="0" destOrd="0" presId="urn:microsoft.com/office/officeart/2009/3/layout/StepUpProcess"/>
    <dgm:cxn modelId="{EC80ED91-DBB7-4878-9C36-9B2B9DF19442}" type="presOf" srcId="{3EB79B6C-CC8B-7140-89A3-874DA93FD718}" destId="{9CF6EA57-0B33-4F43-9A04-27E6C720CC3C}" srcOrd="0" destOrd="0" presId="urn:microsoft.com/office/officeart/2009/3/layout/StepUpProcess"/>
    <dgm:cxn modelId="{4C3A37F5-C86D-43B8-A707-030DB49B7CCE}" type="presOf" srcId="{AD20C952-5EFD-9F49-8209-D1E44461B136}" destId="{545F101B-92A7-C74C-9D24-1D130C78338F}" srcOrd="0" destOrd="0" presId="urn:microsoft.com/office/officeart/2009/3/layout/StepUpProcess"/>
    <dgm:cxn modelId="{D57F5E75-DED5-48CB-860D-BF64CA5E8FAE}" type="presOf" srcId="{696B03ED-3762-954A-BB17-5F2A6046E44B}" destId="{9B0ED074-07CC-E24D-B839-1C8FC8982BFD}" srcOrd="0" destOrd="0" presId="urn:microsoft.com/office/officeart/2009/3/layout/StepUpProcess"/>
    <dgm:cxn modelId="{7417C35B-5587-435A-81BF-BF7AB22298E7}" type="presOf" srcId="{234B14AC-FA00-1D49-9359-7D7CC483196D}" destId="{A81E6802-0AB5-7146-8FD3-69AFF44B4EFE}" srcOrd="0" destOrd="0" presId="urn:microsoft.com/office/officeart/2009/3/layout/StepUpProcess"/>
    <dgm:cxn modelId="{1F90D5AB-56E0-974E-BCC4-AD636523A6E4}" srcId="{3EB79B6C-CC8B-7140-89A3-874DA93FD718}" destId="{696B03ED-3762-954A-BB17-5F2A6046E44B}" srcOrd="4" destOrd="0" parTransId="{D277C98F-20A0-9F44-A813-12209646A7D2}" sibTransId="{530E6846-F671-9B44-9938-F4E0AA768A55}"/>
    <dgm:cxn modelId="{409311FA-FECF-F341-B491-CFA026B2A4B5}" srcId="{3EB79B6C-CC8B-7140-89A3-874DA93FD718}" destId="{D8DBEBA5-9C02-6442-8E85-C71A40AE7ACE}" srcOrd="3" destOrd="0" parTransId="{13442E73-D3C0-A849-A94B-BB251542D959}" sibTransId="{51FC124B-24D8-6149-93C7-D241CF98181D}"/>
    <dgm:cxn modelId="{9D3377D3-73FC-584E-9563-1304C564A3A9}" srcId="{3EB79B6C-CC8B-7140-89A3-874DA93FD718}" destId="{AD20C952-5EFD-9F49-8209-D1E44461B136}" srcOrd="0" destOrd="0" parTransId="{7FBFC382-5695-EC43-9DB9-FF4A2C61BFB1}" sibTransId="{37D39A66-8358-6546-AAA9-C4575816FD47}"/>
    <dgm:cxn modelId="{A380461C-C262-485D-9BA2-87D7C6FBE8E8}" type="presParOf" srcId="{9CF6EA57-0B33-4F43-9A04-27E6C720CC3C}" destId="{859A7998-AE27-1F4E-9621-8E297FD9A4B5}" srcOrd="0" destOrd="0" presId="urn:microsoft.com/office/officeart/2009/3/layout/StepUpProcess"/>
    <dgm:cxn modelId="{2681E5DE-8AD0-4FD0-9213-2566228B669F}" type="presParOf" srcId="{859A7998-AE27-1F4E-9621-8E297FD9A4B5}" destId="{B10A4DB3-062F-C941-BEB0-F87318294771}" srcOrd="0" destOrd="0" presId="urn:microsoft.com/office/officeart/2009/3/layout/StepUpProcess"/>
    <dgm:cxn modelId="{0DD0E002-94C6-47A4-ACA3-E2ACE90F973F}" type="presParOf" srcId="{859A7998-AE27-1F4E-9621-8E297FD9A4B5}" destId="{545F101B-92A7-C74C-9D24-1D130C78338F}" srcOrd="1" destOrd="0" presId="urn:microsoft.com/office/officeart/2009/3/layout/StepUpProcess"/>
    <dgm:cxn modelId="{69C7863D-DC98-45F1-BCE9-0F64CB3A5693}" type="presParOf" srcId="{859A7998-AE27-1F4E-9621-8E297FD9A4B5}" destId="{D9B64BC4-E6C8-FA43-8C89-0972FA4662FF}" srcOrd="2" destOrd="0" presId="urn:microsoft.com/office/officeart/2009/3/layout/StepUpProcess"/>
    <dgm:cxn modelId="{776595A2-8619-47E5-90E9-225B43D08C09}" type="presParOf" srcId="{9CF6EA57-0B33-4F43-9A04-27E6C720CC3C}" destId="{C9F30122-1122-F348-9EE3-4D98A8EBF40E}" srcOrd="1" destOrd="0" presId="urn:microsoft.com/office/officeart/2009/3/layout/StepUpProcess"/>
    <dgm:cxn modelId="{39E6B63F-427B-4E4F-B1A9-2AD0B716740A}" type="presParOf" srcId="{C9F30122-1122-F348-9EE3-4D98A8EBF40E}" destId="{1FE9ABF5-4698-F74C-810E-047A56E33468}" srcOrd="0" destOrd="0" presId="urn:microsoft.com/office/officeart/2009/3/layout/StepUpProcess"/>
    <dgm:cxn modelId="{77FC6A54-34E5-4F2D-81C1-8EC5265DB001}" type="presParOf" srcId="{9CF6EA57-0B33-4F43-9A04-27E6C720CC3C}" destId="{0157641A-E2CA-8E46-82C5-2C226E20FAD3}" srcOrd="2" destOrd="0" presId="urn:microsoft.com/office/officeart/2009/3/layout/StepUpProcess"/>
    <dgm:cxn modelId="{A73E354E-C1A7-4B4A-A5BD-0CB7D795D39F}" type="presParOf" srcId="{0157641A-E2CA-8E46-82C5-2C226E20FAD3}" destId="{C9F238B1-973D-F94E-B873-A15B171BFADF}" srcOrd="0" destOrd="0" presId="urn:microsoft.com/office/officeart/2009/3/layout/StepUpProcess"/>
    <dgm:cxn modelId="{046A84BC-F209-430E-A726-974F41578E22}" type="presParOf" srcId="{0157641A-E2CA-8E46-82C5-2C226E20FAD3}" destId="{A81E6802-0AB5-7146-8FD3-69AFF44B4EFE}" srcOrd="1" destOrd="0" presId="urn:microsoft.com/office/officeart/2009/3/layout/StepUpProcess"/>
    <dgm:cxn modelId="{B5B6B180-4C94-46A1-9841-B1B0097C7DB8}" type="presParOf" srcId="{0157641A-E2CA-8E46-82C5-2C226E20FAD3}" destId="{C6638ABC-5D6B-1341-80C7-9A83D78F7F43}" srcOrd="2" destOrd="0" presId="urn:microsoft.com/office/officeart/2009/3/layout/StepUpProcess"/>
    <dgm:cxn modelId="{6829D70D-E7FC-4BF1-A5BB-AF2B750054EE}" type="presParOf" srcId="{9CF6EA57-0B33-4F43-9A04-27E6C720CC3C}" destId="{7D378500-F90B-9C42-841B-3299AA333256}" srcOrd="3" destOrd="0" presId="urn:microsoft.com/office/officeart/2009/3/layout/StepUpProcess"/>
    <dgm:cxn modelId="{5E6D1F8A-A838-4B74-A656-19D9E9634075}" type="presParOf" srcId="{7D378500-F90B-9C42-841B-3299AA333256}" destId="{5B452F85-943C-1D4D-BB34-4618AAB4DCC6}" srcOrd="0" destOrd="0" presId="urn:microsoft.com/office/officeart/2009/3/layout/StepUpProcess"/>
    <dgm:cxn modelId="{F07E9268-9E16-4C15-A1C8-A90428FF1F8A}" type="presParOf" srcId="{9CF6EA57-0B33-4F43-9A04-27E6C720CC3C}" destId="{C87BDDE4-675F-2341-9C65-9F7477DB60B1}" srcOrd="4" destOrd="0" presId="urn:microsoft.com/office/officeart/2009/3/layout/StepUpProcess"/>
    <dgm:cxn modelId="{2952AF22-286B-4A58-83BA-C5AF25AAC422}" type="presParOf" srcId="{C87BDDE4-675F-2341-9C65-9F7477DB60B1}" destId="{B258D84A-A6D1-FE4D-8C4E-EF6EB0DA636C}" srcOrd="0" destOrd="0" presId="urn:microsoft.com/office/officeart/2009/3/layout/StepUpProcess"/>
    <dgm:cxn modelId="{1AA8147C-8635-4148-B8C8-7129046384D9}" type="presParOf" srcId="{C87BDDE4-675F-2341-9C65-9F7477DB60B1}" destId="{1A8C029E-CE34-6446-A88A-00F4D6C21682}" srcOrd="1" destOrd="0" presId="urn:microsoft.com/office/officeart/2009/3/layout/StepUpProcess"/>
    <dgm:cxn modelId="{56B5B956-B574-4B8E-908F-4921319456ED}" type="presParOf" srcId="{C87BDDE4-675F-2341-9C65-9F7477DB60B1}" destId="{023E8F80-FEB7-284C-98C9-0A22601F8FFD}" srcOrd="2" destOrd="0" presId="urn:microsoft.com/office/officeart/2009/3/layout/StepUpProcess"/>
    <dgm:cxn modelId="{6494B44E-A596-45AF-AC9B-13A3AFA73EB9}" type="presParOf" srcId="{9CF6EA57-0B33-4F43-9A04-27E6C720CC3C}" destId="{06660917-532C-3647-ADBF-54D52FF4B9A3}" srcOrd="5" destOrd="0" presId="urn:microsoft.com/office/officeart/2009/3/layout/StepUpProcess"/>
    <dgm:cxn modelId="{124A2009-31C8-4727-A15C-6DB421B3732B}" type="presParOf" srcId="{06660917-532C-3647-ADBF-54D52FF4B9A3}" destId="{3BF21F56-D093-6C42-894E-63FC85A1A670}" srcOrd="0" destOrd="0" presId="urn:microsoft.com/office/officeart/2009/3/layout/StepUpProcess"/>
    <dgm:cxn modelId="{6CB75FD4-7774-4EBD-ACE5-0A995513E458}" type="presParOf" srcId="{9CF6EA57-0B33-4F43-9A04-27E6C720CC3C}" destId="{773B039A-1D81-BF4A-9F56-58AFA96182B9}" srcOrd="6" destOrd="0" presId="urn:microsoft.com/office/officeart/2009/3/layout/StepUpProcess"/>
    <dgm:cxn modelId="{FCE54B47-2C14-496C-9070-D1FA944D09A8}" type="presParOf" srcId="{773B039A-1D81-BF4A-9F56-58AFA96182B9}" destId="{1F4DBE46-1B86-6843-8E96-24964DA77423}" srcOrd="0" destOrd="0" presId="urn:microsoft.com/office/officeart/2009/3/layout/StepUpProcess"/>
    <dgm:cxn modelId="{3DAA01FB-5A58-47DF-A6E0-F6502BFBBFD6}" type="presParOf" srcId="{773B039A-1D81-BF4A-9F56-58AFA96182B9}" destId="{9A6607D1-C9A0-4E4E-8F95-F7DFF7A5927A}" srcOrd="1" destOrd="0" presId="urn:microsoft.com/office/officeart/2009/3/layout/StepUpProcess"/>
    <dgm:cxn modelId="{71715550-A55A-43F9-948F-6B358CB35381}" type="presParOf" srcId="{773B039A-1D81-BF4A-9F56-58AFA96182B9}" destId="{A0E9B55B-634C-9540-B37C-5D7D464AC0F7}" srcOrd="2" destOrd="0" presId="urn:microsoft.com/office/officeart/2009/3/layout/StepUpProcess"/>
    <dgm:cxn modelId="{5AEA847B-9EC0-47EF-81E5-DD48512B7962}" type="presParOf" srcId="{9CF6EA57-0B33-4F43-9A04-27E6C720CC3C}" destId="{9C622A7F-8930-E14F-A3E1-A8DA2B222F36}" srcOrd="7" destOrd="0" presId="urn:microsoft.com/office/officeart/2009/3/layout/StepUpProcess"/>
    <dgm:cxn modelId="{52491E67-E025-4E3F-9F2A-5616B59A00B5}" type="presParOf" srcId="{9C622A7F-8930-E14F-A3E1-A8DA2B222F36}" destId="{529E4C37-B727-024F-AE42-9046EFDF993D}" srcOrd="0" destOrd="0" presId="urn:microsoft.com/office/officeart/2009/3/layout/StepUpProcess"/>
    <dgm:cxn modelId="{8F844B42-A070-48F7-BF29-6D279D552150}" type="presParOf" srcId="{9CF6EA57-0B33-4F43-9A04-27E6C720CC3C}" destId="{A22F51FC-056F-4443-A3EE-9DB9A81546ED}" srcOrd="8" destOrd="0" presId="urn:microsoft.com/office/officeart/2009/3/layout/StepUpProcess"/>
    <dgm:cxn modelId="{1F88F32E-29CD-40DC-A480-37D09456C819}" type="presParOf" srcId="{A22F51FC-056F-4443-A3EE-9DB9A81546ED}" destId="{1B4AF882-8980-404F-8AAD-8F2CC43FA2B4}" srcOrd="0" destOrd="0" presId="urn:microsoft.com/office/officeart/2009/3/layout/StepUpProcess"/>
    <dgm:cxn modelId="{E9C7D037-932E-48DD-9566-0C961939F20F}" type="presParOf" srcId="{A22F51FC-056F-4443-A3EE-9DB9A81546ED}" destId="{9B0ED074-07CC-E24D-B839-1C8FC8982BF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456A84-C5FE-6648-8A21-FB06040286F8}" type="doc">
      <dgm:prSet loTypeId="urn:microsoft.com/office/officeart/2005/8/layout/radial4" loCatId="" qsTypeId="urn:microsoft.com/office/officeart/2005/8/quickstyle/simple4" qsCatId="simple" csTypeId="urn:microsoft.com/office/officeart/2005/8/colors/colorful3" csCatId="colorful" phldr="1"/>
      <dgm:spPr/>
      <dgm:t>
        <a:bodyPr/>
        <a:lstStyle/>
        <a:p>
          <a:endParaRPr lang="en-US"/>
        </a:p>
      </dgm:t>
    </dgm:pt>
    <dgm:pt modelId="{9A709169-F87D-C04F-9E32-88163CECC647}">
      <dgm:prSet phldrT="[Text]"/>
      <dgm:spPr/>
      <dgm:t>
        <a:bodyPr/>
        <a:lstStyle/>
        <a:p>
          <a:r>
            <a:rPr lang="tr-TR" dirty="0" smtClean="0"/>
            <a:t>Yönetim Sisteminin Temel Prensipleri</a:t>
          </a:r>
          <a:endParaRPr lang="en-US" dirty="0"/>
        </a:p>
      </dgm:t>
    </dgm:pt>
    <dgm:pt modelId="{F087D9D1-3A4E-5A4A-9702-D59B02D88646}" type="parTrans" cxnId="{257FD7BD-D069-4D43-A017-C65D2C3BA4F1}">
      <dgm:prSet/>
      <dgm:spPr/>
      <dgm:t>
        <a:bodyPr/>
        <a:lstStyle/>
        <a:p>
          <a:endParaRPr lang="en-US"/>
        </a:p>
      </dgm:t>
    </dgm:pt>
    <dgm:pt modelId="{111E6BC5-3FDE-5848-AD8D-1EBAF458E9B8}" type="sibTrans" cxnId="{257FD7BD-D069-4D43-A017-C65D2C3BA4F1}">
      <dgm:prSet/>
      <dgm:spPr/>
      <dgm:t>
        <a:bodyPr/>
        <a:lstStyle/>
        <a:p>
          <a:endParaRPr lang="en-US"/>
        </a:p>
      </dgm:t>
    </dgm:pt>
    <dgm:pt modelId="{1833CDBF-4C77-1447-99F7-17C4915F2B57}">
      <dgm:prSet phldrT="[Text]"/>
      <dgm:spPr>
        <a:solidFill>
          <a:schemeClr val="accent2">
            <a:lumMod val="20000"/>
            <a:lumOff val="80000"/>
          </a:schemeClr>
        </a:solidFill>
        <a:ln>
          <a:solidFill>
            <a:schemeClr val="tx1"/>
          </a:solidFill>
        </a:ln>
      </dgm:spPr>
      <dgm:t>
        <a:bodyPr/>
        <a:lstStyle/>
        <a:p>
          <a:r>
            <a:rPr lang="en-US" dirty="0" err="1" smtClean="0">
              <a:solidFill>
                <a:srgbClr val="000000"/>
              </a:solidFill>
            </a:rPr>
            <a:t>Müşteri</a:t>
          </a:r>
          <a:r>
            <a:rPr lang="en-US" dirty="0" smtClean="0">
              <a:solidFill>
                <a:srgbClr val="000000"/>
              </a:solidFill>
            </a:rPr>
            <a:t> </a:t>
          </a:r>
          <a:r>
            <a:rPr lang="en-US" dirty="0" err="1" smtClean="0">
              <a:solidFill>
                <a:srgbClr val="000000"/>
              </a:solidFill>
            </a:rPr>
            <a:t>Odaklılık</a:t>
          </a:r>
          <a:endParaRPr lang="en-US" dirty="0">
            <a:solidFill>
              <a:srgbClr val="000000"/>
            </a:solidFill>
          </a:endParaRPr>
        </a:p>
      </dgm:t>
    </dgm:pt>
    <dgm:pt modelId="{6038928C-99E6-ED4B-B283-35925C8F2F31}" type="parTrans" cxnId="{178A8A59-E294-8346-BF59-83E21E107A1B}">
      <dgm:prSet/>
      <dgm:spPr/>
      <dgm:t>
        <a:bodyPr/>
        <a:lstStyle/>
        <a:p>
          <a:endParaRPr lang="en-US"/>
        </a:p>
      </dgm:t>
    </dgm:pt>
    <dgm:pt modelId="{32FE54F3-042F-1642-A745-92BDC4EBE652}" type="sibTrans" cxnId="{178A8A59-E294-8346-BF59-83E21E107A1B}">
      <dgm:prSet/>
      <dgm:spPr/>
      <dgm:t>
        <a:bodyPr/>
        <a:lstStyle/>
        <a:p>
          <a:endParaRPr lang="en-US"/>
        </a:p>
      </dgm:t>
    </dgm:pt>
    <dgm:pt modelId="{016B2AF1-C463-FC4E-8D07-D9FD013E486D}">
      <dgm:prSet phldrT="[Text]"/>
      <dgm:spPr>
        <a:solidFill>
          <a:schemeClr val="accent1">
            <a:lumMod val="20000"/>
            <a:lumOff val="80000"/>
          </a:schemeClr>
        </a:solidFill>
      </dgm:spPr>
      <dgm:t>
        <a:bodyPr/>
        <a:lstStyle/>
        <a:p>
          <a:r>
            <a:rPr lang="en-US" dirty="0" err="1" smtClean="0">
              <a:solidFill>
                <a:srgbClr val="000000"/>
              </a:solidFill>
            </a:rPr>
            <a:t>Liderlik</a:t>
          </a:r>
          <a:endParaRPr lang="en-US" dirty="0">
            <a:solidFill>
              <a:srgbClr val="000000"/>
            </a:solidFill>
          </a:endParaRPr>
        </a:p>
      </dgm:t>
    </dgm:pt>
    <dgm:pt modelId="{E3549569-8B05-6448-9450-DBBCDA8CFFFE}" type="parTrans" cxnId="{E9FB4E11-FBCD-C94C-9738-F06650E6CB2A}">
      <dgm:prSet/>
      <dgm:spPr/>
      <dgm:t>
        <a:bodyPr/>
        <a:lstStyle/>
        <a:p>
          <a:endParaRPr lang="en-US"/>
        </a:p>
      </dgm:t>
    </dgm:pt>
    <dgm:pt modelId="{CCBE08AB-510E-014A-85E1-DE24C3AA4365}" type="sibTrans" cxnId="{E9FB4E11-FBCD-C94C-9738-F06650E6CB2A}">
      <dgm:prSet/>
      <dgm:spPr/>
      <dgm:t>
        <a:bodyPr/>
        <a:lstStyle/>
        <a:p>
          <a:endParaRPr lang="en-US"/>
        </a:p>
      </dgm:t>
    </dgm:pt>
    <dgm:pt modelId="{A265D0C3-A39C-2747-85EB-80E86DF958D5}">
      <dgm:prSet phldrT="[Text]"/>
      <dgm:spPr>
        <a:solidFill>
          <a:schemeClr val="accent3">
            <a:lumMod val="20000"/>
            <a:lumOff val="80000"/>
          </a:schemeClr>
        </a:solidFill>
      </dgm:spPr>
      <dgm:t>
        <a:bodyPr/>
        <a:lstStyle/>
        <a:p>
          <a:r>
            <a:rPr lang="tr-TR" b="0" dirty="0" smtClean="0">
              <a:solidFill>
                <a:srgbClr val="000000"/>
              </a:solidFill>
            </a:rPr>
            <a:t>Personelin Bağlılığı</a:t>
          </a:r>
          <a:endParaRPr lang="en-US" b="0" dirty="0">
            <a:solidFill>
              <a:srgbClr val="000000"/>
            </a:solidFill>
          </a:endParaRPr>
        </a:p>
      </dgm:t>
    </dgm:pt>
    <dgm:pt modelId="{04EFB491-15CE-FB49-8EF3-21F3E0B54B05}" type="parTrans" cxnId="{E893ADD5-49FB-C240-B57B-A1E20A0663B0}">
      <dgm:prSet/>
      <dgm:spPr/>
      <dgm:t>
        <a:bodyPr/>
        <a:lstStyle/>
        <a:p>
          <a:endParaRPr lang="en-US"/>
        </a:p>
      </dgm:t>
    </dgm:pt>
    <dgm:pt modelId="{D8313BE9-610E-6A43-B2A4-45136F764E5F}" type="sibTrans" cxnId="{E893ADD5-49FB-C240-B57B-A1E20A0663B0}">
      <dgm:prSet/>
      <dgm:spPr/>
      <dgm:t>
        <a:bodyPr/>
        <a:lstStyle/>
        <a:p>
          <a:endParaRPr lang="en-US"/>
        </a:p>
      </dgm:t>
    </dgm:pt>
    <dgm:pt modelId="{5045E6FB-16D2-164C-9FB5-F380E0908C5F}">
      <dgm:prSet phldrT="[Text]"/>
      <dgm:spPr>
        <a:solidFill>
          <a:schemeClr val="accent4">
            <a:lumMod val="40000"/>
            <a:lumOff val="60000"/>
          </a:schemeClr>
        </a:solidFill>
      </dgm:spPr>
      <dgm:t>
        <a:bodyPr/>
        <a:lstStyle/>
        <a:p>
          <a:r>
            <a:rPr lang="tr-TR" dirty="0" smtClean="0">
              <a:solidFill>
                <a:srgbClr val="000000"/>
              </a:solidFill>
            </a:rPr>
            <a:t>İlişkiler</a:t>
          </a:r>
          <a:endParaRPr lang="en-US" dirty="0">
            <a:solidFill>
              <a:srgbClr val="000000"/>
            </a:solidFill>
          </a:endParaRPr>
        </a:p>
      </dgm:t>
    </dgm:pt>
    <dgm:pt modelId="{A85724E7-695D-A541-A3A4-C3E7AB09CA93}" type="parTrans" cxnId="{B7D85FE8-BDA8-8D47-89DB-D3F7C03612AE}">
      <dgm:prSet/>
      <dgm:spPr/>
      <dgm:t>
        <a:bodyPr/>
        <a:lstStyle/>
        <a:p>
          <a:endParaRPr lang="en-US"/>
        </a:p>
      </dgm:t>
    </dgm:pt>
    <dgm:pt modelId="{C2C41FB2-C595-9445-AF57-0D1F7D05CFA5}" type="sibTrans" cxnId="{B7D85FE8-BDA8-8D47-89DB-D3F7C03612AE}">
      <dgm:prSet/>
      <dgm:spPr/>
      <dgm:t>
        <a:bodyPr/>
        <a:lstStyle/>
        <a:p>
          <a:endParaRPr lang="en-US"/>
        </a:p>
      </dgm:t>
    </dgm:pt>
    <dgm:pt modelId="{7DACCD0A-85F6-484A-9403-3937402C7976}">
      <dgm:prSet phldrT="[Text]"/>
      <dgm:spPr>
        <a:solidFill>
          <a:schemeClr val="bg1">
            <a:lumMod val="85000"/>
          </a:schemeClr>
        </a:solidFill>
      </dgm:spPr>
      <dgm:t>
        <a:bodyPr/>
        <a:lstStyle/>
        <a:p>
          <a:r>
            <a:rPr lang="en-US" dirty="0" err="1" smtClean="0">
              <a:solidFill>
                <a:srgbClr val="000000"/>
              </a:solidFill>
            </a:rPr>
            <a:t>Süreç</a:t>
          </a:r>
          <a:r>
            <a:rPr lang="en-US" dirty="0" smtClean="0">
              <a:solidFill>
                <a:srgbClr val="000000"/>
              </a:solidFill>
            </a:rPr>
            <a:t> </a:t>
          </a:r>
          <a:r>
            <a:rPr lang="en-US" dirty="0" err="1" smtClean="0">
              <a:solidFill>
                <a:srgbClr val="000000"/>
              </a:solidFill>
            </a:rPr>
            <a:t>Yaklaşımı</a:t>
          </a:r>
          <a:endParaRPr lang="en-US" dirty="0">
            <a:solidFill>
              <a:srgbClr val="000000"/>
            </a:solidFill>
          </a:endParaRPr>
        </a:p>
      </dgm:t>
    </dgm:pt>
    <dgm:pt modelId="{C3F7DA9D-72C7-2645-84A5-7E42D61DC423}" type="parTrans" cxnId="{F4CF17CD-A122-644E-A11A-0F6B02FD19F7}">
      <dgm:prSet/>
      <dgm:spPr/>
      <dgm:t>
        <a:bodyPr/>
        <a:lstStyle/>
        <a:p>
          <a:endParaRPr lang="en-US"/>
        </a:p>
      </dgm:t>
    </dgm:pt>
    <dgm:pt modelId="{91182EAA-25D5-7D42-B3D0-C05D399F9828}" type="sibTrans" cxnId="{F4CF17CD-A122-644E-A11A-0F6B02FD19F7}">
      <dgm:prSet/>
      <dgm:spPr/>
      <dgm:t>
        <a:bodyPr/>
        <a:lstStyle/>
        <a:p>
          <a:endParaRPr lang="en-US"/>
        </a:p>
      </dgm:t>
    </dgm:pt>
    <dgm:pt modelId="{F20DEF8F-536C-B743-BF07-11721A9EC1D0}">
      <dgm:prSet phldrT="[Text]"/>
      <dgm:spPr>
        <a:solidFill>
          <a:srgbClr val="F8F0A6"/>
        </a:solidFill>
      </dgm:spPr>
      <dgm:t>
        <a:bodyPr/>
        <a:lstStyle/>
        <a:p>
          <a:r>
            <a:rPr lang="en-US" dirty="0" err="1" smtClean="0">
              <a:solidFill>
                <a:srgbClr val="000000"/>
              </a:solidFill>
            </a:rPr>
            <a:t>İyileştirme</a:t>
          </a:r>
          <a:endParaRPr lang="en-US" dirty="0">
            <a:solidFill>
              <a:srgbClr val="000000"/>
            </a:solidFill>
          </a:endParaRPr>
        </a:p>
      </dgm:t>
    </dgm:pt>
    <dgm:pt modelId="{7CF8B79F-1700-B040-A1BE-57C0CF9E97E1}" type="parTrans" cxnId="{A4E636DC-9A11-8342-9893-CF6710D4B5CF}">
      <dgm:prSet/>
      <dgm:spPr/>
      <dgm:t>
        <a:bodyPr/>
        <a:lstStyle/>
        <a:p>
          <a:endParaRPr lang="en-US"/>
        </a:p>
      </dgm:t>
    </dgm:pt>
    <dgm:pt modelId="{82B7E39A-CDC6-7A4A-9B46-160817BDEAC2}" type="sibTrans" cxnId="{A4E636DC-9A11-8342-9893-CF6710D4B5CF}">
      <dgm:prSet/>
      <dgm:spPr/>
      <dgm:t>
        <a:bodyPr/>
        <a:lstStyle/>
        <a:p>
          <a:endParaRPr lang="en-US"/>
        </a:p>
      </dgm:t>
    </dgm:pt>
    <dgm:pt modelId="{31AF08DE-C018-4348-84A3-D35A627B6A63}">
      <dgm:prSet phldrT="[Text]"/>
      <dgm:spPr>
        <a:solidFill>
          <a:schemeClr val="bg2">
            <a:lumMod val="90000"/>
          </a:schemeClr>
        </a:solidFill>
      </dgm:spPr>
      <dgm:t>
        <a:bodyPr/>
        <a:lstStyle/>
        <a:p>
          <a:r>
            <a:rPr lang="tr-TR" dirty="0" smtClean="0">
              <a:solidFill>
                <a:srgbClr val="000000"/>
              </a:solidFill>
            </a:rPr>
            <a:t>Kanıt Esaslı Karar Alma</a:t>
          </a:r>
          <a:endParaRPr lang="en-US" dirty="0">
            <a:solidFill>
              <a:srgbClr val="000000"/>
            </a:solidFill>
          </a:endParaRPr>
        </a:p>
      </dgm:t>
    </dgm:pt>
    <dgm:pt modelId="{8662C118-BF05-E444-831A-F7834EA2E25F}" type="parTrans" cxnId="{7BD26D90-022F-C148-85FC-08021974AC98}">
      <dgm:prSet/>
      <dgm:spPr/>
      <dgm:t>
        <a:bodyPr/>
        <a:lstStyle/>
        <a:p>
          <a:endParaRPr lang="en-US"/>
        </a:p>
      </dgm:t>
    </dgm:pt>
    <dgm:pt modelId="{0017A710-96F4-BA4C-A00E-54A090EBC853}" type="sibTrans" cxnId="{7BD26D90-022F-C148-85FC-08021974AC98}">
      <dgm:prSet/>
      <dgm:spPr/>
      <dgm:t>
        <a:bodyPr/>
        <a:lstStyle/>
        <a:p>
          <a:endParaRPr lang="en-US"/>
        </a:p>
      </dgm:t>
    </dgm:pt>
    <dgm:pt modelId="{7A08931F-2D6C-C141-BBEC-CD0662E9AD66}" type="pres">
      <dgm:prSet presAssocID="{30456A84-C5FE-6648-8A21-FB06040286F8}" presName="cycle" presStyleCnt="0">
        <dgm:presLayoutVars>
          <dgm:chMax val="1"/>
          <dgm:dir/>
          <dgm:animLvl val="ctr"/>
          <dgm:resizeHandles val="exact"/>
        </dgm:presLayoutVars>
      </dgm:prSet>
      <dgm:spPr/>
      <dgm:t>
        <a:bodyPr/>
        <a:lstStyle/>
        <a:p>
          <a:endParaRPr lang="en-US"/>
        </a:p>
      </dgm:t>
    </dgm:pt>
    <dgm:pt modelId="{014D571F-0BD8-7845-900A-9462E740786B}" type="pres">
      <dgm:prSet presAssocID="{9A709169-F87D-C04F-9E32-88163CECC647}" presName="centerShape" presStyleLbl="node0" presStyleIdx="0" presStyleCnt="1"/>
      <dgm:spPr/>
      <dgm:t>
        <a:bodyPr/>
        <a:lstStyle/>
        <a:p>
          <a:endParaRPr lang="en-US"/>
        </a:p>
      </dgm:t>
    </dgm:pt>
    <dgm:pt modelId="{5B555A58-9D9D-7045-8214-1759EB454F5B}" type="pres">
      <dgm:prSet presAssocID="{6038928C-99E6-ED4B-B283-35925C8F2F31}" presName="parTrans" presStyleLbl="bgSibTrans2D1" presStyleIdx="0" presStyleCnt="7"/>
      <dgm:spPr/>
      <dgm:t>
        <a:bodyPr/>
        <a:lstStyle/>
        <a:p>
          <a:endParaRPr lang="en-US"/>
        </a:p>
      </dgm:t>
    </dgm:pt>
    <dgm:pt modelId="{CD200A1C-5C93-CB47-B9B9-05AF33B90B99}" type="pres">
      <dgm:prSet presAssocID="{1833CDBF-4C77-1447-99F7-17C4915F2B57}" presName="node" presStyleLbl="node1" presStyleIdx="0" presStyleCnt="7">
        <dgm:presLayoutVars>
          <dgm:bulletEnabled val="1"/>
        </dgm:presLayoutVars>
      </dgm:prSet>
      <dgm:spPr/>
      <dgm:t>
        <a:bodyPr/>
        <a:lstStyle/>
        <a:p>
          <a:endParaRPr lang="en-US"/>
        </a:p>
      </dgm:t>
    </dgm:pt>
    <dgm:pt modelId="{250C978A-0396-F64E-B5F2-5082DA0B8410}" type="pres">
      <dgm:prSet presAssocID="{E3549569-8B05-6448-9450-DBBCDA8CFFFE}" presName="parTrans" presStyleLbl="bgSibTrans2D1" presStyleIdx="1" presStyleCnt="7"/>
      <dgm:spPr/>
      <dgm:t>
        <a:bodyPr/>
        <a:lstStyle/>
        <a:p>
          <a:endParaRPr lang="en-US"/>
        </a:p>
      </dgm:t>
    </dgm:pt>
    <dgm:pt modelId="{1F50468B-26CB-AB47-89A2-C22A6634C002}" type="pres">
      <dgm:prSet presAssocID="{016B2AF1-C463-FC4E-8D07-D9FD013E486D}" presName="node" presStyleLbl="node1" presStyleIdx="1" presStyleCnt="7">
        <dgm:presLayoutVars>
          <dgm:bulletEnabled val="1"/>
        </dgm:presLayoutVars>
      </dgm:prSet>
      <dgm:spPr/>
      <dgm:t>
        <a:bodyPr/>
        <a:lstStyle/>
        <a:p>
          <a:endParaRPr lang="en-US"/>
        </a:p>
      </dgm:t>
    </dgm:pt>
    <dgm:pt modelId="{4BE20BE3-269A-2646-ACA6-AC2EAF0003D3}" type="pres">
      <dgm:prSet presAssocID="{04EFB491-15CE-FB49-8EF3-21F3E0B54B05}" presName="parTrans" presStyleLbl="bgSibTrans2D1" presStyleIdx="2" presStyleCnt="7"/>
      <dgm:spPr/>
      <dgm:t>
        <a:bodyPr/>
        <a:lstStyle/>
        <a:p>
          <a:endParaRPr lang="en-US"/>
        </a:p>
      </dgm:t>
    </dgm:pt>
    <dgm:pt modelId="{41AB1561-A3EC-9649-A411-9D7522509576}" type="pres">
      <dgm:prSet presAssocID="{A265D0C3-A39C-2747-85EB-80E86DF958D5}" presName="node" presStyleLbl="node1" presStyleIdx="2" presStyleCnt="7">
        <dgm:presLayoutVars>
          <dgm:bulletEnabled val="1"/>
        </dgm:presLayoutVars>
      </dgm:prSet>
      <dgm:spPr/>
      <dgm:t>
        <a:bodyPr/>
        <a:lstStyle/>
        <a:p>
          <a:endParaRPr lang="en-US"/>
        </a:p>
      </dgm:t>
    </dgm:pt>
    <dgm:pt modelId="{F3BD0CB2-9810-6646-9230-66E227B4F9A1}" type="pres">
      <dgm:prSet presAssocID="{C3F7DA9D-72C7-2645-84A5-7E42D61DC423}" presName="parTrans" presStyleLbl="bgSibTrans2D1" presStyleIdx="3" presStyleCnt="7"/>
      <dgm:spPr/>
      <dgm:t>
        <a:bodyPr/>
        <a:lstStyle/>
        <a:p>
          <a:endParaRPr lang="en-US"/>
        </a:p>
      </dgm:t>
    </dgm:pt>
    <dgm:pt modelId="{29BE7992-B54D-AB4E-B301-AAC6C85E99FB}" type="pres">
      <dgm:prSet presAssocID="{7DACCD0A-85F6-484A-9403-3937402C7976}" presName="node" presStyleLbl="node1" presStyleIdx="3" presStyleCnt="7" custRadScaleRad="111508" custRadScaleInc="-1449">
        <dgm:presLayoutVars>
          <dgm:bulletEnabled val="1"/>
        </dgm:presLayoutVars>
      </dgm:prSet>
      <dgm:spPr/>
      <dgm:t>
        <a:bodyPr/>
        <a:lstStyle/>
        <a:p>
          <a:endParaRPr lang="en-US"/>
        </a:p>
      </dgm:t>
    </dgm:pt>
    <dgm:pt modelId="{083AB8B0-F897-7942-A35F-C6207EA3503E}" type="pres">
      <dgm:prSet presAssocID="{7CF8B79F-1700-B040-A1BE-57C0CF9E97E1}" presName="parTrans" presStyleLbl="bgSibTrans2D1" presStyleIdx="4" presStyleCnt="7"/>
      <dgm:spPr/>
      <dgm:t>
        <a:bodyPr/>
        <a:lstStyle/>
        <a:p>
          <a:endParaRPr lang="en-US"/>
        </a:p>
      </dgm:t>
    </dgm:pt>
    <dgm:pt modelId="{8C5FCC13-6B0C-F94B-8346-CC1C48BAB3AF}" type="pres">
      <dgm:prSet presAssocID="{F20DEF8F-536C-B743-BF07-11721A9EC1D0}" presName="node" presStyleLbl="node1" presStyleIdx="4" presStyleCnt="7">
        <dgm:presLayoutVars>
          <dgm:bulletEnabled val="1"/>
        </dgm:presLayoutVars>
      </dgm:prSet>
      <dgm:spPr/>
      <dgm:t>
        <a:bodyPr/>
        <a:lstStyle/>
        <a:p>
          <a:endParaRPr lang="en-US"/>
        </a:p>
      </dgm:t>
    </dgm:pt>
    <dgm:pt modelId="{213E7CDE-30A5-D442-9014-4323A7413CCA}" type="pres">
      <dgm:prSet presAssocID="{8662C118-BF05-E444-831A-F7834EA2E25F}" presName="parTrans" presStyleLbl="bgSibTrans2D1" presStyleIdx="5" presStyleCnt="7"/>
      <dgm:spPr/>
      <dgm:t>
        <a:bodyPr/>
        <a:lstStyle/>
        <a:p>
          <a:endParaRPr lang="en-US"/>
        </a:p>
      </dgm:t>
    </dgm:pt>
    <dgm:pt modelId="{41E0DCCC-C12F-F342-99A9-FADA27AC2D09}" type="pres">
      <dgm:prSet presAssocID="{31AF08DE-C018-4348-84A3-D35A627B6A63}" presName="node" presStyleLbl="node1" presStyleIdx="5" presStyleCnt="7">
        <dgm:presLayoutVars>
          <dgm:bulletEnabled val="1"/>
        </dgm:presLayoutVars>
      </dgm:prSet>
      <dgm:spPr/>
      <dgm:t>
        <a:bodyPr/>
        <a:lstStyle/>
        <a:p>
          <a:endParaRPr lang="en-US"/>
        </a:p>
      </dgm:t>
    </dgm:pt>
    <dgm:pt modelId="{1BBF33AD-6608-E74D-A9BB-582F63C95CA5}" type="pres">
      <dgm:prSet presAssocID="{A85724E7-695D-A541-A3A4-C3E7AB09CA93}" presName="parTrans" presStyleLbl="bgSibTrans2D1" presStyleIdx="6" presStyleCnt="7"/>
      <dgm:spPr/>
      <dgm:t>
        <a:bodyPr/>
        <a:lstStyle/>
        <a:p>
          <a:endParaRPr lang="en-US"/>
        </a:p>
      </dgm:t>
    </dgm:pt>
    <dgm:pt modelId="{B277DFCB-B139-3040-9F24-9D5D90A7BCED}" type="pres">
      <dgm:prSet presAssocID="{5045E6FB-16D2-164C-9FB5-F380E0908C5F}" presName="node" presStyleLbl="node1" presStyleIdx="6" presStyleCnt="7">
        <dgm:presLayoutVars>
          <dgm:bulletEnabled val="1"/>
        </dgm:presLayoutVars>
      </dgm:prSet>
      <dgm:spPr/>
      <dgm:t>
        <a:bodyPr/>
        <a:lstStyle/>
        <a:p>
          <a:endParaRPr lang="en-US"/>
        </a:p>
      </dgm:t>
    </dgm:pt>
  </dgm:ptLst>
  <dgm:cxnLst>
    <dgm:cxn modelId="{B7D85FE8-BDA8-8D47-89DB-D3F7C03612AE}" srcId="{9A709169-F87D-C04F-9E32-88163CECC647}" destId="{5045E6FB-16D2-164C-9FB5-F380E0908C5F}" srcOrd="6" destOrd="0" parTransId="{A85724E7-695D-A541-A3A4-C3E7AB09CA93}" sibTransId="{C2C41FB2-C595-9445-AF57-0D1F7D05CFA5}"/>
    <dgm:cxn modelId="{F34739B8-FBB2-478D-8F92-53A421D036BF}" type="presOf" srcId="{8662C118-BF05-E444-831A-F7834EA2E25F}" destId="{213E7CDE-30A5-D442-9014-4323A7413CCA}" srcOrd="0" destOrd="0" presId="urn:microsoft.com/office/officeart/2005/8/layout/radial4"/>
    <dgm:cxn modelId="{F8440D13-98C5-46DE-8A6D-EFC728AF48FA}" type="presOf" srcId="{6038928C-99E6-ED4B-B283-35925C8F2F31}" destId="{5B555A58-9D9D-7045-8214-1759EB454F5B}" srcOrd="0" destOrd="0" presId="urn:microsoft.com/office/officeart/2005/8/layout/radial4"/>
    <dgm:cxn modelId="{1B893EE6-8417-472D-848F-332AEA81C2EC}" type="presOf" srcId="{A265D0C3-A39C-2747-85EB-80E86DF958D5}" destId="{41AB1561-A3EC-9649-A411-9D7522509576}" srcOrd="0" destOrd="0" presId="urn:microsoft.com/office/officeart/2005/8/layout/radial4"/>
    <dgm:cxn modelId="{01BE7532-6A32-46E9-A3F0-D195E76189EB}" type="presOf" srcId="{9A709169-F87D-C04F-9E32-88163CECC647}" destId="{014D571F-0BD8-7845-900A-9462E740786B}" srcOrd="0" destOrd="0" presId="urn:microsoft.com/office/officeart/2005/8/layout/radial4"/>
    <dgm:cxn modelId="{178A8A59-E294-8346-BF59-83E21E107A1B}" srcId="{9A709169-F87D-C04F-9E32-88163CECC647}" destId="{1833CDBF-4C77-1447-99F7-17C4915F2B57}" srcOrd="0" destOrd="0" parTransId="{6038928C-99E6-ED4B-B283-35925C8F2F31}" sibTransId="{32FE54F3-042F-1642-A745-92BDC4EBE652}"/>
    <dgm:cxn modelId="{CEDE8152-FD59-4658-A1B8-4A5C6C713FE9}" type="presOf" srcId="{C3F7DA9D-72C7-2645-84A5-7E42D61DC423}" destId="{F3BD0CB2-9810-6646-9230-66E227B4F9A1}" srcOrd="0" destOrd="0" presId="urn:microsoft.com/office/officeart/2005/8/layout/radial4"/>
    <dgm:cxn modelId="{257FD7BD-D069-4D43-A017-C65D2C3BA4F1}" srcId="{30456A84-C5FE-6648-8A21-FB06040286F8}" destId="{9A709169-F87D-C04F-9E32-88163CECC647}" srcOrd="0" destOrd="0" parTransId="{F087D9D1-3A4E-5A4A-9702-D59B02D88646}" sibTransId="{111E6BC5-3FDE-5848-AD8D-1EBAF458E9B8}"/>
    <dgm:cxn modelId="{20748CD9-405C-4780-B04A-6D2BF1453892}" type="presOf" srcId="{A85724E7-695D-A541-A3A4-C3E7AB09CA93}" destId="{1BBF33AD-6608-E74D-A9BB-582F63C95CA5}" srcOrd="0" destOrd="0" presId="urn:microsoft.com/office/officeart/2005/8/layout/radial4"/>
    <dgm:cxn modelId="{E893ADD5-49FB-C240-B57B-A1E20A0663B0}" srcId="{9A709169-F87D-C04F-9E32-88163CECC647}" destId="{A265D0C3-A39C-2747-85EB-80E86DF958D5}" srcOrd="2" destOrd="0" parTransId="{04EFB491-15CE-FB49-8EF3-21F3E0B54B05}" sibTransId="{D8313BE9-610E-6A43-B2A4-45136F764E5F}"/>
    <dgm:cxn modelId="{F4FEA5D2-7796-4BB7-B86F-C1B6A8364B59}" type="presOf" srcId="{5045E6FB-16D2-164C-9FB5-F380E0908C5F}" destId="{B277DFCB-B139-3040-9F24-9D5D90A7BCED}" srcOrd="0" destOrd="0" presId="urn:microsoft.com/office/officeart/2005/8/layout/radial4"/>
    <dgm:cxn modelId="{A4E636DC-9A11-8342-9893-CF6710D4B5CF}" srcId="{9A709169-F87D-C04F-9E32-88163CECC647}" destId="{F20DEF8F-536C-B743-BF07-11721A9EC1D0}" srcOrd="4" destOrd="0" parTransId="{7CF8B79F-1700-B040-A1BE-57C0CF9E97E1}" sibTransId="{82B7E39A-CDC6-7A4A-9B46-160817BDEAC2}"/>
    <dgm:cxn modelId="{2DC14588-59A4-484B-B841-3A62CE45A76A}" type="presOf" srcId="{1833CDBF-4C77-1447-99F7-17C4915F2B57}" destId="{CD200A1C-5C93-CB47-B9B9-05AF33B90B99}" srcOrd="0" destOrd="0" presId="urn:microsoft.com/office/officeart/2005/8/layout/radial4"/>
    <dgm:cxn modelId="{F4CF17CD-A122-644E-A11A-0F6B02FD19F7}" srcId="{9A709169-F87D-C04F-9E32-88163CECC647}" destId="{7DACCD0A-85F6-484A-9403-3937402C7976}" srcOrd="3" destOrd="0" parTransId="{C3F7DA9D-72C7-2645-84A5-7E42D61DC423}" sibTransId="{91182EAA-25D5-7D42-B3D0-C05D399F9828}"/>
    <dgm:cxn modelId="{3217DE05-5624-4A90-B8C5-BBEAF33DB9B4}" type="presOf" srcId="{04EFB491-15CE-FB49-8EF3-21F3E0B54B05}" destId="{4BE20BE3-269A-2646-ACA6-AC2EAF0003D3}" srcOrd="0" destOrd="0" presId="urn:microsoft.com/office/officeart/2005/8/layout/radial4"/>
    <dgm:cxn modelId="{16BE63C8-C71B-479C-A17E-A1CBA386375E}" type="presOf" srcId="{30456A84-C5FE-6648-8A21-FB06040286F8}" destId="{7A08931F-2D6C-C141-BBEC-CD0662E9AD66}" srcOrd="0" destOrd="0" presId="urn:microsoft.com/office/officeart/2005/8/layout/radial4"/>
    <dgm:cxn modelId="{B684AF12-C9AD-46BD-BFA8-FE66E5B14ABE}" type="presOf" srcId="{E3549569-8B05-6448-9450-DBBCDA8CFFFE}" destId="{250C978A-0396-F64E-B5F2-5082DA0B8410}" srcOrd="0" destOrd="0" presId="urn:microsoft.com/office/officeart/2005/8/layout/radial4"/>
    <dgm:cxn modelId="{4E059D83-FD59-4F0D-B209-D421A9FFA7EB}" type="presOf" srcId="{F20DEF8F-536C-B743-BF07-11721A9EC1D0}" destId="{8C5FCC13-6B0C-F94B-8346-CC1C48BAB3AF}" srcOrd="0" destOrd="0" presId="urn:microsoft.com/office/officeart/2005/8/layout/radial4"/>
    <dgm:cxn modelId="{E9FB4E11-FBCD-C94C-9738-F06650E6CB2A}" srcId="{9A709169-F87D-C04F-9E32-88163CECC647}" destId="{016B2AF1-C463-FC4E-8D07-D9FD013E486D}" srcOrd="1" destOrd="0" parTransId="{E3549569-8B05-6448-9450-DBBCDA8CFFFE}" sibTransId="{CCBE08AB-510E-014A-85E1-DE24C3AA4365}"/>
    <dgm:cxn modelId="{6BAE4C2F-1685-442C-9DC4-303FCC0E3C04}" type="presOf" srcId="{31AF08DE-C018-4348-84A3-D35A627B6A63}" destId="{41E0DCCC-C12F-F342-99A9-FADA27AC2D09}" srcOrd="0" destOrd="0" presId="urn:microsoft.com/office/officeart/2005/8/layout/radial4"/>
    <dgm:cxn modelId="{70209F32-57F2-488D-847B-CB89CE94D86A}" type="presOf" srcId="{7CF8B79F-1700-B040-A1BE-57C0CF9E97E1}" destId="{083AB8B0-F897-7942-A35F-C6207EA3503E}" srcOrd="0" destOrd="0" presId="urn:microsoft.com/office/officeart/2005/8/layout/radial4"/>
    <dgm:cxn modelId="{7BD26D90-022F-C148-85FC-08021974AC98}" srcId="{9A709169-F87D-C04F-9E32-88163CECC647}" destId="{31AF08DE-C018-4348-84A3-D35A627B6A63}" srcOrd="5" destOrd="0" parTransId="{8662C118-BF05-E444-831A-F7834EA2E25F}" sibTransId="{0017A710-96F4-BA4C-A00E-54A090EBC853}"/>
    <dgm:cxn modelId="{D0C8206C-BEE9-40D6-A8BD-95014EBDF542}" type="presOf" srcId="{7DACCD0A-85F6-484A-9403-3937402C7976}" destId="{29BE7992-B54D-AB4E-B301-AAC6C85E99FB}" srcOrd="0" destOrd="0" presId="urn:microsoft.com/office/officeart/2005/8/layout/radial4"/>
    <dgm:cxn modelId="{2BEC49E9-6389-49B7-900B-D6E7FC1864E1}" type="presOf" srcId="{016B2AF1-C463-FC4E-8D07-D9FD013E486D}" destId="{1F50468B-26CB-AB47-89A2-C22A6634C002}" srcOrd="0" destOrd="0" presId="urn:microsoft.com/office/officeart/2005/8/layout/radial4"/>
    <dgm:cxn modelId="{085E6212-6EE3-4DFC-BB4C-85A80944EE2D}" type="presParOf" srcId="{7A08931F-2D6C-C141-BBEC-CD0662E9AD66}" destId="{014D571F-0BD8-7845-900A-9462E740786B}" srcOrd="0" destOrd="0" presId="urn:microsoft.com/office/officeart/2005/8/layout/radial4"/>
    <dgm:cxn modelId="{9899164F-2DBE-424D-8E70-CB165223A4D9}" type="presParOf" srcId="{7A08931F-2D6C-C141-BBEC-CD0662E9AD66}" destId="{5B555A58-9D9D-7045-8214-1759EB454F5B}" srcOrd="1" destOrd="0" presId="urn:microsoft.com/office/officeart/2005/8/layout/radial4"/>
    <dgm:cxn modelId="{EAA956EC-3205-4D74-9CB1-0950C95A3E1C}" type="presParOf" srcId="{7A08931F-2D6C-C141-BBEC-CD0662E9AD66}" destId="{CD200A1C-5C93-CB47-B9B9-05AF33B90B99}" srcOrd="2" destOrd="0" presId="urn:microsoft.com/office/officeart/2005/8/layout/radial4"/>
    <dgm:cxn modelId="{7B8C3414-8EFA-4493-9E4C-4F2537193C0A}" type="presParOf" srcId="{7A08931F-2D6C-C141-BBEC-CD0662E9AD66}" destId="{250C978A-0396-F64E-B5F2-5082DA0B8410}" srcOrd="3" destOrd="0" presId="urn:microsoft.com/office/officeart/2005/8/layout/radial4"/>
    <dgm:cxn modelId="{70C297B0-B3F3-4192-A264-71DB1B390F82}" type="presParOf" srcId="{7A08931F-2D6C-C141-BBEC-CD0662E9AD66}" destId="{1F50468B-26CB-AB47-89A2-C22A6634C002}" srcOrd="4" destOrd="0" presId="urn:microsoft.com/office/officeart/2005/8/layout/radial4"/>
    <dgm:cxn modelId="{71959514-F7F9-46BC-AF0C-E1D7FC6394C1}" type="presParOf" srcId="{7A08931F-2D6C-C141-BBEC-CD0662E9AD66}" destId="{4BE20BE3-269A-2646-ACA6-AC2EAF0003D3}" srcOrd="5" destOrd="0" presId="urn:microsoft.com/office/officeart/2005/8/layout/radial4"/>
    <dgm:cxn modelId="{184047BE-B3B2-45AC-B627-69668C42D33D}" type="presParOf" srcId="{7A08931F-2D6C-C141-BBEC-CD0662E9AD66}" destId="{41AB1561-A3EC-9649-A411-9D7522509576}" srcOrd="6" destOrd="0" presId="urn:microsoft.com/office/officeart/2005/8/layout/radial4"/>
    <dgm:cxn modelId="{DDB1C9AB-DF84-46F3-8021-08A44445783D}" type="presParOf" srcId="{7A08931F-2D6C-C141-BBEC-CD0662E9AD66}" destId="{F3BD0CB2-9810-6646-9230-66E227B4F9A1}" srcOrd="7" destOrd="0" presId="urn:microsoft.com/office/officeart/2005/8/layout/radial4"/>
    <dgm:cxn modelId="{69D31C9F-F621-4DC0-8656-6C4492246296}" type="presParOf" srcId="{7A08931F-2D6C-C141-BBEC-CD0662E9AD66}" destId="{29BE7992-B54D-AB4E-B301-AAC6C85E99FB}" srcOrd="8" destOrd="0" presId="urn:microsoft.com/office/officeart/2005/8/layout/radial4"/>
    <dgm:cxn modelId="{5A4E4DFA-88F9-42A4-B922-5496484FDA14}" type="presParOf" srcId="{7A08931F-2D6C-C141-BBEC-CD0662E9AD66}" destId="{083AB8B0-F897-7942-A35F-C6207EA3503E}" srcOrd="9" destOrd="0" presId="urn:microsoft.com/office/officeart/2005/8/layout/radial4"/>
    <dgm:cxn modelId="{3D6D9044-0F93-413B-8795-0E3C2811F4B8}" type="presParOf" srcId="{7A08931F-2D6C-C141-BBEC-CD0662E9AD66}" destId="{8C5FCC13-6B0C-F94B-8346-CC1C48BAB3AF}" srcOrd="10" destOrd="0" presId="urn:microsoft.com/office/officeart/2005/8/layout/radial4"/>
    <dgm:cxn modelId="{11FB7B60-779F-4486-943A-BF1D359B1BA0}" type="presParOf" srcId="{7A08931F-2D6C-C141-BBEC-CD0662E9AD66}" destId="{213E7CDE-30A5-D442-9014-4323A7413CCA}" srcOrd="11" destOrd="0" presId="urn:microsoft.com/office/officeart/2005/8/layout/radial4"/>
    <dgm:cxn modelId="{5658F97C-47A1-47AF-99F8-BCCA6AF8C407}" type="presParOf" srcId="{7A08931F-2D6C-C141-BBEC-CD0662E9AD66}" destId="{41E0DCCC-C12F-F342-99A9-FADA27AC2D09}" srcOrd="12" destOrd="0" presId="urn:microsoft.com/office/officeart/2005/8/layout/radial4"/>
    <dgm:cxn modelId="{F756A285-E6A1-4116-8FCC-C6C9C3912774}" type="presParOf" srcId="{7A08931F-2D6C-C141-BBEC-CD0662E9AD66}" destId="{1BBF33AD-6608-E74D-A9BB-582F63C95CA5}" srcOrd="13" destOrd="0" presId="urn:microsoft.com/office/officeart/2005/8/layout/radial4"/>
    <dgm:cxn modelId="{699E4872-34F9-4239-89AB-196D5EA0E127}" type="presParOf" srcId="{7A08931F-2D6C-C141-BBEC-CD0662E9AD66}" destId="{B277DFCB-B139-3040-9F24-9D5D90A7BCED}"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D7089-27D6-6644-B6BC-B1D05777EE61}">
      <dsp:nvSpPr>
        <dsp:cNvPr id="0" name=""/>
        <dsp:cNvSpPr/>
      </dsp:nvSpPr>
      <dsp:spPr>
        <a:xfrm rot="5400000">
          <a:off x="419752" y="1545565"/>
          <a:ext cx="1246073" cy="2073437"/>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9BA32EA-6205-8C44-B769-22477B8247FA}">
      <dsp:nvSpPr>
        <dsp:cNvPr id="0" name=""/>
        <dsp:cNvSpPr/>
      </dsp:nvSpPr>
      <dsp:spPr>
        <a:xfrm>
          <a:off x="327080" y="2165076"/>
          <a:ext cx="1848362" cy="164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smtClean="0"/>
            <a:t>MILQ 9858</a:t>
          </a:r>
        </a:p>
        <a:p>
          <a:pPr lvl="0" algn="l" defTabSz="1200150">
            <a:lnSpc>
              <a:spcPct val="90000"/>
            </a:lnSpc>
            <a:spcBef>
              <a:spcPct val="0"/>
            </a:spcBef>
            <a:spcAft>
              <a:spcPct val="35000"/>
            </a:spcAft>
          </a:pPr>
          <a:r>
            <a:rPr lang="en-US" sz="2700" kern="1200" smtClean="0"/>
            <a:t>1959</a:t>
          </a:r>
          <a:endParaRPr lang="en-US" sz="2700" kern="1200" dirty="0"/>
        </a:p>
      </dsp:txBody>
      <dsp:txXfrm>
        <a:off x="327080" y="2165076"/>
        <a:ext cx="1848362" cy="1640840"/>
      </dsp:txXfrm>
    </dsp:sp>
    <dsp:sp modelId="{61B3259A-99D6-604A-B75D-0071D3ED226B}">
      <dsp:nvSpPr>
        <dsp:cNvPr id="0" name=""/>
        <dsp:cNvSpPr/>
      </dsp:nvSpPr>
      <dsp:spPr>
        <a:xfrm>
          <a:off x="1730472" y="1392916"/>
          <a:ext cx="353190" cy="353190"/>
        </a:xfrm>
        <a:prstGeom prst="triangle">
          <a:avLst>
            <a:gd name="adj" fmla="val 100000"/>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w="9525" cap="flat" cmpd="sng" algn="ctr">
          <a:solidFill>
            <a:schemeClr val="accent2">
              <a:hueOff val="780253"/>
              <a:satOff val="-973"/>
              <a:lumOff val="22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E3BD641-ADFD-B84E-A831-43A7B92A6A6E}">
      <dsp:nvSpPr>
        <dsp:cNvPr id="0" name=""/>
        <dsp:cNvSpPr/>
      </dsp:nvSpPr>
      <dsp:spPr>
        <a:xfrm rot="5400000">
          <a:off x="2711337" y="978510"/>
          <a:ext cx="1246073" cy="2073437"/>
        </a:xfrm>
        <a:prstGeom prst="corner">
          <a:avLst>
            <a:gd name="adj1" fmla="val 16120"/>
            <a:gd name="adj2" fmla="val 1611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36FDD4B-B887-E74A-9A96-C3E97E73F168}">
      <dsp:nvSpPr>
        <dsp:cNvPr id="0" name=""/>
        <dsp:cNvSpPr/>
      </dsp:nvSpPr>
      <dsp:spPr>
        <a:xfrm>
          <a:off x="2503336" y="1598021"/>
          <a:ext cx="1871911" cy="164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AQAP</a:t>
          </a:r>
        </a:p>
        <a:p>
          <a:pPr lvl="0" algn="l" defTabSz="1200150">
            <a:lnSpc>
              <a:spcPct val="90000"/>
            </a:lnSpc>
            <a:spcBef>
              <a:spcPct val="0"/>
            </a:spcBef>
            <a:spcAft>
              <a:spcPct val="35000"/>
            </a:spcAft>
          </a:pPr>
          <a:r>
            <a:rPr lang="en-US" sz="2700" kern="1200" dirty="0" smtClean="0"/>
            <a:t>1968</a:t>
          </a:r>
        </a:p>
        <a:p>
          <a:pPr lvl="0" algn="l" defTabSz="1200150">
            <a:lnSpc>
              <a:spcPct val="90000"/>
            </a:lnSpc>
            <a:spcBef>
              <a:spcPct val="0"/>
            </a:spcBef>
            <a:spcAft>
              <a:spcPct val="35000"/>
            </a:spcAft>
          </a:pPr>
          <a:endParaRPr lang="en-US" sz="2700" kern="1200" dirty="0"/>
        </a:p>
      </dsp:txBody>
      <dsp:txXfrm>
        <a:off x="2503336" y="1598021"/>
        <a:ext cx="1871911" cy="1640840"/>
      </dsp:txXfrm>
    </dsp:sp>
    <dsp:sp modelId="{AA7105BA-B713-3641-B850-47A91FD082DF}">
      <dsp:nvSpPr>
        <dsp:cNvPr id="0" name=""/>
        <dsp:cNvSpPr/>
      </dsp:nvSpPr>
      <dsp:spPr>
        <a:xfrm>
          <a:off x="4022057" y="825861"/>
          <a:ext cx="353190" cy="353190"/>
        </a:xfrm>
        <a:prstGeom prst="triangle">
          <a:avLst>
            <a:gd name="adj" fmla="val 10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FBB4671-72C7-C243-B0A5-87FEE11B5710}">
      <dsp:nvSpPr>
        <dsp:cNvPr id="0" name=""/>
        <dsp:cNvSpPr/>
      </dsp:nvSpPr>
      <dsp:spPr>
        <a:xfrm rot="5400000">
          <a:off x="5002922" y="411455"/>
          <a:ext cx="1246073" cy="2073437"/>
        </a:xfrm>
        <a:prstGeom prst="corner">
          <a:avLst>
            <a:gd name="adj1" fmla="val 16120"/>
            <a:gd name="adj2" fmla="val 1611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0118BA-8982-3D4D-9C78-571976E44973}">
      <dsp:nvSpPr>
        <dsp:cNvPr id="0" name=""/>
        <dsp:cNvSpPr/>
      </dsp:nvSpPr>
      <dsp:spPr>
        <a:xfrm>
          <a:off x="4898475" y="1030966"/>
          <a:ext cx="1871911" cy="164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smtClean="0"/>
            <a:t>BS 5750</a:t>
          </a:r>
        </a:p>
        <a:p>
          <a:pPr lvl="0" algn="l" defTabSz="1200150">
            <a:lnSpc>
              <a:spcPct val="90000"/>
            </a:lnSpc>
            <a:spcBef>
              <a:spcPct val="0"/>
            </a:spcBef>
            <a:spcAft>
              <a:spcPct val="35000"/>
            </a:spcAft>
          </a:pPr>
          <a:r>
            <a:rPr lang="en-US" sz="2700" kern="1200" smtClean="0"/>
            <a:t>1979</a:t>
          </a:r>
          <a:endParaRPr lang="en-US" sz="2700" kern="1200" dirty="0"/>
        </a:p>
      </dsp:txBody>
      <dsp:txXfrm>
        <a:off x="4898475" y="1030966"/>
        <a:ext cx="1871911" cy="1640840"/>
      </dsp:txXfrm>
    </dsp:sp>
    <dsp:sp modelId="{FB19BCC4-FED1-6849-9354-28971BDA29D5}">
      <dsp:nvSpPr>
        <dsp:cNvPr id="0" name=""/>
        <dsp:cNvSpPr/>
      </dsp:nvSpPr>
      <dsp:spPr>
        <a:xfrm>
          <a:off x="6313642" y="258806"/>
          <a:ext cx="353190" cy="353190"/>
        </a:xfrm>
        <a:prstGeom prst="triangle">
          <a:avLst>
            <a:gd name="adj" fmla="val 100000"/>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w="9525" cap="flat" cmpd="sng" algn="ctr">
          <a:solidFill>
            <a:schemeClr val="accent2">
              <a:hueOff val="3901266"/>
              <a:satOff val="-4866"/>
              <a:lumOff val="114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46E5C91-250A-E347-AFD2-9149674FECB2}">
      <dsp:nvSpPr>
        <dsp:cNvPr id="0" name=""/>
        <dsp:cNvSpPr/>
      </dsp:nvSpPr>
      <dsp:spPr>
        <a:xfrm rot="5400000">
          <a:off x="7294507" y="-155599"/>
          <a:ext cx="1246073" cy="2073437"/>
        </a:xfrm>
        <a:prstGeom prst="corner">
          <a:avLst>
            <a:gd name="adj1" fmla="val 16120"/>
            <a:gd name="adj2" fmla="val 1611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1AC0774-73D8-A444-A07A-B69D842B73C6}">
      <dsp:nvSpPr>
        <dsp:cNvPr id="0" name=""/>
        <dsp:cNvSpPr/>
      </dsp:nvSpPr>
      <dsp:spPr>
        <a:xfrm>
          <a:off x="7092576" y="463911"/>
          <a:ext cx="1871911" cy="164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smtClean="0"/>
            <a:t>ISO 9001</a:t>
          </a:r>
        </a:p>
        <a:p>
          <a:pPr lvl="0" algn="l" defTabSz="1200150">
            <a:lnSpc>
              <a:spcPct val="90000"/>
            </a:lnSpc>
            <a:spcBef>
              <a:spcPct val="0"/>
            </a:spcBef>
            <a:spcAft>
              <a:spcPct val="35000"/>
            </a:spcAft>
          </a:pPr>
          <a:r>
            <a:rPr lang="en-US" sz="2700" kern="1200" smtClean="0"/>
            <a:t>1987</a:t>
          </a:r>
          <a:endParaRPr lang="en-US" sz="2700" kern="1200" dirty="0"/>
        </a:p>
      </dsp:txBody>
      <dsp:txXfrm>
        <a:off x="7092576" y="463911"/>
        <a:ext cx="1871911" cy="1640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2E48F-EC93-F54B-9FD5-6C42B44A02B7}">
      <dsp:nvSpPr>
        <dsp:cNvPr id="0" name=""/>
        <dsp:cNvSpPr/>
      </dsp:nvSpPr>
      <dsp:spPr>
        <a:xfrm>
          <a:off x="246972" y="0"/>
          <a:ext cx="7930991" cy="4896544"/>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492E2FD-A032-6048-ADE3-3ACBE69E6BD9}">
      <dsp:nvSpPr>
        <dsp:cNvPr id="0" name=""/>
        <dsp:cNvSpPr/>
      </dsp:nvSpPr>
      <dsp:spPr>
        <a:xfrm>
          <a:off x="1066928" y="3641070"/>
          <a:ext cx="180192" cy="18019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AD67A0-68A9-D640-BE83-6FC7F9D49035}">
      <dsp:nvSpPr>
        <dsp:cNvPr id="0" name=""/>
        <dsp:cNvSpPr/>
      </dsp:nvSpPr>
      <dsp:spPr>
        <a:xfrm>
          <a:off x="1157024" y="3731166"/>
          <a:ext cx="1026315" cy="116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80" tIns="0" rIns="0" bIns="0" numCol="1" spcCol="1270" anchor="t" anchorCtr="0">
          <a:noAutofit/>
        </a:bodyPr>
        <a:lstStyle/>
        <a:p>
          <a:pPr lvl="0" algn="l" defTabSz="1600200">
            <a:lnSpc>
              <a:spcPct val="90000"/>
            </a:lnSpc>
            <a:spcBef>
              <a:spcPct val="0"/>
            </a:spcBef>
            <a:spcAft>
              <a:spcPct val="35000"/>
            </a:spcAft>
          </a:pPr>
          <a:r>
            <a:rPr lang="en-US" sz="3600" kern="1200" dirty="0" smtClean="0"/>
            <a:t>1987</a:t>
          </a:r>
          <a:endParaRPr lang="en-US" sz="3600" kern="1200" dirty="0"/>
        </a:p>
      </dsp:txBody>
      <dsp:txXfrm>
        <a:off x="1157024" y="3731166"/>
        <a:ext cx="1026315" cy="1165377"/>
      </dsp:txXfrm>
    </dsp:sp>
    <dsp:sp modelId="{FA9D199F-0B06-8A4A-BF42-76710885B816}">
      <dsp:nvSpPr>
        <dsp:cNvPr id="0" name=""/>
        <dsp:cNvSpPr/>
      </dsp:nvSpPr>
      <dsp:spPr>
        <a:xfrm>
          <a:off x="2042319" y="2703871"/>
          <a:ext cx="282040" cy="282040"/>
        </a:xfrm>
        <a:prstGeom prst="ellipse">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300557-4748-D64C-8969-F817BE9AD901}">
      <dsp:nvSpPr>
        <dsp:cNvPr id="0" name=""/>
        <dsp:cNvSpPr/>
      </dsp:nvSpPr>
      <dsp:spPr>
        <a:xfrm>
          <a:off x="2183340" y="2844892"/>
          <a:ext cx="1300522" cy="2051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48" tIns="0" rIns="0" bIns="0" numCol="1" spcCol="1270" anchor="t" anchorCtr="0">
          <a:noAutofit/>
        </a:bodyPr>
        <a:lstStyle/>
        <a:p>
          <a:pPr lvl="0" algn="l" defTabSz="1600200">
            <a:lnSpc>
              <a:spcPct val="90000"/>
            </a:lnSpc>
            <a:spcBef>
              <a:spcPct val="0"/>
            </a:spcBef>
            <a:spcAft>
              <a:spcPct val="35000"/>
            </a:spcAft>
          </a:pPr>
          <a:r>
            <a:rPr lang="en-US" sz="3600" kern="1200" dirty="0" smtClean="0"/>
            <a:t>1994</a:t>
          </a:r>
          <a:endParaRPr lang="en-US" sz="3600" kern="1200" dirty="0"/>
        </a:p>
      </dsp:txBody>
      <dsp:txXfrm>
        <a:off x="2183340" y="2844892"/>
        <a:ext cx="1300522" cy="2051651"/>
      </dsp:txXfrm>
    </dsp:sp>
    <dsp:sp modelId="{3035D444-5E10-174C-8CC9-87BA54C8F89D}">
      <dsp:nvSpPr>
        <dsp:cNvPr id="0" name=""/>
        <dsp:cNvSpPr/>
      </dsp:nvSpPr>
      <dsp:spPr>
        <a:xfrm>
          <a:off x="3295834" y="1956658"/>
          <a:ext cx="376054" cy="376054"/>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B9DB47-A7BD-1E45-AD33-419364F1196D}">
      <dsp:nvSpPr>
        <dsp:cNvPr id="0" name=""/>
        <dsp:cNvSpPr/>
      </dsp:nvSpPr>
      <dsp:spPr>
        <a:xfrm>
          <a:off x="3483862" y="2144686"/>
          <a:ext cx="1512052" cy="2751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264" tIns="0" rIns="0" bIns="0" numCol="1" spcCol="1270" anchor="t" anchorCtr="0">
          <a:noAutofit/>
        </a:bodyPr>
        <a:lstStyle/>
        <a:p>
          <a:pPr lvl="0" algn="l" defTabSz="1600200">
            <a:lnSpc>
              <a:spcPct val="90000"/>
            </a:lnSpc>
            <a:spcBef>
              <a:spcPct val="0"/>
            </a:spcBef>
            <a:spcAft>
              <a:spcPct val="35000"/>
            </a:spcAft>
          </a:pPr>
          <a:r>
            <a:rPr lang="en-US" sz="3600" kern="1200" dirty="0" smtClean="0"/>
            <a:t>2000</a:t>
          </a:r>
        </a:p>
      </dsp:txBody>
      <dsp:txXfrm>
        <a:off x="3483862" y="2144686"/>
        <a:ext cx="1512052" cy="2751857"/>
      </dsp:txXfrm>
    </dsp:sp>
    <dsp:sp modelId="{D684154F-A74F-C745-9EA7-56A2434AC98D}">
      <dsp:nvSpPr>
        <dsp:cNvPr id="0" name=""/>
        <dsp:cNvSpPr/>
      </dsp:nvSpPr>
      <dsp:spPr>
        <a:xfrm>
          <a:off x="4753046" y="1372990"/>
          <a:ext cx="485737" cy="485737"/>
        </a:xfrm>
        <a:prstGeom prst="ellipse">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45E797-170E-3E42-83F7-95437CEDE842}">
      <dsp:nvSpPr>
        <dsp:cNvPr id="0" name=""/>
        <dsp:cNvSpPr/>
      </dsp:nvSpPr>
      <dsp:spPr>
        <a:xfrm>
          <a:off x="4995915" y="1615859"/>
          <a:ext cx="1566894" cy="328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382" tIns="0" rIns="0" bIns="0" numCol="1" spcCol="1270" anchor="t" anchorCtr="0">
          <a:noAutofit/>
        </a:bodyPr>
        <a:lstStyle/>
        <a:p>
          <a:pPr lvl="0" algn="l" defTabSz="1600200">
            <a:lnSpc>
              <a:spcPct val="90000"/>
            </a:lnSpc>
            <a:spcBef>
              <a:spcPct val="0"/>
            </a:spcBef>
            <a:spcAft>
              <a:spcPct val="35000"/>
            </a:spcAft>
          </a:pPr>
          <a:r>
            <a:rPr lang="en-US" sz="3600" kern="1200" dirty="0" smtClean="0"/>
            <a:t>2008</a:t>
          </a:r>
          <a:endParaRPr lang="en-US" sz="3600" kern="1200" dirty="0"/>
        </a:p>
      </dsp:txBody>
      <dsp:txXfrm>
        <a:off x="4995915" y="1615859"/>
        <a:ext cx="1566894" cy="3280684"/>
      </dsp:txXfrm>
    </dsp:sp>
    <dsp:sp modelId="{95C1E5CE-BDB6-4447-86C0-FCE24687AB35}">
      <dsp:nvSpPr>
        <dsp:cNvPr id="0" name=""/>
        <dsp:cNvSpPr/>
      </dsp:nvSpPr>
      <dsp:spPr>
        <a:xfrm>
          <a:off x="6253347" y="983226"/>
          <a:ext cx="618923" cy="618923"/>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12A7FC8-722C-4643-B3A3-40F64FD6B822}">
      <dsp:nvSpPr>
        <dsp:cNvPr id="0" name=""/>
        <dsp:cNvSpPr/>
      </dsp:nvSpPr>
      <dsp:spPr>
        <a:xfrm>
          <a:off x="6562809" y="1292687"/>
          <a:ext cx="1566894" cy="3603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955" tIns="0" rIns="0" bIns="0" numCol="1" spcCol="1270" anchor="t" anchorCtr="0">
          <a:noAutofit/>
        </a:bodyPr>
        <a:lstStyle/>
        <a:p>
          <a:pPr lvl="0" algn="l" defTabSz="1600200">
            <a:lnSpc>
              <a:spcPct val="90000"/>
            </a:lnSpc>
            <a:spcBef>
              <a:spcPct val="0"/>
            </a:spcBef>
            <a:spcAft>
              <a:spcPct val="35000"/>
            </a:spcAft>
          </a:pPr>
          <a:r>
            <a:rPr lang="en-US" sz="3600" kern="1200" dirty="0" smtClean="0"/>
            <a:t>2015</a:t>
          </a:r>
          <a:endParaRPr lang="en-US" sz="3600" kern="1200" dirty="0"/>
        </a:p>
      </dsp:txBody>
      <dsp:txXfrm>
        <a:off x="6562809" y="1292687"/>
        <a:ext cx="1566894" cy="3603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1D240-2D9F-B440-9CBB-F4C5BE8346DD}">
      <dsp:nvSpPr>
        <dsp:cNvPr id="0" name=""/>
        <dsp:cNvSpPr/>
      </dsp:nvSpPr>
      <dsp:spPr>
        <a:xfrm>
          <a:off x="3256044" y="2087027"/>
          <a:ext cx="1852815" cy="185281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err="1"/>
            <a:t>İş</a:t>
          </a:r>
          <a:r>
            <a:rPr lang="en-US" sz="4000" kern="1200" dirty="0"/>
            <a:t> </a:t>
          </a:r>
          <a:r>
            <a:rPr lang="en-US" sz="4000" kern="1200" dirty="0" err="1"/>
            <a:t>Kazası</a:t>
          </a:r>
          <a:endParaRPr lang="en-US" sz="4000" kern="1200" dirty="0"/>
        </a:p>
      </dsp:txBody>
      <dsp:txXfrm>
        <a:off x="3527382" y="2358365"/>
        <a:ext cx="1310139" cy="1310139"/>
      </dsp:txXfrm>
    </dsp:sp>
    <dsp:sp modelId="{AF037BCD-5B63-4B4D-9665-FFF5246ACDEF}">
      <dsp:nvSpPr>
        <dsp:cNvPr id="0" name=""/>
        <dsp:cNvSpPr/>
      </dsp:nvSpPr>
      <dsp:spPr>
        <a:xfrm rot="13242828">
          <a:off x="1654892" y="1425144"/>
          <a:ext cx="1977420" cy="528052"/>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19A4A9-4C6E-9543-9633-A630F31B5E44}">
      <dsp:nvSpPr>
        <dsp:cNvPr id="0" name=""/>
        <dsp:cNvSpPr/>
      </dsp:nvSpPr>
      <dsp:spPr>
        <a:xfrm>
          <a:off x="1014095" y="340183"/>
          <a:ext cx="1760174" cy="140813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tr-TR" sz="2000" b="1" kern="1200" dirty="0" smtClean="0"/>
            <a:t>Tehlikeli</a:t>
          </a:r>
          <a:r>
            <a:rPr lang="en-US" sz="2000" b="1" kern="1200" dirty="0" smtClean="0"/>
            <a:t> </a:t>
          </a:r>
          <a:r>
            <a:rPr lang="en-US" sz="2000" b="1" kern="1200" dirty="0" err="1"/>
            <a:t>Davranış</a:t>
          </a:r>
          <a:endParaRPr lang="en-US" sz="2000" b="1" kern="1200" dirty="0"/>
        </a:p>
      </dsp:txBody>
      <dsp:txXfrm>
        <a:off x="1055338" y="381426"/>
        <a:ext cx="1677688" cy="1325653"/>
      </dsp:txXfrm>
    </dsp:sp>
    <dsp:sp modelId="{BB6F90D0-B017-2C40-AAF5-D21CF7382371}">
      <dsp:nvSpPr>
        <dsp:cNvPr id="0" name=""/>
        <dsp:cNvSpPr/>
      </dsp:nvSpPr>
      <dsp:spPr>
        <a:xfrm rot="16200000">
          <a:off x="3471040" y="1028779"/>
          <a:ext cx="1422822" cy="528052"/>
        </a:xfrm>
        <a:prstGeom prst="lef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932604-4437-6647-82AD-53C35537704E}">
      <dsp:nvSpPr>
        <dsp:cNvPr id="0" name=""/>
        <dsp:cNvSpPr/>
      </dsp:nvSpPr>
      <dsp:spPr>
        <a:xfrm>
          <a:off x="2958321" y="124157"/>
          <a:ext cx="2448261" cy="914473"/>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tr-TR" sz="2000" kern="1200" dirty="0"/>
            <a:t>Yetersiz Güvenlik</a:t>
          </a:r>
        </a:p>
        <a:p>
          <a:pPr lvl="0" algn="ctr" defTabSz="889000">
            <a:lnSpc>
              <a:spcPct val="90000"/>
            </a:lnSpc>
            <a:spcBef>
              <a:spcPct val="0"/>
            </a:spcBef>
            <a:spcAft>
              <a:spcPct val="35000"/>
            </a:spcAft>
          </a:pPr>
          <a:r>
            <a:rPr lang="tr-TR" sz="2000" kern="1200" dirty="0"/>
            <a:t>Kontrolü</a:t>
          </a:r>
          <a:endParaRPr lang="en-US" sz="2000" kern="1200" dirty="0"/>
        </a:p>
      </dsp:txBody>
      <dsp:txXfrm>
        <a:off x="2985105" y="150941"/>
        <a:ext cx="2394693" cy="860905"/>
      </dsp:txXfrm>
    </dsp:sp>
    <dsp:sp modelId="{64DA4EF2-6322-214C-9342-81C6E2E2D7A2}">
      <dsp:nvSpPr>
        <dsp:cNvPr id="0" name=""/>
        <dsp:cNvSpPr/>
      </dsp:nvSpPr>
      <dsp:spPr>
        <a:xfrm rot="19868676">
          <a:off x="4805541" y="1764330"/>
          <a:ext cx="2329330" cy="528052"/>
        </a:xfrm>
        <a:prstGeom prst="lef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7BE712-0619-6546-A56F-B0E5A8D8F5EC}">
      <dsp:nvSpPr>
        <dsp:cNvPr id="0" name=""/>
        <dsp:cNvSpPr/>
      </dsp:nvSpPr>
      <dsp:spPr>
        <a:xfrm>
          <a:off x="5832647" y="967648"/>
          <a:ext cx="2024253" cy="1157617"/>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tr-TR" sz="2000" kern="1200" dirty="0" smtClean="0"/>
            <a:t>Tehlikeli</a:t>
          </a:r>
        </a:p>
        <a:p>
          <a:pPr lvl="0" algn="ctr" defTabSz="889000">
            <a:lnSpc>
              <a:spcPct val="90000"/>
            </a:lnSpc>
            <a:spcBef>
              <a:spcPct val="0"/>
            </a:spcBef>
            <a:spcAft>
              <a:spcPct val="35000"/>
            </a:spcAft>
          </a:pPr>
          <a:r>
            <a:rPr lang="en-US" sz="2000" kern="1200" dirty="0" smtClean="0"/>
            <a:t> </a:t>
          </a:r>
          <a:r>
            <a:rPr lang="en-US" sz="2000" kern="1200" dirty="0" err="1"/>
            <a:t>Durumlar</a:t>
          </a:r>
          <a:endParaRPr lang="en-US" sz="2000" kern="1200" dirty="0"/>
        </a:p>
      </dsp:txBody>
      <dsp:txXfrm>
        <a:off x="5866552" y="1001553"/>
        <a:ext cx="1956443" cy="10898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E739-66A0-264F-B13B-06179836C879}">
      <dsp:nvSpPr>
        <dsp:cNvPr id="0" name=""/>
        <dsp:cNvSpPr/>
      </dsp:nvSpPr>
      <dsp:spPr>
        <a:xfrm>
          <a:off x="5121" y="882527"/>
          <a:ext cx="2406094" cy="179609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A68BAEA-679E-4345-AAA2-03C2CCEA94FE}">
      <dsp:nvSpPr>
        <dsp:cNvPr id="0" name=""/>
        <dsp:cNvSpPr/>
      </dsp:nvSpPr>
      <dsp:spPr>
        <a:xfrm>
          <a:off x="2832908" y="2693562"/>
          <a:ext cx="2406094" cy="77232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kern="1200" dirty="0" smtClean="0"/>
            <a:t>TÜKETİM</a:t>
          </a:r>
          <a:endParaRPr lang="en-US" sz="3200" kern="1200" dirty="0"/>
        </a:p>
      </dsp:txBody>
      <dsp:txXfrm>
        <a:off x="2832908" y="2693562"/>
        <a:ext cx="1694432" cy="772322"/>
      </dsp:txXfrm>
    </dsp:sp>
    <dsp:sp modelId="{794B059E-71D6-E948-AF86-AC28D0CA7E15}">
      <dsp:nvSpPr>
        <dsp:cNvPr id="0" name=""/>
        <dsp:cNvSpPr/>
      </dsp:nvSpPr>
      <dsp:spPr>
        <a:xfrm>
          <a:off x="4491658" y="2693560"/>
          <a:ext cx="842133" cy="842133"/>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9D2F005-09FE-F54A-A426-986DC28234C9}">
      <dsp:nvSpPr>
        <dsp:cNvPr id="0" name=""/>
        <dsp:cNvSpPr/>
      </dsp:nvSpPr>
      <dsp:spPr>
        <a:xfrm>
          <a:off x="2818385" y="882527"/>
          <a:ext cx="2406094" cy="179609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391DA5-8405-E641-9CE2-5527445D9F95}">
      <dsp:nvSpPr>
        <dsp:cNvPr id="0" name=""/>
        <dsp:cNvSpPr/>
      </dsp:nvSpPr>
      <dsp:spPr>
        <a:xfrm>
          <a:off x="20265" y="2693562"/>
          <a:ext cx="2406094" cy="77232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kern="1200" dirty="0" smtClean="0"/>
            <a:t>KAYNAK</a:t>
          </a:r>
          <a:endParaRPr lang="en-US" sz="3200" kern="1200" dirty="0"/>
        </a:p>
      </dsp:txBody>
      <dsp:txXfrm>
        <a:off x="20265" y="2693562"/>
        <a:ext cx="1694432" cy="772322"/>
      </dsp:txXfrm>
    </dsp:sp>
    <dsp:sp modelId="{78FDDF69-28F3-A64A-BD10-49596CDBA842}">
      <dsp:nvSpPr>
        <dsp:cNvPr id="0" name=""/>
        <dsp:cNvSpPr/>
      </dsp:nvSpPr>
      <dsp:spPr>
        <a:xfrm>
          <a:off x="1606889" y="2693560"/>
          <a:ext cx="842133" cy="842133"/>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F35D32-413B-9941-9742-0546C65365CE}">
      <dsp:nvSpPr>
        <dsp:cNvPr id="0" name=""/>
        <dsp:cNvSpPr/>
      </dsp:nvSpPr>
      <dsp:spPr>
        <a:xfrm>
          <a:off x="5849136" y="882527"/>
          <a:ext cx="1947517" cy="179609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FA022F-1CED-1945-9807-38D1FF43614E}">
      <dsp:nvSpPr>
        <dsp:cNvPr id="0" name=""/>
        <dsp:cNvSpPr/>
      </dsp:nvSpPr>
      <dsp:spPr>
        <a:xfrm>
          <a:off x="5489521" y="2693559"/>
          <a:ext cx="2382490" cy="7424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kern="1200" dirty="0" smtClean="0"/>
            <a:t>ATIK</a:t>
          </a:r>
          <a:endParaRPr lang="en-US" sz="3200" kern="1200" dirty="0"/>
        </a:p>
      </dsp:txBody>
      <dsp:txXfrm>
        <a:off x="5489521" y="2693559"/>
        <a:ext cx="1677810" cy="742456"/>
      </dsp:txXfrm>
    </dsp:sp>
    <dsp:sp modelId="{9BAB2ADB-ADBA-DB4A-9EBE-DBEBE2858521}">
      <dsp:nvSpPr>
        <dsp:cNvPr id="0" name=""/>
        <dsp:cNvSpPr/>
      </dsp:nvSpPr>
      <dsp:spPr>
        <a:xfrm>
          <a:off x="7076145" y="2693560"/>
          <a:ext cx="842133" cy="842133"/>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A4DB3-062F-C941-BEB0-F87318294771}">
      <dsp:nvSpPr>
        <dsp:cNvPr id="0" name=""/>
        <dsp:cNvSpPr/>
      </dsp:nvSpPr>
      <dsp:spPr>
        <a:xfrm rot="5400000">
          <a:off x="331892" y="1870308"/>
          <a:ext cx="992964" cy="1652270"/>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45F101B-92A7-C74C-9D24-1D130C78338F}">
      <dsp:nvSpPr>
        <dsp:cNvPr id="0" name=""/>
        <dsp:cNvSpPr/>
      </dsp:nvSpPr>
      <dsp:spPr>
        <a:xfrm>
          <a:off x="166141" y="2363981"/>
          <a:ext cx="1491679" cy="130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b="0" kern="1200" dirty="0" smtClean="0">
              <a:latin typeface="Arial" charset="0"/>
            </a:rPr>
            <a:t>1991-1993: SAGE</a:t>
          </a:r>
        </a:p>
        <a:p>
          <a:pPr lvl="0" algn="l" defTabSz="622300">
            <a:lnSpc>
              <a:spcPct val="90000"/>
            </a:lnSpc>
            <a:spcBef>
              <a:spcPct val="0"/>
            </a:spcBef>
            <a:spcAft>
              <a:spcPct val="35000"/>
            </a:spcAft>
          </a:pPr>
          <a:r>
            <a:rPr lang="tr-TR" sz="1400" b="0" kern="1200" dirty="0" smtClean="0">
              <a:latin typeface="Arial" charset="0"/>
            </a:rPr>
            <a:t>Çevre için Stratejik Danışma Grubu</a:t>
          </a:r>
          <a:endParaRPr lang="en-US" sz="1400" b="0" kern="1200" dirty="0"/>
        </a:p>
      </dsp:txBody>
      <dsp:txXfrm>
        <a:off x="166141" y="2363981"/>
        <a:ext cx="1491679" cy="1307544"/>
      </dsp:txXfrm>
    </dsp:sp>
    <dsp:sp modelId="{D9B64BC4-E6C8-FA43-8C89-0972FA4662FF}">
      <dsp:nvSpPr>
        <dsp:cNvPr id="0" name=""/>
        <dsp:cNvSpPr/>
      </dsp:nvSpPr>
      <dsp:spPr>
        <a:xfrm>
          <a:off x="1376372" y="1748666"/>
          <a:ext cx="281448" cy="281448"/>
        </a:xfrm>
        <a:prstGeom prst="triangle">
          <a:avLst>
            <a:gd name="adj" fmla="val 100000"/>
          </a:avLst>
        </a:prstGeom>
        <a:gradFill rotWithShape="0">
          <a:gsLst>
            <a:gs pos="0">
              <a:schemeClr val="accent2">
                <a:hueOff val="585190"/>
                <a:satOff val="-730"/>
                <a:lumOff val="172"/>
                <a:alphaOff val="0"/>
                <a:shade val="51000"/>
                <a:satMod val="130000"/>
              </a:schemeClr>
            </a:gs>
            <a:gs pos="80000">
              <a:schemeClr val="accent2">
                <a:hueOff val="585190"/>
                <a:satOff val="-730"/>
                <a:lumOff val="172"/>
                <a:alphaOff val="0"/>
                <a:shade val="93000"/>
                <a:satMod val="130000"/>
              </a:schemeClr>
            </a:gs>
            <a:gs pos="100000">
              <a:schemeClr val="accent2">
                <a:hueOff val="585190"/>
                <a:satOff val="-730"/>
                <a:lumOff val="172"/>
                <a:alphaOff val="0"/>
                <a:shade val="94000"/>
                <a:satMod val="135000"/>
              </a:schemeClr>
            </a:gs>
          </a:gsLst>
          <a:lin ang="16200000" scaled="0"/>
        </a:gradFill>
        <a:ln w="9525" cap="flat" cmpd="sng" algn="ctr">
          <a:solidFill>
            <a:schemeClr val="accent2">
              <a:hueOff val="585190"/>
              <a:satOff val="-730"/>
              <a:lumOff val="17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9F238B1-973D-F94E-B873-A15B171BFADF}">
      <dsp:nvSpPr>
        <dsp:cNvPr id="0" name=""/>
        <dsp:cNvSpPr/>
      </dsp:nvSpPr>
      <dsp:spPr>
        <a:xfrm rot="5400000">
          <a:off x="2157999" y="1418436"/>
          <a:ext cx="992964" cy="1652270"/>
        </a:xfrm>
        <a:prstGeom prst="corner">
          <a:avLst>
            <a:gd name="adj1" fmla="val 16120"/>
            <a:gd name="adj2" fmla="val 16110"/>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w="9525" cap="flat" cmpd="sng" algn="ctr">
          <a:solidFill>
            <a:schemeClr val="accent2">
              <a:hueOff val="1170380"/>
              <a:satOff val="-1460"/>
              <a:lumOff val="34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81E6802-0AB5-7146-8FD3-69AFF44B4EFE}">
      <dsp:nvSpPr>
        <dsp:cNvPr id="0" name=""/>
        <dsp:cNvSpPr/>
      </dsp:nvSpPr>
      <dsp:spPr>
        <a:xfrm>
          <a:off x="1992248" y="1912109"/>
          <a:ext cx="1491679" cy="130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smtClean="0">
              <a:latin typeface="Arial" charset="0"/>
            </a:rPr>
            <a:t>1993: TC 207 </a:t>
          </a:r>
          <a:r>
            <a:rPr lang="tr-TR" sz="1700" kern="1200" smtClean="0">
              <a:latin typeface="Arial" charset="0"/>
            </a:rPr>
            <a:t>Çevre Yönetimi için Teknik Komite</a:t>
          </a:r>
          <a:endParaRPr lang="en-US" sz="1700" kern="1200" dirty="0"/>
        </a:p>
      </dsp:txBody>
      <dsp:txXfrm>
        <a:off x="1992248" y="1912109"/>
        <a:ext cx="1491679" cy="1307544"/>
      </dsp:txXfrm>
    </dsp:sp>
    <dsp:sp modelId="{C6638ABC-5D6B-1341-80C7-9A83D78F7F43}">
      <dsp:nvSpPr>
        <dsp:cNvPr id="0" name=""/>
        <dsp:cNvSpPr/>
      </dsp:nvSpPr>
      <dsp:spPr>
        <a:xfrm>
          <a:off x="3202479" y="1296794"/>
          <a:ext cx="281448" cy="281448"/>
        </a:xfrm>
        <a:prstGeom prst="triangle">
          <a:avLst>
            <a:gd name="adj" fmla="val 100000"/>
          </a:avLst>
        </a:prstGeom>
        <a:gradFill rotWithShape="0">
          <a:gsLst>
            <a:gs pos="0">
              <a:schemeClr val="accent2">
                <a:hueOff val="1755570"/>
                <a:satOff val="-2190"/>
                <a:lumOff val="515"/>
                <a:alphaOff val="0"/>
                <a:shade val="51000"/>
                <a:satMod val="130000"/>
              </a:schemeClr>
            </a:gs>
            <a:gs pos="80000">
              <a:schemeClr val="accent2">
                <a:hueOff val="1755570"/>
                <a:satOff val="-2190"/>
                <a:lumOff val="515"/>
                <a:alphaOff val="0"/>
                <a:shade val="93000"/>
                <a:satMod val="130000"/>
              </a:schemeClr>
            </a:gs>
            <a:gs pos="100000">
              <a:schemeClr val="accent2">
                <a:hueOff val="1755570"/>
                <a:satOff val="-2190"/>
                <a:lumOff val="515"/>
                <a:alphaOff val="0"/>
                <a:shade val="94000"/>
                <a:satMod val="135000"/>
              </a:schemeClr>
            </a:gs>
          </a:gsLst>
          <a:lin ang="16200000" scaled="0"/>
        </a:gradFill>
        <a:ln w="9525" cap="flat" cmpd="sng" algn="ctr">
          <a:solidFill>
            <a:schemeClr val="accent2">
              <a:hueOff val="1755570"/>
              <a:satOff val="-2190"/>
              <a:lumOff val="5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258D84A-A6D1-FE4D-8C4E-EF6EB0DA636C}">
      <dsp:nvSpPr>
        <dsp:cNvPr id="0" name=""/>
        <dsp:cNvSpPr/>
      </dsp:nvSpPr>
      <dsp:spPr>
        <a:xfrm rot="5400000">
          <a:off x="3984106" y="966564"/>
          <a:ext cx="992964" cy="1652270"/>
        </a:xfrm>
        <a:prstGeom prst="corner">
          <a:avLst>
            <a:gd name="adj1" fmla="val 16120"/>
            <a:gd name="adj2" fmla="val 1611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A8C029E-CE34-6446-A88A-00F4D6C21682}">
      <dsp:nvSpPr>
        <dsp:cNvPr id="0" name=""/>
        <dsp:cNvSpPr/>
      </dsp:nvSpPr>
      <dsp:spPr>
        <a:xfrm>
          <a:off x="3818355" y="1460237"/>
          <a:ext cx="1491679" cy="130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kern="1200" smtClean="0">
              <a:latin typeface="Arial" charset="0"/>
            </a:rPr>
            <a:t>ISO 14001:1996</a:t>
          </a:r>
          <a:endParaRPr lang="en-US" sz="1700" kern="1200" dirty="0"/>
        </a:p>
      </dsp:txBody>
      <dsp:txXfrm>
        <a:off x="3818355" y="1460237"/>
        <a:ext cx="1491679" cy="1307544"/>
      </dsp:txXfrm>
    </dsp:sp>
    <dsp:sp modelId="{023E8F80-FEB7-284C-98C9-0A22601F8FFD}">
      <dsp:nvSpPr>
        <dsp:cNvPr id="0" name=""/>
        <dsp:cNvSpPr/>
      </dsp:nvSpPr>
      <dsp:spPr>
        <a:xfrm>
          <a:off x="5028586" y="844922"/>
          <a:ext cx="281448" cy="281448"/>
        </a:xfrm>
        <a:prstGeom prst="triangle">
          <a:avLst>
            <a:gd name="adj" fmla="val 100000"/>
          </a:avLst>
        </a:prstGeom>
        <a:gradFill rotWithShape="0">
          <a:gsLst>
            <a:gs pos="0">
              <a:schemeClr val="accent2">
                <a:hueOff val="2925949"/>
                <a:satOff val="-3649"/>
                <a:lumOff val="858"/>
                <a:alphaOff val="0"/>
                <a:shade val="51000"/>
                <a:satMod val="130000"/>
              </a:schemeClr>
            </a:gs>
            <a:gs pos="80000">
              <a:schemeClr val="accent2">
                <a:hueOff val="2925949"/>
                <a:satOff val="-3649"/>
                <a:lumOff val="858"/>
                <a:alphaOff val="0"/>
                <a:shade val="93000"/>
                <a:satMod val="130000"/>
              </a:schemeClr>
            </a:gs>
            <a:gs pos="100000">
              <a:schemeClr val="accent2">
                <a:hueOff val="2925949"/>
                <a:satOff val="-3649"/>
                <a:lumOff val="858"/>
                <a:alphaOff val="0"/>
                <a:shade val="94000"/>
                <a:satMod val="135000"/>
              </a:schemeClr>
            </a:gs>
          </a:gsLst>
          <a:lin ang="16200000" scaled="0"/>
        </a:gradFill>
        <a:ln w="9525" cap="flat" cmpd="sng" algn="ctr">
          <a:solidFill>
            <a:schemeClr val="accent2">
              <a:hueOff val="2925949"/>
              <a:satOff val="-3649"/>
              <a:lumOff val="8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F4DBE46-1B86-6843-8E96-24964DA77423}">
      <dsp:nvSpPr>
        <dsp:cNvPr id="0" name=""/>
        <dsp:cNvSpPr/>
      </dsp:nvSpPr>
      <dsp:spPr>
        <a:xfrm rot="5400000">
          <a:off x="5810212" y="514692"/>
          <a:ext cx="992964" cy="1652270"/>
        </a:xfrm>
        <a:prstGeom prst="corner">
          <a:avLst>
            <a:gd name="adj1" fmla="val 16120"/>
            <a:gd name="adj2" fmla="val 16110"/>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w="9525" cap="flat" cmpd="sng" algn="ctr">
          <a:solidFill>
            <a:schemeClr val="accent2">
              <a:hueOff val="3511139"/>
              <a:satOff val="-4379"/>
              <a:lumOff val="103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A6607D1-C9A0-4E4E-8F95-F7DFF7A5927A}">
      <dsp:nvSpPr>
        <dsp:cNvPr id="0" name=""/>
        <dsp:cNvSpPr/>
      </dsp:nvSpPr>
      <dsp:spPr>
        <a:xfrm>
          <a:off x="5644462" y="1008365"/>
          <a:ext cx="1491679" cy="130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ISO 14001:2014</a:t>
          </a:r>
          <a:endParaRPr lang="en-US" sz="1700" kern="1200" dirty="0"/>
        </a:p>
      </dsp:txBody>
      <dsp:txXfrm>
        <a:off x="5644462" y="1008365"/>
        <a:ext cx="1491679" cy="1307544"/>
      </dsp:txXfrm>
    </dsp:sp>
    <dsp:sp modelId="{A0E9B55B-634C-9540-B37C-5D7D464AC0F7}">
      <dsp:nvSpPr>
        <dsp:cNvPr id="0" name=""/>
        <dsp:cNvSpPr/>
      </dsp:nvSpPr>
      <dsp:spPr>
        <a:xfrm>
          <a:off x="6854692" y="393050"/>
          <a:ext cx="281448" cy="281448"/>
        </a:xfrm>
        <a:prstGeom prst="triangle">
          <a:avLst>
            <a:gd name="adj" fmla="val 100000"/>
          </a:avLst>
        </a:prstGeom>
        <a:gradFill rotWithShape="0">
          <a:gsLst>
            <a:gs pos="0">
              <a:schemeClr val="accent2">
                <a:hueOff val="4096329"/>
                <a:satOff val="-5109"/>
                <a:lumOff val="1201"/>
                <a:alphaOff val="0"/>
                <a:shade val="51000"/>
                <a:satMod val="130000"/>
              </a:schemeClr>
            </a:gs>
            <a:gs pos="80000">
              <a:schemeClr val="accent2">
                <a:hueOff val="4096329"/>
                <a:satOff val="-5109"/>
                <a:lumOff val="1201"/>
                <a:alphaOff val="0"/>
                <a:shade val="93000"/>
                <a:satMod val="130000"/>
              </a:schemeClr>
            </a:gs>
            <a:gs pos="100000">
              <a:schemeClr val="accent2">
                <a:hueOff val="4096329"/>
                <a:satOff val="-5109"/>
                <a:lumOff val="1201"/>
                <a:alphaOff val="0"/>
                <a:shade val="94000"/>
                <a:satMod val="135000"/>
              </a:schemeClr>
            </a:gs>
          </a:gsLst>
          <a:lin ang="16200000" scaled="0"/>
        </a:gradFill>
        <a:ln w="9525" cap="flat" cmpd="sng" algn="ctr">
          <a:solidFill>
            <a:schemeClr val="accent2">
              <a:hueOff val="4096329"/>
              <a:satOff val="-5109"/>
              <a:lumOff val="120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B4AF882-8980-404F-8AAD-8F2CC43FA2B4}">
      <dsp:nvSpPr>
        <dsp:cNvPr id="0" name=""/>
        <dsp:cNvSpPr/>
      </dsp:nvSpPr>
      <dsp:spPr>
        <a:xfrm rot="5400000">
          <a:off x="7636319" y="62820"/>
          <a:ext cx="992964" cy="1652270"/>
        </a:xfrm>
        <a:prstGeom prst="corner">
          <a:avLst>
            <a:gd name="adj1" fmla="val 16120"/>
            <a:gd name="adj2" fmla="val 1611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B0ED074-07CC-E24D-B839-1C8FC8982BFD}">
      <dsp:nvSpPr>
        <dsp:cNvPr id="0" name=""/>
        <dsp:cNvSpPr/>
      </dsp:nvSpPr>
      <dsp:spPr>
        <a:xfrm>
          <a:off x="7470569" y="556493"/>
          <a:ext cx="1491679" cy="130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ISO 14001:2015</a:t>
          </a:r>
          <a:endParaRPr lang="en-US" sz="1700" kern="1200" dirty="0"/>
        </a:p>
      </dsp:txBody>
      <dsp:txXfrm>
        <a:off x="7470569" y="556493"/>
        <a:ext cx="1491679" cy="13075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B9A26F-9CBC-1549-A354-45B4B197D015}" type="datetimeFigureOut">
              <a:rPr lang="en-US" smtClean="0"/>
              <a:t>11/3/2019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12E303-8609-E844-995E-EB1B06DF295C}" type="slidenum">
              <a:rPr lang="en-US" smtClean="0"/>
              <a:t>‹#›</a:t>
            </a:fld>
            <a:endParaRPr lang="en-US"/>
          </a:p>
        </p:txBody>
      </p:sp>
    </p:spTree>
    <p:extLst>
      <p:ext uri="{BB962C8B-B14F-4D97-AF65-F5344CB8AC3E}">
        <p14:creationId xmlns:p14="http://schemas.microsoft.com/office/powerpoint/2010/main" val="2681015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mn-cs"/>
              </a:defRPr>
            </a:lvl1pPr>
          </a:lstStyle>
          <a:p>
            <a:pPr>
              <a:defRPr/>
            </a:pPr>
            <a:endParaRPr lang="tr-TR"/>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mn-cs"/>
              </a:defRPr>
            </a:lvl1pPr>
          </a:lstStyle>
          <a:p>
            <a:pPr>
              <a:defRPr/>
            </a:pPr>
            <a:endParaRPr lang="tr-T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mn-cs"/>
              </a:defRPr>
            </a:lvl1pPr>
          </a:lstStyle>
          <a:p>
            <a:pPr>
              <a:defRPr/>
            </a:pPr>
            <a:endParaRPr lang="tr-TR"/>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C2F7F33-FC9D-C745-901C-21DE757B727C}" type="slidenum">
              <a:rPr lang="tr-TR"/>
              <a:pPr>
                <a:defRPr/>
              </a:pPr>
              <a:t>‹#›</a:t>
            </a:fld>
            <a:endParaRPr lang="tr-TR"/>
          </a:p>
        </p:txBody>
      </p:sp>
    </p:spTree>
    <p:extLst>
      <p:ext uri="{BB962C8B-B14F-4D97-AF65-F5344CB8AC3E}">
        <p14:creationId xmlns:p14="http://schemas.microsoft.com/office/powerpoint/2010/main" val="4260973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ndParaRPr>
          </a:p>
        </p:txBody>
      </p:sp>
      <p:sp>
        <p:nvSpPr>
          <p:cNvPr id="4" name="Slide Number Placeholder 3"/>
          <p:cNvSpPr>
            <a:spLocks noGrp="1"/>
          </p:cNvSpPr>
          <p:nvPr>
            <p:ph type="sldNum" sz="quarter" idx="5"/>
          </p:nvPr>
        </p:nvSpPr>
        <p:spPr/>
        <p:txBody>
          <a:bodyPr/>
          <a:lstStyle/>
          <a:p>
            <a:pPr>
              <a:defRPr/>
            </a:pPr>
            <a:fld id="{751E2C6C-DAB5-2449-89B9-C3026FE7CB96}" type="slidenum">
              <a:rPr lang="en-US" smtClean="0"/>
              <a:pPr>
                <a:defRPr/>
              </a:pPr>
              <a:t>4</a:t>
            </a:fld>
            <a:endParaRPr lang="en-US"/>
          </a:p>
        </p:txBody>
      </p:sp>
    </p:spTree>
    <p:extLst>
      <p:ext uri="{BB962C8B-B14F-4D97-AF65-F5344CB8AC3E}">
        <p14:creationId xmlns:p14="http://schemas.microsoft.com/office/powerpoint/2010/main" val="48856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latin typeface="Arial" charset="0"/>
              </a:rPr>
              <a:t>En yüksek iş kazası oranı; toplam işyeri sayısının %98’ini oluşturan ve 50’den daha az işçi çalıştırılan işyerlerinde görülmektedir. </a:t>
            </a:r>
            <a:endParaRPr lang="tr-TR" dirty="0" smtClean="0">
              <a:latin typeface="Maiandra GD" pitchFamily="34" charset="0"/>
            </a:endParaRPr>
          </a:p>
          <a:p>
            <a:pPr eaLnBrk="1" hangingPunct="1">
              <a:lnSpc>
                <a:spcPct val="120000"/>
              </a:lnSpc>
              <a:spcBef>
                <a:spcPct val="0"/>
              </a:spcBef>
            </a:pPr>
            <a:r>
              <a:rPr lang="tr-TR" b="1" dirty="0" smtClean="0">
                <a:latin typeface="Arial" charset="0"/>
              </a:rPr>
              <a:t>	</a:t>
            </a:r>
          </a:p>
          <a:p>
            <a:endParaRPr lang="tr-TR" dirty="0" smtClean="0">
              <a:latin typeface="Arial" charset="0"/>
            </a:endParaRP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44</a:t>
            </a:fld>
            <a:endParaRPr lang="tr-TR"/>
          </a:p>
        </p:txBody>
      </p:sp>
    </p:spTree>
    <p:extLst>
      <p:ext uri="{BB962C8B-B14F-4D97-AF65-F5344CB8AC3E}">
        <p14:creationId xmlns:p14="http://schemas.microsoft.com/office/powerpoint/2010/main" val="66695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latin typeface="Arial" charset="0"/>
              </a:rPr>
              <a:t>En yüksek iş kazası oranı; toplam işyeri sayısının %98’ini oluşturan ve 50’den daha az işçi çalıştırılan işyerlerinde görülmektedir. </a:t>
            </a:r>
            <a:endParaRPr lang="tr-TR" dirty="0" smtClean="0">
              <a:latin typeface="Maiandra GD" pitchFamily="34" charset="0"/>
            </a:endParaRPr>
          </a:p>
          <a:p>
            <a:pPr eaLnBrk="1" hangingPunct="1">
              <a:lnSpc>
                <a:spcPct val="120000"/>
              </a:lnSpc>
              <a:spcBef>
                <a:spcPct val="0"/>
              </a:spcBef>
            </a:pPr>
            <a:r>
              <a:rPr lang="tr-TR" b="1" dirty="0" smtClean="0">
                <a:latin typeface="Arial" charset="0"/>
              </a:rPr>
              <a:t>	</a:t>
            </a:r>
          </a:p>
          <a:p>
            <a:endParaRPr lang="tr-TR" dirty="0" smtClean="0">
              <a:latin typeface="Arial" charset="0"/>
            </a:endParaRP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45</a:t>
            </a:fld>
            <a:endParaRPr lang="tr-TR"/>
          </a:p>
        </p:txBody>
      </p:sp>
    </p:spTree>
    <p:extLst>
      <p:ext uri="{BB962C8B-B14F-4D97-AF65-F5344CB8AC3E}">
        <p14:creationId xmlns:p14="http://schemas.microsoft.com/office/powerpoint/2010/main" val="3559067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latin typeface="Arial" charset="0"/>
              </a:rPr>
              <a:t>En yüksek iş kazası oranı; toplam işyeri sayısının %98’ini oluşturan ve 50’den daha az işçi çalıştırılan işyerlerinde görülmektedir. </a:t>
            </a:r>
            <a:endParaRPr lang="tr-TR" dirty="0" smtClean="0">
              <a:latin typeface="Maiandra GD" pitchFamily="34" charset="0"/>
            </a:endParaRPr>
          </a:p>
          <a:p>
            <a:pPr eaLnBrk="1" hangingPunct="1">
              <a:lnSpc>
                <a:spcPct val="120000"/>
              </a:lnSpc>
              <a:spcBef>
                <a:spcPct val="0"/>
              </a:spcBef>
            </a:pPr>
            <a:r>
              <a:rPr lang="tr-TR" b="1" dirty="0" smtClean="0">
                <a:latin typeface="Arial" charset="0"/>
              </a:rPr>
              <a:t>	</a:t>
            </a:r>
          </a:p>
          <a:p>
            <a:endParaRPr lang="tr-TR" dirty="0" smtClean="0">
              <a:latin typeface="Arial" charset="0"/>
            </a:endParaRP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46</a:t>
            </a:fld>
            <a:endParaRPr lang="tr-TR"/>
          </a:p>
        </p:txBody>
      </p:sp>
    </p:spTree>
    <p:extLst>
      <p:ext uri="{BB962C8B-B14F-4D97-AF65-F5344CB8AC3E}">
        <p14:creationId xmlns:p14="http://schemas.microsoft.com/office/powerpoint/2010/main" val="366917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latin typeface="Arial" charset="0"/>
              </a:rPr>
              <a:t>En yüksek iş kazası oranı; toplam işyeri sayısının %98’ini oluşturan ve 50’den daha az işçi çalıştırılan işyerlerinde görülmektedir. </a:t>
            </a:r>
            <a:endParaRPr lang="tr-TR" dirty="0" smtClean="0">
              <a:latin typeface="Maiandra GD" pitchFamily="34" charset="0"/>
            </a:endParaRPr>
          </a:p>
          <a:p>
            <a:pPr eaLnBrk="1" hangingPunct="1">
              <a:lnSpc>
                <a:spcPct val="120000"/>
              </a:lnSpc>
              <a:spcBef>
                <a:spcPct val="0"/>
              </a:spcBef>
            </a:pPr>
            <a:r>
              <a:rPr lang="tr-TR" b="1" dirty="0" smtClean="0">
                <a:latin typeface="Arial" charset="0"/>
              </a:rPr>
              <a:t>	</a:t>
            </a:r>
          </a:p>
          <a:p>
            <a:endParaRPr lang="tr-TR" dirty="0" smtClean="0">
              <a:latin typeface="Arial" charset="0"/>
            </a:endParaRP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47</a:t>
            </a:fld>
            <a:endParaRPr lang="tr-TR"/>
          </a:p>
        </p:txBody>
      </p:sp>
    </p:spTree>
    <p:extLst>
      <p:ext uri="{BB962C8B-B14F-4D97-AF65-F5344CB8AC3E}">
        <p14:creationId xmlns:p14="http://schemas.microsoft.com/office/powerpoint/2010/main" val="342924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latin typeface="Arial" charset="0"/>
              </a:rPr>
              <a:t>En yüksek iş kazası oranı; toplam işyeri sayısının %98’ini oluşturan ve 50’den daha az işçi çalıştırılan işyerlerinde görülmektedir. </a:t>
            </a:r>
            <a:endParaRPr lang="tr-TR" dirty="0" smtClean="0">
              <a:latin typeface="Maiandra GD" pitchFamily="34" charset="0"/>
            </a:endParaRPr>
          </a:p>
          <a:p>
            <a:pPr eaLnBrk="1" hangingPunct="1">
              <a:lnSpc>
                <a:spcPct val="120000"/>
              </a:lnSpc>
              <a:spcBef>
                <a:spcPct val="0"/>
              </a:spcBef>
            </a:pPr>
            <a:r>
              <a:rPr lang="tr-TR" b="1" dirty="0" smtClean="0">
                <a:latin typeface="Arial" charset="0"/>
              </a:rPr>
              <a:t>	</a:t>
            </a:r>
          </a:p>
          <a:p>
            <a:endParaRPr lang="tr-TR" dirty="0" smtClean="0">
              <a:latin typeface="Arial" charset="0"/>
            </a:endParaRP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48</a:t>
            </a:fld>
            <a:endParaRPr lang="tr-TR"/>
          </a:p>
        </p:txBody>
      </p:sp>
    </p:spTree>
    <p:extLst>
      <p:ext uri="{BB962C8B-B14F-4D97-AF65-F5344CB8AC3E}">
        <p14:creationId xmlns:p14="http://schemas.microsoft.com/office/powerpoint/2010/main" val="516573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latin typeface="Arial" charset="0"/>
              </a:rPr>
              <a:t>En yüksek iş kazası oranı; toplam işyeri sayısının %98’ini oluşturan ve 50’den daha az işçi çalıştırılan işyerlerinde görülmektedir. </a:t>
            </a:r>
            <a:endParaRPr lang="tr-TR" dirty="0" smtClean="0">
              <a:latin typeface="Maiandra GD" pitchFamily="34" charset="0"/>
            </a:endParaRPr>
          </a:p>
          <a:p>
            <a:pPr eaLnBrk="1" hangingPunct="1">
              <a:lnSpc>
                <a:spcPct val="120000"/>
              </a:lnSpc>
              <a:spcBef>
                <a:spcPct val="0"/>
              </a:spcBef>
            </a:pPr>
            <a:r>
              <a:rPr lang="tr-TR" b="1" dirty="0" smtClean="0">
                <a:latin typeface="Arial" charset="0"/>
              </a:rPr>
              <a:t>	</a:t>
            </a:r>
          </a:p>
          <a:p>
            <a:endParaRPr lang="tr-TR" dirty="0" smtClean="0">
              <a:latin typeface="Arial" charset="0"/>
            </a:endParaRP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49</a:t>
            </a:fld>
            <a:endParaRPr lang="tr-TR"/>
          </a:p>
        </p:txBody>
      </p:sp>
    </p:spTree>
    <p:extLst>
      <p:ext uri="{BB962C8B-B14F-4D97-AF65-F5344CB8AC3E}">
        <p14:creationId xmlns:p14="http://schemas.microsoft.com/office/powerpoint/2010/main" val="3422282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latin typeface="Arial" charset="0"/>
              </a:rPr>
              <a:t>Makinelerin periyodik bakımlarının yapılmaması, kapasitelerinin zorlanması, aletlerdeki</a:t>
            </a:r>
          </a:p>
          <a:p>
            <a:r>
              <a:rPr lang="tr-TR" sz="1200" dirty="0" smtClean="0">
                <a:latin typeface="Arial" charset="0"/>
              </a:rPr>
              <a:t>aksaklıklar, malzeme ve İşyerindeki hatalar, kişisel korunma araçlarının</a:t>
            </a:r>
          </a:p>
          <a:p>
            <a:r>
              <a:rPr lang="tr-TR" sz="1200" dirty="0" smtClean="0">
                <a:latin typeface="Arial" charset="0"/>
              </a:rPr>
              <a:t>kullanılmaması, makinelerin hatalı yerleşimi, ergonomik olmayan koşulları</a:t>
            </a:r>
            <a:endParaRPr lang="tr-TR" sz="1200" dirty="0" smtClean="0">
              <a:latin typeface="Maiandra GD" pitchFamily="34" charset="0"/>
            </a:endParaRPr>
          </a:p>
          <a:p>
            <a:endParaRPr lang="tr-TR" sz="1200" dirty="0" smtClean="0">
              <a:latin typeface="Arial" charset="0"/>
            </a:endParaRP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52</a:t>
            </a:fld>
            <a:endParaRPr lang="tr-TR"/>
          </a:p>
        </p:txBody>
      </p:sp>
    </p:spTree>
    <p:extLst>
      <p:ext uri="{BB962C8B-B14F-4D97-AF65-F5344CB8AC3E}">
        <p14:creationId xmlns:p14="http://schemas.microsoft.com/office/powerpoint/2010/main" val="2978400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defRPr/>
            </a:pPr>
            <a:r>
              <a:rPr lang="tr-TR" b="1" dirty="0" smtClean="0"/>
              <a:t>Tehlikeli Davranışlar</a:t>
            </a:r>
          </a:p>
          <a:p>
            <a:pPr>
              <a:defRPr/>
            </a:pPr>
            <a:r>
              <a:rPr lang="tr-TR" dirty="0" smtClean="0"/>
              <a:t>İşçiler zaman zaman koruyucuları devre dışı bırakabilmekte, kendilerine</a:t>
            </a:r>
          </a:p>
          <a:p>
            <a:pPr>
              <a:defRPr/>
            </a:pPr>
            <a:r>
              <a:rPr lang="tr-TR" dirty="0" smtClean="0"/>
              <a:t>verilen kişisel koruyucu donanımları kullanmayabilmekte, uyarılara rağmen</a:t>
            </a:r>
          </a:p>
          <a:p>
            <a:pPr>
              <a:defRPr/>
            </a:pPr>
            <a:r>
              <a:rPr lang="tr-TR" dirty="0" smtClean="0"/>
              <a:t>tehlikeli bölgelere girebilmekte ve benzeri tehlikeli davranışlarda bulunabilmektedir.</a:t>
            </a:r>
          </a:p>
          <a:p>
            <a:pPr>
              <a:defRPr/>
            </a:pPr>
            <a:r>
              <a:rPr lang="tr-TR" dirty="0" smtClean="0"/>
              <a:t>Ancak, bu hatalar tek başına işçilerin dikkatsizliğinden kaynaklanmamaktadır.</a:t>
            </a:r>
          </a:p>
          <a:p>
            <a:pPr>
              <a:defRPr/>
            </a:pPr>
            <a:r>
              <a:rPr lang="tr-TR" dirty="0" smtClean="0"/>
              <a:t>İşyeri yönetiminin gerekli ve yeterli eğitimi vermemiş olması;</a:t>
            </a:r>
          </a:p>
          <a:p>
            <a:pPr>
              <a:defRPr/>
            </a:pPr>
            <a:r>
              <a:rPr lang="tr-TR" dirty="0" err="1" smtClean="0"/>
              <a:t>KKD’lerin</a:t>
            </a:r>
            <a:r>
              <a:rPr lang="tr-TR" dirty="0" smtClean="0"/>
              <a:t> yapılan işe ve işçiye uygun olmaması, işletmenin idari ve ekonomik</a:t>
            </a:r>
          </a:p>
          <a:p>
            <a:pPr>
              <a:defRPr/>
            </a:pPr>
            <a:r>
              <a:rPr lang="tr-TR" dirty="0" smtClean="0"/>
              <a:t>araçlarla işçileri hızlı tempoyla çalışmaya zorlaması, bilinçli veya bilinçsiz</a:t>
            </a:r>
          </a:p>
          <a:p>
            <a:pPr>
              <a:defRPr/>
            </a:pPr>
            <a:r>
              <a:rPr lang="tr-TR" dirty="0" smtClean="0"/>
              <a:t>olarak yapılan hataların önlenmesi için yeterli gözetimin yapılmaması gibi</a:t>
            </a:r>
          </a:p>
          <a:p>
            <a:pPr>
              <a:defRPr/>
            </a:pPr>
            <a:r>
              <a:rPr lang="tr-TR" dirty="0" smtClean="0"/>
              <a:t>nedenler temelde yatan nedenlerdir. Unutulmamalıdır ki hiç kimse yaptığı işi</a:t>
            </a:r>
          </a:p>
          <a:p>
            <a:pPr>
              <a:defRPr/>
            </a:pPr>
            <a:r>
              <a:rPr lang="tr-TR" dirty="0" smtClean="0"/>
              <a:t>doğuştan bilmemektedir, ancak bir eğitim ve tecrübe sürecinde öğrenmektedir.</a:t>
            </a:r>
          </a:p>
          <a:p>
            <a:pPr>
              <a:defRPr/>
            </a:pPr>
            <a:r>
              <a:rPr lang="tr-TR" dirty="0" smtClean="0"/>
              <a:t>İşletmenin üretim veya hizmet sunumunu yeterli nitelikte yapılması için</a:t>
            </a:r>
          </a:p>
          <a:p>
            <a:pPr>
              <a:defRPr/>
            </a:pPr>
            <a:r>
              <a:rPr lang="tr-TR" dirty="0" smtClean="0"/>
              <a:t>gösterilen özeni, işin güvenli yapılması için de göstermesi zorunludur.</a:t>
            </a:r>
          </a:p>
          <a:p>
            <a:pPr>
              <a:defRPr/>
            </a:pPr>
            <a:r>
              <a:rPr lang="tr-TR" dirty="0" smtClean="0"/>
              <a:t>Kişilerin tehlikeli davranışlarının olası nedenlerini anlamak için kasıtlı ve</a:t>
            </a:r>
          </a:p>
          <a:p>
            <a:pPr>
              <a:defRPr/>
            </a:pPr>
            <a:r>
              <a:rPr lang="tr-TR" dirty="0" smtClean="0"/>
              <a:t>kasıtsız davranışları incelemekte yarar vardır.</a:t>
            </a:r>
          </a:p>
          <a:p>
            <a:pPr>
              <a:defRPr/>
            </a:pPr>
            <a:r>
              <a:rPr lang="tr-TR" dirty="0" smtClean="0"/>
              <a:t>Tehlikeli davranışların birçoğunun </a:t>
            </a:r>
            <a:r>
              <a:rPr lang="tr-TR" b="1" i="1" dirty="0" smtClean="0"/>
              <a:t>kasıtsız davranışlar olduğu tespit</a:t>
            </a:r>
          </a:p>
          <a:p>
            <a:pPr>
              <a:defRPr/>
            </a:pPr>
            <a:r>
              <a:rPr lang="tr-TR" dirty="0" smtClean="0"/>
              <a:t>edilmiştir. Bu tür tehlikeli davranışların kontrolü için aşağıdaki konular incelenmelidir:</a:t>
            </a:r>
          </a:p>
          <a:p>
            <a:pPr>
              <a:defRPr/>
            </a:pPr>
            <a:r>
              <a:rPr lang="tr-TR" b="1" dirty="0" smtClean="0"/>
              <a:t>Can Sıkıntısı: Sürekli tekrarlanan işler can sıkıntısına neden olabilir.</a:t>
            </a:r>
          </a:p>
          <a:p>
            <a:pPr>
              <a:defRPr/>
            </a:pPr>
            <a:r>
              <a:rPr lang="tr-TR" dirty="0" smtClean="0"/>
              <a:t>Uyarı eksikliği, işçinin konsantrasyonunun ve ilgisinin azaltmasına neden</a:t>
            </a:r>
          </a:p>
          <a:p>
            <a:pPr>
              <a:defRPr/>
            </a:pPr>
            <a:r>
              <a:rPr lang="tr-TR" dirty="0" smtClean="0"/>
              <a:t>olabilmektedir. Bu durumda da çalışan yaptığı güvensiz hareketlerin farkında</a:t>
            </a:r>
          </a:p>
          <a:p>
            <a:pPr>
              <a:defRPr/>
            </a:pPr>
            <a:r>
              <a:rPr lang="tr-TR" dirty="0" smtClean="0"/>
              <a:t>olmayabilir.</a:t>
            </a:r>
          </a:p>
          <a:p>
            <a:pPr>
              <a:defRPr/>
            </a:pPr>
            <a:r>
              <a:rPr lang="tr-TR" b="1" dirty="0" smtClean="0"/>
              <a:t>Yorgunluk: Fiziksel olarak yorulan bir kişi zihinsel olarak da yorgunluk</a:t>
            </a:r>
          </a:p>
          <a:p>
            <a:pPr>
              <a:defRPr/>
            </a:pPr>
            <a:r>
              <a:rPr lang="tr-TR" dirty="0" smtClean="0"/>
              <a:t>hissedebilir. Bu da ilginin ve konsantrasyonun dağılmasına neden olmaktadır.</a:t>
            </a:r>
          </a:p>
          <a:p>
            <a:pPr>
              <a:defRPr/>
            </a:pPr>
            <a:r>
              <a:rPr lang="tr-TR" b="1" dirty="0" smtClean="0"/>
              <a:t>Bilgi Eksikliği: Bazı durumlarda işçi, işin nasıl doğru yapılacağını bilemeyebilir.</a:t>
            </a:r>
          </a:p>
          <a:p>
            <a:pPr>
              <a:defRPr/>
            </a:pPr>
            <a:r>
              <a:rPr lang="tr-TR" dirty="0" smtClean="0"/>
              <a:t>Bu sebeple tüm işçilere iş hakkında eksiksiz bilgi verilmelidir.</a:t>
            </a:r>
          </a:p>
          <a:p>
            <a:pPr>
              <a:defRPr/>
            </a:pPr>
            <a:r>
              <a:rPr lang="tr-TR" b="1" dirty="0" smtClean="0"/>
              <a:t>Aşırı Yakınlık: Belirli bir süre geçtikten sonra işçiler yaptıkları işe çok</a:t>
            </a:r>
          </a:p>
          <a:p>
            <a:pPr>
              <a:defRPr/>
            </a:pPr>
            <a:r>
              <a:rPr lang="tr-TR" dirty="0" smtClean="0"/>
              <a:t>alışabilirler. Bu da işe çok yakın olduğu için “</a:t>
            </a:r>
            <a:r>
              <a:rPr lang="tr-TR" b="1" i="1" dirty="0" smtClean="0"/>
              <a:t>İşletme körlüğü” olarak da</a:t>
            </a:r>
          </a:p>
          <a:p>
            <a:pPr>
              <a:defRPr/>
            </a:pPr>
            <a:r>
              <a:rPr lang="tr-TR" dirty="0" smtClean="0"/>
              <a:t>ifade edilebilen işçinin ortamdaki </a:t>
            </a:r>
            <a:r>
              <a:rPr lang="tr-TR" b="1" i="1" dirty="0" smtClean="0"/>
              <a:t>tehlikelerin farkına varamamasına neden</a:t>
            </a:r>
          </a:p>
          <a:p>
            <a:pPr>
              <a:defRPr/>
            </a:pPr>
            <a:r>
              <a:rPr lang="tr-TR" dirty="0" smtClean="0"/>
              <a:t>olabilir.</a:t>
            </a:r>
          </a:p>
          <a:p>
            <a:pPr>
              <a:defRPr/>
            </a:pPr>
            <a:r>
              <a:rPr lang="tr-TR" b="1" dirty="0" smtClean="0"/>
              <a:t>İş Güvenliği Eğitimi Eksikliği: Eğitim eksikliği sonucunda işçiler, iş güvenliği</a:t>
            </a:r>
          </a:p>
          <a:p>
            <a:pPr>
              <a:defRPr/>
            </a:pPr>
            <a:r>
              <a:rPr lang="tr-TR" dirty="0" smtClean="0"/>
              <a:t>prosedürlerini ve uyulması gereken kuralları bilmezler. İyi planlanmış</a:t>
            </a:r>
          </a:p>
          <a:p>
            <a:pPr>
              <a:defRPr/>
            </a:pPr>
            <a:r>
              <a:rPr lang="tr-TR" dirty="0" smtClean="0"/>
              <a:t>tüm işçileri kapsayan bir eğitim programı ile bu problem aşılabilir.</a:t>
            </a:r>
          </a:p>
          <a:p>
            <a:pPr>
              <a:defRPr/>
            </a:pPr>
            <a:r>
              <a:rPr lang="tr-TR" dirty="0" smtClean="0"/>
              <a:t>Tehlikeli davranışların diğer kategorisi olan kasıtlı davranışlar daha karmaşıktır,</a:t>
            </a:r>
          </a:p>
          <a:p>
            <a:pPr>
              <a:defRPr/>
            </a:pPr>
            <a:r>
              <a:rPr lang="tr-TR" dirty="0" smtClean="0"/>
              <a:t>açıklanması ve kontrol edilmesi güçtür. </a:t>
            </a:r>
            <a:r>
              <a:rPr lang="tr-TR" b="1" i="1" dirty="0" smtClean="0"/>
              <a:t>Kasıtlı tehlikeli davranış–</a:t>
            </a:r>
          </a:p>
          <a:p>
            <a:pPr>
              <a:defRPr/>
            </a:pPr>
            <a:r>
              <a:rPr lang="tr-TR" dirty="0" smtClean="0"/>
              <a:t>17 –</a:t>
            </a:r>
          </a:p>
          <a:p>
            <a:pPr>
              <a:defRPr/>
            </a:pPr>
            <a:r>
              <a:rPr lang="tr-TR" b="1" i="1" dirty="0" err="1" smtClean="0"/>
              <a:t>lar</a:t>
            </a:r>
            <a:r>
              <a:rPr lang="tr-TR" b="1" i="1" dirty="0" smtClean="0"/>
              <a:t>, işçilerin tehlikelerin farkında oldukları halde riski kabullendikleri ve her</a:t>
            </a:r>
          </a:p>
          <a:p>
            <a:pPr>
              <a:defRPr/>
            </a:pPr>
            <a:r>
              <a:rPr lang="tr-TR" dirty="0" smtClean="0"/>
              <a:t>koşulda aynı davranışları gösterdikleri durumlardır.</a:t>
            </a:r>
          </a:p>
          <a:p>
            <a:pPr>
              <a:defRPr/>
            </a:pPr>
            <a:r>
              <a:rPr lang="tr-TR" b="1" dirty="0" smtClean="0"/>
              <a:t>Aşırı Güven: Kasıtlı tehlikeli davranışların en genel nedeni kişilerin kendilerine</a:t>
            </a:r>
          </a:p>
          <a:p>
            <a:pPr>
              <a:defRPr/>
            </a:pPr>
            <a:r>
              <a:rPr lang="tr-TR" dirty="0" smtClean="0"/>
              <a:t>aşırı güven duymalarıdır. Tecrübeli işçiler, bilinen güvensiz hareketlere</a:t>
            </a:r>
          </a:p>
          <a:p>
            <a:pPr>
              <a:defRPr/>
            </a:pPr>
            <a:r>
              <a:rPr lang="tr-TR" dirty="0" smtClean="0"/>
              <a:t>her şeye rağmen devam ederler çünkü yıllardır bu şekilde çalışmalarına</a:t>
            </a:r>
          </a:p>
          <a:p>
            <a:pPr>
              <a:defRPr/>
            </a:pPr>
            <a:r>
              <a:rPr lang="tr-TR" dirty="0" smtClean="0"/>
              <a:t>rağmen bundan hiç zarar görmemişlerdir.</a:t>
            </a:r>
          </a:p>
          <a:p>
            <a:pPr>
              <a:defRPr/>
            </a:pPr>
            <a:r>
              <a:rPr lang="tr-TR" b="1" dirty="0" smtClean="0"/>
              <a:t>İşçilerin Tatmini: Bazı noktalarda işçiler tehlikeli davranışları yaparak</a:t>
            </a:r>
          </a:p>
          <a:p>
            <a:pPr>
              <a:defRPr/>
            </a:pPr>
            <a:r>
              <a:rPr lang="tr-TR" dirty="0" smtClean="0"/>
              <a:t>diğer işçilerin ilgisini çekmekten mutlu olurlar.</a:t>
            </a:r>
          </a:p>
          <a:p>
            <a:pPr>
              <a:defRPr/>
            </a:pPr>
            <a:r>
              <a:rPr lang="tr-TR" b="1" dirty="0" smtClean="0"/>
              <a:t>İşle İlgili Avantaj Yakalama: Buradaki sebep direk olarak işle ilintilidir.</a:t>
            </a:r>
          </a:p>
          <a:p>
            <a:pPr>
              <a:defRPr/>
            </a:pPr>
            <a:r>
              <a:rPr lang="tr-TR" dirty="0" smtClean="0"/>
              <a:t>İşverenin tempolu çalışma taleplerini karşılamak, daha yüksek ücret almak,</a:t>
            </a:r>
          </a:p>
          <a:p>
            <a:pPr>
              <a:defRPr/>
            </a:pPr>
            <a:r>
              <a:rPr lang="tr-TR" dirty="0" smtClean="0"/>
              <a:t>işi daha çabuk bitirerek daha fazla dinlenmek, daha fazla öğle tatili yapmak,</a:t>
            </a:r>
          </a:p>
          <a:p>
            <a:pPr>
              <a:defRPr/>
            </a:pPr>
            <a:r>
              <a:rPr lang="tr-TR" dirty="0" smtClean="0"/>
              <a:t>işi daha az gayret harcayarak yapmak gibi.</a:t>
            </a:r>
          </a:p>
          <a:p>
            <a:pPr>
              <a:defRPr/>
            </a:pPr>
            <a:r>
              <a:rPr lang="tr-TR" b="1" dirty="0" smtClean="0"/>
              <a:t>İşçilerin Problemleri: İşçilerin işyeriyle olan problemleri, onların işletmeye</a:t>
            </a:r>
          </a:p>
          <a:p>
            <a:pPr>
              <a:defRPr/>
            </a:pPr>
            <a:r>
              <a:rPr lang="tr-TR" dirty="0" smtClean="0"/>
              <a:t>karşı kin, öfke ve düşmanlık beslemesine neden olabilir. Böyle durumlarda</a:t>
            </a:r>
          </a:p>
          <a:p>
            <a:pPr>
              <a:defRPr/>
            </a:pPr>
            <a:r>
              <a:rPr lang="tr-TR" dirty="0" smtClean="0"/>
              <a:t>da işçiler tepkilerini göstermek için tehlikeli davranışlara başvurabilirler.</a:t>
            </a:r>
          </a:p>
          <a:p>
            <a:pPr>
              <a:defRPr/>
            </a:pPr>
            <a:endParaRPr lang="tr-TR" b="1" dirty="0" smtClean="0"/>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53</a:t>
            </a:fld>
            <a:endParaRPr lang="tr-TR"/>
          </a:p>
        </p:txBody>
      </p:sp>
    </p:spTree>
    <p:extLst>
      <p:ext uri="{BB962C8B-B14F-4D97-AF65-F5344CB8AC3E}">
        <p14:creationId xmlns:p14="http://schemas.microsoft.com/office/powerpoint/2010/main" val="414326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lnSpc>
                <a:spcPct val="90000"/>
              </a:lnSpc>
              <a:buFont typeface="Wingdings" pitchFamily="2" charset="2"/>
              <a:buNone/>
            </a:pPr>
            <a:r>
              <a:rPr lang="tr-TR" sz="2200" dirty="0" smtClean="0">
                <a:latin typeface="Maiandra GD" pitchFamily="34" charset="0"/>
              </a:rPr>
              <a:t>Kazalar nedenlerine göre incelendiğinde;</a:t>
            </a:r>
          </a:p>
          <a:p>
            <a:pPr lvl="1" eaLnBrk="1" hangingPunct="1">
              <a:lnSpc>
                <a:spcPct val="90000"/>
              </a:lnSpc>
            </a:pPr>
            <a:r>
              <a:rPr lang="tr-TR" sz="2200" dirty="0" smtClean="0">
                <a:latin typeface="Maiandra GD" pitchFamily="34" charset="0"/>
              </a:rPr>
              <a:t>% </a:t>
            </a:r>
            <a:r>
              <a:rPr lang="tr-TR" dirty="0" smtClean="0">
                <a:latin typeface="Maiandra GD" pitchFamily="34" charset="0"/>
              </a:rPr>
              <a:t>7</a:t>
            </a:r>
            <a:r>
              <a:rPr lang="tr-TR" sz="2200" dirty="0" smtClean="0">
                <a:latin typeface="Maiandra GD" pitchFamily="34" charset="0"/>
              </a:rPr>
              <a:t>8’i tehlikeli durumdan, insan hatası</a:t>
            </a:r>
          </a:p>
          <a:p>
            <a:pPr lvl="1" eaLnBrk="1" hangingPunct="1">
              <a:lnSpc>
                <a:spcPct val="90000"/>
              </a:lnSpc>
            </a:pPr>
            <a:r>
              <a:rPr lang="tr-TR" sz="2200" dirty="0" smtClean="0">
                <a:latin typeface="Maiandra GD" pitchFamily="34" charset="0"/>
              </a:rPr>
              <a:t> % </a:t>
            </a:r>
            <a:r>
              <a:rPr lang="tr-TR" dirty="0" smtClean="0">
                <a:latin typeface="Maiandra GD" pitchFamily="34" charset="0"/>
              </a:rPr>
              <a:t>2</a:t>
            </a:r>
            <a:r>
              <a:rPr lang="tr-TR" sz="2200" dirty="0" smtClean="0">
                <a:latin typeface="Maiandra GD" pitchFamily="34" charset="0"/>
              </a:rPr>
              <a:t>0’ si güvensiz durumdan, mekanik hatalar</a:t>
            </a:r>
          </a:p>
          <a:p>
            <a:pPr lvl="1" eaLnBrk="1" hangingPunct="1">
              <a:lnSpc>
                <a:spcPct val="90000"/>
              </a:lnSpc>
            </a:pPr>
            <a:r>
              <a:rPr lang="tr-TR" sz="2200" dirty="0" smtClean="0">
                <a:latin typeface="Maiandra GD" pitchFamily="34" charset="0"/>
              </a:rPr>
              <a:t>% 2’ si de doğal afetlerden, öngörülemeyen, sebebi bilinemeyen durumdan, kaynaklanmaktadır.</a:t>
            </a:r>
          </a:p>
          <a:p>
            <a:endParaRPr lang="tr-TR" dirty="0" smtClean="0">
              <a:latin typeface="Arial" charset="0"/>
            </a:endParaRP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54</a:t>
            </a:fld>
            <a:endParaRPr lang="tr-TR"/>
          </a:p>
        </p:txBody>
      </p:sp>
    </p:spTree>
    <p:extLst>
      <p:ext uri="{BB962C8B-B14F-4D97-AF65-F5344CB8AC3E}">
        <p14:creationId xmlns:p14="http://schemas.microsoft.com/office/powerpoint/2010/main" val="3509890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latin typeface="Arial" charset="0"/>
              </a:rPr>
              <a:t>HENRİCH</a:t>
            </a:r>
            <a:r>
              <a:rPr lang="tr-TR" dirty="0" smtClean="0">
                <a:latin typeface="Arial" charset="0"/>
              </a:rPr>
              <a:t> PİRAMİDİ</a:t>
            </a: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56</a:t>
            </a:fld>
            <a:endParaRPr lang="tr-TR"/>
          </a:p>
        </p:txBody>
      </p:sp>
    </p:spTree>
    <p:extLst>
      <p:ext uri="{BB962C8B-B14F-4D97-AF65-F5344CB8AC3E}">
        <p14:creationId xmlns:p14="http://schemas.microsoft.com/office/powerpoint/2010/main" val="213622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tr-TR">
              <a:latin typeface="Calibri" charset="0"/>
              <a:ea typeface="MS PGothic" charset="0"/>
            </a:endParaRPr>
          </a:p>
        </p:txBody>
      </p:sp>
      <p:sp>
        <p:nvSpPr>
          <p:cNvPr id="40964" name="Footer Placeholder 3"/>
          <p:cNvSpPr>
            <a:spLocks noGrp="1"/>
          </p:cNvSpPr>
          <p:nvPr>
            <p:ph type="ftr" sz="quarter" idx="4"/>
          </p:nvPr>
        </p:nvSpPr>
        <p:spPr bwMode="auto">
          <a:ln>
            <a:miter lim="800000"/>
            <a:headEnd/>
            <a:tailEnd/>
          </a:ln>
        </p:spPr>
        <p:txBody>
          <a:bodyPr/>
          <a:lstStyle/>
          <a:p>
            <a:pPr>
              <a:defRPr/>
            </a:pPr>
            <a:endParaRPr lang="tr-TR">
              <a:ea typeface="MS PGothic" pitchFamily="34" charset="-128"/>
            </a:endParaRPr>
          </a:p>
        </p:txBody>
      </p:sp>
      <p:sp>
        <p:nvSpPr>
          <p:cNvPr id="13317"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D12B0C7-0DE8-FB47-8967-0851125E3A71}" type="slidenum">
              <a:rPr lang="tr-TR"/>
              <a:pPr/>
              <a:t>16</a:t>
            </a:fld>
            <a:endParaRPr lang="tr-TR"/>
          </a:p>
        </p:txBody>
      </p:sp>
      <p:sp>
        <p:nvSpPr>
          <p:cNvPr id="13318" name="Date Placeholder 1"/>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endParaRPr lang="en-US">
              <a:latin typeface="Calibri" charset="0"/>
            </a:endParaRPr>
          </a:p>
        </p:txBody>
      </p:sp>
      <p:sp>
        <p:nvSpPr>
          <p:cNvPr id="13319" name="Header Placeholder 2"/>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r>
              <a:rPr lang="tr-TR"/>
              <a:t>ENDERUN AKADEMİ</a:t>
            </a:r>
            <a:endParaRPr lang="en-US"/>
          </a:p>
        </p:txBody>
      </p:sp>
    </p:spTree>
    <p:extLst>
      <p:ext uri="{BB962C8B-B14F-4D97-AF65-F5344CB8AC3E}">
        <p14:creationId xmlns:p14="http://schemas.microsoft.com/office/powerpoint/2010/main" val="290562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buFont typeface="Wingdings" pitchFamily="2" charset="2"/>
              <a:buNone/>
              <a:defRPr/>
            </a:pPr>
            <a:r>
              <a:rPr lang="tr-TR" sz="1050" b="1" dirty="0" smtClean="0">
                <a:latin typeface="Maiandra GD" pitchFamily="34" charset="0"/>
              </a:rPr>
              <a:t>Direkt (Görünür) Maliyetler;</a:t>
            </a:r>
          </a:p>
          <a:p>
            <a:pPr eaLnBrk="1" hangingPunct="1">
              <a:buFont typeface="Wingdings" pitchFamily="2" charset="2"/>
              <a:buNone/>
              <a:defRPr/>
            </a:pPr>
            <a:r>
              <a:rPr lang="tr-TR" sz="1050" dirty="0" smtClean="0">
                <a:latin typeface="Maiandra GD" pitchFamily="34" charset="0"/>
              </a:rPr>
              <a:t>İlk müdahale, ambulans ve tedavi masrafları,</a:t>
            </a:r>
          </a:p>
          <a:p>
            <a:pPr eaLnBrk="1" hangingPunct="1">
              <a:buFont typeface="Wingdings" pitchFamily="2" charset="2"/>
              <a:buNone/>
              <a:defRPr/>
            </a:pPr>
            <a:r>
              <a:rPr lang="tr-TR" sz="1050" dirty="0" smtClean="0">
                <a:latin typeface="Maiandra GD" pitchFamily="34" charset="0"/>
              </a:rPr>
              <a:t>Geçici veya sürekli iş göremezlik ve ölüm ödemeleri, </a:t>
            </a:r>
          </a:p>
          <a:p>
            <a:pPr eaLnBrk="1" hangingPunct="1">
              <a:buFont typeface="Wingdings" pitchFamily="2" charset="2"/>
              <a:buNone/>
              <a:defRPr/>
            </a:pPr>
            <a:r>
              <a:rPr lang="tr-TR" sz="1050" dirty="0" smtClean="0">
                <a:latin typeface="Maiandra GD" pitchFamily="34" charset="0"/>
              </a:rPr>
              <a:t>İşçiye veya yakınlarına ödenen maddi ve manevi tazminatlar,</a:t>
            </a:r>
          </a:p>
          <a:p>
            <a:pPr eaLnBrk="1" hangingPunct="1">
              <a:buFont typeface="Wingdings" pitchFamily="2" charset="2"/>
              <a:buNone/>
              <a:defRPr/>
            </a:pPr>
            <a:r>
              <a:rPr lang="tr-TR" sz="1050" dirty="0" smtClean="0">
                <a:latin typeface="Maiandra GD" pitchFamily="34" charset="0"/>
              </a:rPr>
              <a:t>Sigortaya ödenen tazminatlar</a:t>
            </a:r>
            <a:r>
              <a:rPr lang="tr-TR" sz="1050" dirty="0" smtClean="0"/>
              <a:t>.</a:t>
            </a:r>
          </a:p>
          <a:p>
            <a:pPr lvl="1" eaLnBrk="1" hangingPunct="1">
              <a:defRPr/>
            </a:pPr>
            <a:endParaRPr lang="tr-TR" sz="1050" dirty="0" smtClean="0"/>
          </a:p>
          <a:p>
            <a:pPr>
              <a:defRPr/>
            </a:pPr>
            <a:r>
              <a:rPr lang="tr-TR" sz="1000" dirty="0" smtClean="0"/>
              <a:t>İşçilerin maruz kalacakları sonuçlar; işçinin hayatını kaybetmesi, fiziksel</a:t>
            </a:r>
          </a:p>
          <a:p>
            <a:pPr>
              <a:defRPr/>
            </a:pPr>
            <a:r>
              <a:rPr lang="tr-TR" sz="1000" dirty="0" smtClean="0"/>
              <a:t>ve duygusal sıkıntılar yaşaması, yaşamının geri kalan kısmının zorlaşması</a:t>
            </a:r>
          </a:p>
          <a:p>
            <a:pPr>
              <a:defRPr/>
            </a:pPr>
            <a:r>
              <a:rPr lang="tr-TR" sz="1000" dirty="0" smtClean="0"/>
              <a:t>yanında gelir kaybı, işini kaybetme olasılığı, sigortasız çalışma halinde tedavi</a:t>
            </a:r>
          </a:p>
          <a:p>
            <a:pPr>
              <a:defRPr/>
            </a:pPr>
            <a:r>
              <a:rPr lang="tr-TR" sz="1000" dirty="0" smtClean="0"/>
              <a:t>giderleridir.</a:t>
            </a:r>
          </a:p>
          <a:p>
            <a:pPr>
              <a:defRPr/>
            </a:pPr>
            <a:r>
              <a:rPr lang="tr-TR" sz="1000" dirty="0" smtClean="0"/>
              <a:t>İşverenlerin karşılaşabilecekleri maliyetler ise; iş gücü kaybı, tedavi ve</a:t>
            </a:r>
          </a:p>
          <a:p>
            <a:pPr>
              <a:defRPr/>
            </a:pPr>
            <a:r>
              <a:rPr lang="tr-TR" sz="1000" dirty="0" smtClean="0"/>
              <a:t>tazminat giderleri, makina ve teçhizatın zarar görmesi, üretimin yavaşlaması</a:t>
            </a:r>
          </a:p>
          <a:p>
            <a:pPr>
              <a:defRPr/>
            </a:pPr>
            <a:r>
              <a:rPr lang="tr-TR" sz="1000" dirty="0" smtClean="0"/>
              <a:t>veya duraklaması, verimlilik ve kalitenin düşmesi, yasal yükümlülüklerle karşılaşmadır.</a:t>
            </a:r>
          </a:p>
          <a:p>
            <a:pPr>
              <a:defRPr/>
            </a:pPr>
            <a:r>
              <a:rPr lang="tr-TR" sz="1000" dirty="0" smtClean="0"/>
              <a:t>Bununla birlikte; müşteri memnuniyetsizliği, inceleme süresi, kilit</a:t>
            </a:r>
          </a:p>
          <a:p>
            <a:pPr>
              <a:defRPr/>
            </a:pPr>
            <a:r>
              <a:rPr lang="tr-TR" sz="1000" dirty="0" smtClean="0"/>
              <a:t>işçinin kaybedilmesi, yerine yeni işçinin alınması ve eğitilmesi, ikame donanımın</a:t>
            </a:r>
          </a:p>
          <a:p>
            <a:pPr>
              <a:defRPr/>
            </a:pPr>
            <a:r>
              <a:rPr lang="tr-TR" sz="1000" dirty="0" smtClean="0"/>
              <a:t>alınması, işçilerin motivasyonun azalması ve işletmenin imajının zarar</a:t>
            </a:r>
          </a:p>
          <a:p>
            <a:pPr>
              <a:defRPr/>
            </a:pPr>
            <a:r>
              <a:rPr lang="tr-TR" sz="1000" dirty="0" smtClean="0"/>
              <a:t>görmesi de maliyetler arasında değerlendirilmektedir.</a:t>
            </a:r>
          </a:p>
          <a:p>
            <a:pPr>
              <a:defRPr/>
            </a:pPr>
            <a:r>
              <a:rPr lang="tr-TR" sz="1000" dirty="0" smtClean="0"/>
              <a:t>Ulusal ekonomi açısından maliyeti; sosyal güvenlik sistemi ile hastane,</a:t>
            </a:r>
          </a:p>
          <a:p>
            <a:pPr>
              <a:defRPr/>
            </a:pPr>
            <a:r>
              <a:rPr lang="tr-TR" sz="1000" dirty="0" smtClean="0"/>
              <a:t>iyileştirme merkezi giderleri için harcamanlar söz konusudur. Çalışma ve</a:t>
            </a:r>
          </a:p>
          <a:p>
            <a:pPr>
              <a:defRPr/>
            </a:pPr>
            <a:r>
              <a:rPr lang="tr-TR" sz="1000" dirty="0" smtClean="0"/>
              <a:t>Sosyal Güvenlik Bakanlığı (</a:t>
            </a:r>
            <a:r>
              <a:rPr lang="tr-TR" sz="1000" dirty="0" err="1" smtClean="0"/>
              <a:t>ÇSGB</a:t>
            </a:r>
            <a:r>
              <a:rPr lang="tr-TR" sz="1000" dirty="0" smtClean="0"/>
              <a:t>) verilerine göre; ülkemizde iş kazalarının</a:t>
            </a:r>
          </a:p>
          <a:p>
            <a:pPr>
              <a:defRPr/>
            </a:pPr>
            <a:r>
              <a:rPr lang="tr-TR" sz="1000" dirty="0" smtClean="0"/>
              <a:t>yıllık maliyetinin 35.000.000.000 TL olduğunun belirlenmiştir. SGK verilerine</a:t>
            </a:r>
          </a:p>
          <a:p>
            <a:pPr>
              <a:defRPr/>
            </a:pPr>
            <a:r>
              <a:rPr lang="tr-TR" sz="1000" dirty="0" smtClean="0"/>
              <a:t>göre 2009 yılında 9.030.202 sigortalı işçiden 64.316’sı iş kazası geçirmiş,</a:t>
            </a:r>
          </a:p>
          <a:p>
            <a:pPr>
              <a:defRPr/>
            </a:pPr>
            <a:r>
              <a:rPr lang="tr-TR" sz="1000" dirty="0" smtClean="0"/>
              <a:t>bunlardan 1.171’i hayatını kaybetmiştir. Bu kayıpların sonucu 1.589.116 iş</a:t>
            </a:r>
          </a:p>
          <a:p>
            <a:pPr>
              <a:defRPr/>
            </a:pPr>
            <a:r>
              <a:rPr lang="tr-TR" sz="1000" dirty="0" smtClean="0"/>
              <a:t>günü kaybı söz konusudur.</a:t>
            </a:r>
          </a:p>
          <a:p>
            <a:pPr eaLnBrk="1" hangingPunct="1">
              <a:buFont typeface="Wingdings" pitchFamily="2" charset="2"/>
              <a:buNone/>
              <a:defRPr/>
            </a:pPr>
            <a:r>
              <a:rPr lang="tr-TR" sz="2400" b="1" dirty="0" smtClean="0">
                <a:latin typeface="Maiandra GD" pitchFamily="34" charset="0"/>
              </a:rPr>
              <a:t>Direkt (Görünür) Maliyetler </a:t>
            </a:r>
            <a:r>
              <a:rPr lang="tr-TR" sz="2400" dirty="0" smtClean="0">
                <a:latin typeface="Maiandra GD" pitchFamily="34" charset="0"/>
              </a:rPr>
              <a:t>(devamı)</a:t>
            </a:r>
            <a:r>
              <a:rPr lang="tr-TR" sz="2400" b="1" dirty="0" smtClean="0">
                <a:latin typeface="Maiandra GD" pitchFamily="34" charset="0"/>
              </a:rPr>
              <a:t>; </a:t>
            </a:r>
          </a:p>
          <a:p>
            <a:pPr eaLnBrk="1" hangingPunct="1">
              <a:buFont typeface="Wingdings" pitchFamily="2" charset="2"/>
              <a:buNone/>
              <a:defRPr/>
            </a:pPr>
            <a:r>
              <a:rPr lang="tr-TR" dirty="0" smtClean="0">
                <a:latin typeface="Maiandra GD" pitchFamily="34" charset="0"/>
              </a:rPr>
              <a:t>Proses, makina veya tezgahın kısmen yada tamamen zarar görmesi nedeniyle tamir yada yeni 	makina alımının getirdiği maliyet,</a:t>
            </a:r>
          </a:p>
          <a:p>
            <a:pPr eaLnBrk="1" hangingPunct="1">
              <a:buFont typeface="Wingdings" pitchFamily="2" charset="2"/>
              <a:buNone/>
              <a:defRPr/>
            </a:pPr>
            <a:r>
              <a:rPr lang="tr-TR" dirty="0" smtClean="0">
                <a:latin typeface="Maiandra GD" pitchFamily="34" charset="0"/>
              </a:rPr>
              <a:t>Ürünün yada hammaddelerin zarara uğraması,</a:t>
            </a:r>
          </a:p>
          <a:p>
            <a:pPr eaLnBrk="1" hangingPunct="1">
              <a:buFont typeface="Wingdings" pitchFamily="2" charset="2"/>
              <a:buNone/>
              <a:defRPr/>
            </a:pPr>
            <a:r>
              <a:rPr lang="tr-TR" dirty="0" smtClean="0">
                <a:latin typeface="Maiandra GD" pitchFamily="34" charset="0"/>
              </a:rPr>
              <a:t>Çalışanların moral bozukluğu nedeniyle dolaylı ya da dolaysız iş yavaşlatmaları.</a:t>
            </a:r>
          </a:p>
          <a:p>
            <a:pPr lvl="1" eaLnBrk="1" hangingPunct="1">
              <a:lnSpc>
                <a:spcPct val="130000"/>
              </a:lnSpc>
              <a:defRPr/>
            </a:pPr>
            <a:endParaRPr lang="tr-TR" dirty="0" smtClean="0">
              <a:latin typeface="Maiandra GD" pitchFamily="34" charset="0"/>
            </a:endParaRPr>
          </a:p>
          <a:p>
            <a:pPr eaLnBrk="1" hangingPunct="1">
              <a:buFont typeface="Wingdings" pitchFamily="2" charset="2"/>
              <a:buNone/>
              <a:defRPr/>
            </a:pPr>
            <a:r>
              <a:rPr lang="tr-TR" sz="2400" b="1" dirty="0" err="1" smtClean="0">
                <a:latin typeface="Maiandra GD" pitchFamily="34" charset="0"/>
              </a:rPr>
              <a:t>İndirekt</a:t>
            </a:r>
            <a:r>
              <a:rPr lang="tr-TR" sz="2400" b="1" dirty="0" smtClean="0">
                <a:latin typeface="Maiandra GD" pitchFamily="34" charset="0"/>
              </a:rPr>
              <a:t> (Görünmez) Maliyetler;</a:t>
            </a:r>
          </a:p>
          <a:p>
            <a:pPr eaLnBrk="1" hangingPunct="1">
              <a:buFont typeface="Wingdings" pitchFamily="2" charset="2"/>
              <a:buNone/>
              <a:defRPr/>
            </a:pPr>
            <a:r>
              <a:rPr lang="tr-TR" dirty="0" smtClean="0">
                <a:latin typeface="Maiandra GD" pitchFamily="34" charset="0"/>
              </a:rPr>
              <a:t>İşletmenin, makinaların, prosesin yada fabrikanın bir 	bölümünün yada tamamının kaybedilmesi, yani </a:t>
            </a:r>
            <a:r>
              <a:rPr lang="tr-TR" b="1" dirty="0" smtClean="0">
                <a:latin typeface="Maiandra GD" pitchFamily="34" charset="0"/>
              </a:rPr>
              <a:t>İş Gücü ve İş Günü Kayıpları</a:t>
            </a:r>
            <a:r>
              <a:rPr lang="tr-TR" dirty="0" smtClean="0">
                <a:latin typeface="Maiandra GD" pitchFamily="34" charset="0"/>
              </a:rPr>
              <a:t> olacaktır.</a:t>
            </a:r>
          </a:p>
          <a:p>
            <a:pPr eaLnBrk="1" hangingPunct="1">
              <a:buFont typeface="Wingdings" pitchFamily="2" charset="2"/>
              <a:buNone/>
              <a:defRPr/>
            </a:pPr>
            <a:r>
              <a:rPr lang="tr-TR" dirty="0" smtClean="0">
                <a:latin typeface="Maiandra GD" pitchFamily="34" charset="0"/>
              </a:rPr>
              <a:t>İşçinin üretimde çalışmaması nedeniyle iş gücü ve maliyet kaybı, Adli masraflar (Mahkeme)</a:t>
            </a:r>
          </a:p>
          <a:p>
            <a:pPr eaLnBrk="1" hangingPunct="1">
              <a:buFont typeface="Wingdings" pitchFamily="2" charset="2"/>
              <a:buNone/>
              <a:defRPr/>
            </a:pPr>
            <a:r>
              <a:rPr lang="tr-TR" dirty="0" smtClean="0">
                <a:latin typeface="Maiandra GD" pitchFamily="34" charset="0"/>
              </a:rPr>
              <a:t>Kazanın getirdiği fazla mesainin maliyeti,</a:t>
            </a:r>
          </a:p>
          <a:p>
            <a:pPr eaLnBrk="1" hangingPunct="1">
              <a:buFont typeface="Wingdings" pitchFamily="2" charset="2"/>
              <a:buNone/>
              <a:defRPr/>
            </a:pPr>
            <a:r>
              <a:rPr lang="tr-TR" dirty="0" smtClean="0">
                <a:latin typeface="Maiandra GD" pitchFamily="34" charset="0"/>
              </a:rPr>
              <a:t>Kaza esnasında, bu bölümde işin durması nedeniyle zaman ve maliyet kaybı, yani </a:t>
            </a:r>
            <a:r>
              <a:rPr lang="tr-TR" b="1" dirty="0" smtClean="0">
                <a:latin typeface="Maiandra GD" pitchFamily="34" charset="0"/>
              </a:rPr>
              <a:t>Üretim Kayıpları</a:t>
            </a:r>
            <a:r>
              <a:rPr lang="tr-TR" dirty="0" smtClean="0">
                <a:latin typeface="Maiandra GD" pitchFamily="34" charset="0"/>
              </a:rPr>
              <a:t> olacaktır.</a:t>
            </a:r>
          </a:p>
          <a:p>
            <a:pPr lvl="1" eaLnBrk="1" hangingPunct="1">
              <a:lnSpc>
                <a:spcPct val="130000"/>
              </a:lnSpc>
              <a:defRPr/>
            </a:pPr>
            <a:endParaRPr lang="tr-TR" dirty="0" smtClean="0">
              <a:latin typeface="Maiandra GD" pitchFamily="34" charset="0"/>
            </a:endParaRPr>
          </a:p>
          <a:p>
            <a:pPr eaLnBrk="1" hangingPunct="1">
              <a:lnSpc>
                <a:spcPct val="80000"/>
              </a:lnSpc>
              <a:buFont typeface="Wingdings" pitchFamily="2" charset="2"/>
              <a:buNone/>
              <a:defRPr/>
            </a:pPr>
            <a:r>
              <a:rPr lang="tr-TR" sz="2600" b="1" dirty="0" smtClean="0"/>
              <a:t> </a:t>
            </a:r>
            <a:r>
              <a:rPr lang="tr-TR" sz="2400" b="1" dirty="0" err="1" smtClean="0">
                <a:latin typeface="Maiandra GD" pitchFamily="34" charset="0"/>
              </a:rPr>
              <a:t>İndirekt</a:t>
            </a:r>
            <a:r>
              <a:rPr lang="tr-TR" sz="2400" b="1" dirty="0" smtClean="0">
                <a:latin typeface="Maiandra GD" pitchFamily="34" charset="0"/>
              </a:rPr>
              <a:t> (Görünmez) Maliyetler </a:t>
            </a:r>
            <a:r>
              <a:rPr lang="tr-TR" sz="2400" dirty="0" smtClean="0">
                <a:latin typeface="Maiandra GD" pitchFamily="34" charset="0"/>
              </a:rPr>
              <a:t>(devamı)</a:t>
            </a:r>
            <a:r>
              <a:rPr lang="tr-TR" sz="2400" b="1" dirty="0" smtClean="0">
                <a:latin typeface="Maiandra GD" pitchFamily="34" charset="0"/>
              </a:rPr>
              <a:t>;</a:t>
            </a:r>
            <a:r>
              <a:rPr lang="tr-TR" sz="2400" dirty="0" smtClean="0">
                <a:latin typeface="Maiandra GD" pitchFamily="34" charset="0"/>
              </a:rPr>
              <a:t> </a:t>
            </a:r>
          </a:p>
          <a:p>
            <a:pPr eaLnBrk="1" hangingPunct="1">
              <a:lnSpc>
                <a:spcPct val="80000"/>
              </a:lnSpc>
              <a:buFont typeface="Wingdings" pitchFamily="2" charset="2"/>
              <a:buNone/>
              <a:defRPr/>
            </a:pPr>
            <a:r>
              <a:rPr lang="tr-TR" dirty="0" smtClean="0">
                <a:latin typeface="Maiandra GD" pitchFamily="34" charset="0"/>
              </a:rPr>
              <a:t>Yeni işçi alımı gerekiyorsa, işçiye verilen eğitim ve işçinin işi öğrenmesi esnasında geçen sürenin getirdiği  verimsizlik maliyeti,</a:t>
            </a:r>
          </a:p>
          <a:p>
            <a:pPr eaLnBrk="1" hangingPunct="1">
              <a:lnSpc>
                <a:spcPct val="80000"/>
              </a:lnSpc>
              <a:buFont typeface="Wingdings" pitchFamily="2" charset="2"/>
              <a:buNone/>
              <a:defRPr/>
            </a:pPr>
            <a:r>
              <a:rPr lang="tr-TR" dirty="0" smtClean="0">
                <a:latin typeface="Maiandra GD" pitchFamily="34" charset="0"/>
              </a:rPr>
              <a:t>Bürokratik işlemlerle ilgili harcanan zaman ve maddi kayıp, </a:t>
            </a:r>
          </a:p>
          <a:p>
            <a:pPr eaLnBrk="1" hangingPunct="1">
              <a:lnSpc>
                <a:spcPct val="80000"/>
              </a:lnSpc>
              <a:buFont typeface="Wingdings" pitchFamily="2" charset="2"/>
              <a:buNone/>
              <a:defRPr/>
            </a:pPr>
            <a:r>
              <a:rPr lang="tr-TR" dirty="0" smtClean="0">
                <a:latin typeface="Maiandra GD" pitchFamily="34" charset="0"/>
              </a:rPr>
              <a:t>Siparişin zamanında teslim edilememesi nedeniyle uğranılacak kayıplar, </a:t>
            </a:r>
          </a:p>
          <a:p>
            <a:pPr eaLnBrk="1" hangingPunct="1">
              <a:lnSpc>
                <a:spcPct val="80000"/>
              </a:lnSpc>
              <a:buFont typeface="Wingdings" pitchFamily="2" charset="2"/>
              <a:buNone/>
              <a:defRPr/>
            </a:pPr>
            <a:r>
              <a:rPr lang="tr-TR" dirty="0" smtClean="0">
                <a:latin typeface="Maiandra GD" pitchFamily="34" charset="0"/>
              </a:rPr>
              <a:t>İşyerinde bir kaza olduğu zaman çalışanlar önemli bir süre </a:t>
            </a:r>
          </a:p>
          <a:p>
            <a:pPr eaLnBrk="1" hangingPunct="1">
              <a:lnSpc>
                <a:spcPct val="80000"/>
              </a:lnSpc>
              <a:buFont typeface="Wingdings" pitchFamily="2" charset="2"/>
              <a:buNone/>
              <a:defRPr/>
            </a:pPr>
            <a:r>
              <a:rPr lang="tr-TR" dirty="0" smtClean="0">
                <a:latin typeface="Maiandra GD" pitchFamily="34" charset="0"/>
              </a:rPr>
              <a:t>(1saat-1ay gibi süreler kazanın etkisinden kurtulamayacaklar) kendi aralarında uzun süre kazayı konuşacaklar. Ayrıca, güvensiz çalışma ortamından dolayı çalışanlar tedirgin olacak ve işleri yavaşlatacaklardır. </a:t>
            </a:r>
          </a:p>
          <a:p>
            <a:pPr eaLnBrk="1" hangingPunct="1">
              <a:lnSpc>
                <a:spcPct val="80000"/>
              </a:lnSpc>
              <a:buFont typeface="Wingdings" pitchFamily="2" charset="2"/>
              <a:buNone/>
              <a:defRPr/>
            </a:pPr>
            <a:r>
              <a:rPr lang="tr-TR" dirty="0" smtClean="0">
                <a:latin typeface="Maiandra GD" pitchFamily="34" charset="0"/>
              </a:rPr>
              <a:t>Bu da ciddi </a:t>
            </a:r>
            <a:r>
              <a:rPr lang="tr-TR" b="1" dirty="0" smtClean="0">
                <a:latin typeface="Maiandra GD" pitchFamily="34" charset="0"/>
              </a:rPr>
              <a:t>Verim Kayıpları </a:t>
            </a:r>
            <a:r>
              <a:rPr lang="tr-TR" dirty="0" smtClean="0">
                <a:latin typeface="Maiandra GD" pitchFamily="34" charset="0"/>
              </a:rPr>
              <a:t>demektir.</a:t>
            </a:r>
          </a:p>
          <a:p>
            <a:pPr>
              <a:defRPr/>
            </a:pPr>
            <a:endParaRPr lang="tr-TR" sz="1000" dirty="0" smtClean="0"/>
          </a:p>
          <a:p>
            <a:pPr eaLnBrk="1" hangingPunct="1">
              <a:defRPr/>
            </a:pPr>
            <a:endParaRPr lang="tr-TR" sz="1000" dirty="0" smtClean="0"/>
          </a:p>
          <a:p>
            <a:pPr>
              <a:defRPr/>
            </a:pPr>
            <a:endParaRPr lang="tr-TR" dirty="0" smtClean="0"/>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59</a:t>
            </a:fld>
            <a:endParaRPr lang="tr-TR"/>
          </a:p>
        </p:txBody>
      </p:sp>
    </p:spTree>
    <p:extLst>
      <p:ext uri="{BB962C8B-B14F-4D97-AF65-F5344CB8AC3E}">
        <p14:creationId xmlns:p14="http://schemas.microsoft.com/office/powerpoint/2010/main" val="1855596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latin typeface="Arial" charset="0"/>
              </a:rPr>
              <a:t>İş güvenliği toplumsal bir sorumluluk olup;</a:t>
            </a:r>
          </a:p>
          <a:p>
            <a:endParaRPr lang="tr-TR" dirty="0" smtClean="0">
              <a:latin typeface="Arial" charset="0"/>
            </a:endParaRPr>
          </a:p>
          <a:p>
            <a:r>
              <a:rPr lang="tr-TR" dirty="0" smtClean="0">
                <a:latin typeface="Arial" charset="0"/>
              </a:rPr>
              <a:t>Sosyal Güvenlik kurumlarının işleyişini doğrudan etkilemektedir.</a:t>
            </a:r>
          </a:p>
          <a:p>
            <a:endParaRPr lang="tr-TR" dirty="0" smtClean="0">
              <a:latin typeface="Arial" charset="0"/>
            </a:endParaRPr>
          </a:p>
          <a:p>
            <a:r>
              <a:rPr lang="tr-TR" dirty="0" smtClean="0">
                <a:latin typeface="Arial" charset="0"/>
              </a:rPr>
              <a:t>Nüfusun yaşlanması dolayısı ile emeklilik yaşının arması ve iş gücü maliyetlerinin artması iş güvenliğinin önemini arttırmaktadır.</a:t>
            </a: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60</a:t>
            </a:fld>
            <a:endParaRPr lang="tr-TR"/>
          </a:p>
        </p:txBody>
      </p:sp>
    </p:spTree>
    <p:extLst>
      <p:ext uri="{BB962C8B-B14F-4D97-AF65-F5344CB8AC3E}">
        <p14:creationId xmlns:p14="http://schemas.microsoft.com/office/powerpoint/2010/main" val="3913128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latin typeface="Arial" charset="0"/>
              </a:rPr>
              <a:t>Ülkelerin rekabet gücünün artması veya azalması , iş kazalarından veya diğer kazalardan kaynaklanan kayıplarla doğrudan ilişkilidir.</a:t>
            </a:r>
          </a:p>
          <a:p>
            <a:r>
              <a:rPr lang="tr-TR" dirty="0" smtClean="0">
                <a:latin typeface="Arial" charset="0"/>
              </a:rPr>
              <a:t>Toplumun tüm tarafları sorumluluklarının bilincinde olmalı.</a:t>
            </a:r>
          </a:p>
          <a:p>
            <a:endParaRPr lang="tr-TR" dirty="0" smtClean="0">
              <a:latin typeface="Arial" charset="0"/>
            </a:endParaRPr>
          </a:p>
          <a:p>
            <a:r>
              <a:rPr lang="tr-TR" dirty="0" smtClean="0">
                <a:latin typeface="Arial" charset="0"/>
              </a:rPr>
              <a:t>İŞÇİ-İŞVEREN-SENDİKALAR-DEVLET    </a:t>
            </a: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61</a:t>
            </a:fld>
            <a:endParaRPr lang="tr-TR"/>
          </a:p>
        </p:txBody>
      </p:sp>
    </p:spTree>
    <p:extLst>
      <p:ext uri="{BB962C8B-B14F-4D97-AF65-F5344CB8AC3E}">
        <p14:creationId xmlns:p14="http://schemas.microsoft.com/office/powerpoint/2010/main" val="2749604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a:ln/>
        </p:spPr>
      </p:sp>
      <p:sp>
        <p:nvSpPr>
          <p:cNvPr id="7171" name="Not Yer Tutucusu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ea typeface="ＭＳ Ｐゴシック" panose="020B0600070205080204" pitchFamily="34" charset="-128"/>
            </a:endParaRPr>
          </a:p>
        </p:txBody>
      </p:sp>
      <p:sp>
        <p:nvSpPr>
          <p:cNvPr id="7172" name="Slayt Numarası Yer Tutucusu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A0E5D41-7941-4302-83FE-38BF465F2447}" type="slidenum">
              <a:rPr lang="tr-TR" altLang="tr-TR">
                <a:solidFill>
                  <a:srgbClr val="000000"/>
                </a:solidFill>
              </a:rPr>
              <a:pPr>
                <a:spcBef>
                  <a:spcPct val="0"/>
                </a:spcBef>
              </a:pPr>
              <a:t>71</a:t>
            </a:fld>
            <a:endParaRPr lang="tr-TR" altLang="tr-TR">
              <a:solidFill>
                <a:srgbClr val="000000"/>
              </a:solidFill>
            </a:endParaRPr>
          </a:p>
        </p:txBody>
      </p:sp>
      <p:sp>
        <p:nvSpPr>
          <p:cNvPr id="7173" name="Veri Yer Tutucusu 5"/>
          <p:cNvSpPr>
            <a:spLocks noGrp="1"/>
          </p:cNvSpPr>
          <p:nvPr>
            <p:ph type="dt" sz="quarter"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tr-TR" altLang="tr-TR" smtClean="0">
                <a:solidFill>
                  <a:srgbClr val="000000"/>
                </a:solidFill>
              </a:rPr>
              <a:t>26-27.09.2014</a:t>
            </a:r>
          </a:p>
        </p:txBody>
      </p:sp>
      <p:sp>
        <p:nvSpPr>
          <p:cNvPr id="7174" name="Üstbilgi Yer Tutucusu 6"/>
          <p:cNvSpPr>
            <a:spLocks noGrp="1"/>
          </p:cNvSpPr>
          <p:nvPr>
            <p:ph type="hdr" sz="quarter"/>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tr-TR" altLang="tr-TR" smtClean="0">
              <a:solidFill>
                <a:srgbClr val="000000"/>
              </a:solidFill>
            </a:endParaRPr>
          </a:p>
        </p:txBody>
      </p:sp>
    </p:spTree>
    <p:extLst>
      <p:ext uri="{BB962C8B-B14F-4D97-AF65-F5344CB8AC3E}">
        <p14:creationId xmlns:p14="http://schemas.microsoft.com/office/powerpoint/2010/main" val="2795842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6"/>
          <p:cNvSpPr txBox="1">
            <a:spLocks noGrp="1" noChangeArrowheads="1"/>
          </p:cNvSpPr>
          <p:nvPr/>
        </p:nvSpPr>
        <p:spPr bwMode="auto">
          <a:xfrm>
            <a:off x="3884613" y="8685213"/>
            <a:ext cx="2940050"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9pPr>
          </a:lstStyle>
          <a:p>
            <a:pPr algn="r" eaLnBrk="1" hangingPunct="1">
              <a:lnSpc>
                <a:spcPct val="87000"/>
              </a:lnSpc>
            </a:pPr>
            <a:fld id="{50FB0335-EB3C-094C-ADA9-AF6ADE4541D1}" type="slidenum">
              <a:rPr lang="en-GB" sz="1200">
                <a:solidFill>
                  <a:srgbClr val="000000"/>
                </a:solidFill>
              </a:rPr>
              <a:pPr algn="r" eaLnBrk="1" hangingPunct="1">
                <a:lnSpc>
                  <a:spcPct val="87000"/>
                </a:lnSpc>
              </a:pPr>
              <a:t>75</a:t>
            </a:fld>
            <a:endParaRPr lang="en-GB" sz="1200">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tr-TR" sz="1800">
              <a:solidFill>
                <a:schemeClr val="bg1"/>
              </a:solidFill>
            </a:endParaRPr>
          </a:p>
        </p:txBody>
      </p:sp>
      <p:sp>
        <p:nvSpPr>
          <p:cNvPr id="33796" name="Rectangle 2"/>
          <p:cNvSpPr>
            <a:spLocks noGrp="1" noChangeArrowheads="1"/>
          </p:cNvSpPr>
          <p:nvPr>
            <p:ph type="body"/>
          </p:nvPr>
        </p:nvSpPr>
        <p:spPr bwMode="auto">
          <a:xfrm>
            <a:off x="685800" y="4343400"/>
            <a:ext cx="5456238" cy="40846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endParaRPr lang="tr-TR">
              <a:latin typeface="Times New Roman" charset="0"/>
            </a:endParaRPr>
          </a:p>
        </p:txBody>
      </p:sp>
    </p:spTree>
    <p:extLst>
      <p:ext uri="{BB962C8B-B14F-4D97-AF65-F5344CB8AC3E}">
        <p14:creationId xmlns:p14="http://schemas.microsoft.com/office/powerpoint/2010/main" val="2626642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6"/>
          <p:cNvSpPr txBox="1">
            <a:spLocks noGrp="1" noChangeArrowheads="1"/>
          </p:cNvSpPr>
          <p:nvPr/>
        </p:nvSpPr>
        <p:spPr bwMode="auto">
          <a:xfrm>
            <a:off x="3884613" y="8685213"/>
            <a:ext cx="2940050"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ea typeface="ＭＳ Ｐゴシック" charset="0"/>
              </a:defRPr>
            </a:lvl9pPr>
          </a:lstStyle>
          <a:p>
            <a:pPr algn="r" eaLnBrk="1" hangingPunct="1">
              <a:lnSpc>
                <a:spcPct val="87000"/>
              </a:lnSpc>
            </a:pPr>
            <a:fld id="{50FB0335-EB3C-094C-ADA9-AF6ADE4541D1}" type="slidenum">
              <a:rPr lang="en-GB" sz="1200">
                <a:solidFill>
                  <a:srgbClr val="000000"/>
                </a:solidFill>
              </a:rPr>
              <a:pPr algn="r" eaLnBrk="1" hangingPunct="1">
                <a:lnSpc>
                  <a:spcPct val="87000"/>
                </a:lnSpc>
              </a:pPr>
              <a:t>76</a:t>
            </a:fld>
            <a:endParaRPr lang="en-GB" sz="1200">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tr-TR" sz="1800">
              <a:solidFill>
                <a:schemeClr val="bg1"/>
              </a:solidFill>
            </a:endParaRPr>
          </a:p>
        </p:txBody>
      </p:sp>
      <p:sp>
        <p:nvSpPr>
          <p:cNvPr id="33796" name="Rectangle 2"/>
          <p:cNvSpPr>
            <a:spLocks noGrp="1" noChangeArrowheads="1"/>
          </p:cNvSpPr>
          <p:nvPr>
            <p:ph type="body"/>
          </p:nvPr>
        </p:nvSpPr>
        <p:spPr bwMode="auto">
          <a:xfrm>
            <a:off x="685800" y="4343400"/>
            <a:ext cx="5456238" cy="40846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endParaRPr lang="tr-TR">
              <a:latin typeface="Times New Roman" charset="0"/>
            </a:endParaRPr>
          </a:p>
        </p:txBody>
      </p:sp>
    </p:spTree>
    <p:extLst>
      <p:ext uri="{BB962C8B-B14F-4D97-AF65-F5344CB8AC3E}">
        <p14:creationId xmlns:p14="http://schemas.microsoft.com/office/powerpoint/2010/main" val="1523166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3C39036-0CA4-FB47-B87E-7FF35E46340D}" type="slidenum">
              <a:rPr lang="tr-TR">
                <a:latin typeface="Tahoma" charset="0"/>
              </a:rPr>
              <a:pPr/>
              <a:t>92</a:t>
            </a:fld>
            <a:endParaRPr lang="tr-TR">
              <a:latin typeface="Tahoma"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tr-TR">
              <a:latin typeface="Calibri" charset="0"/>
              <a:ea typeface="MS PGothic" charset="0"/>
            </a:endParaRPr>
          </a:p>
        </p:txBody>
      </p:sp>
    </p:spTree>
    <p:extLst>
      <p:ext uri="{BB962C8B-B14F-4D97-AF65-F5344CB8AC3E}">
        <p14:creationId xmlns:p14="http://schemas.microsoft.com/office/powerpoint/2010/main" val="119283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tr-TR">
              <a:latin typeface="Calibri" charset="0"/>
              <a:ea typeface="MS PGothic" charset="0"/>
            </a:endParaRPr>
          </a:p>
        </p:txBody>
      </p:sp>
      <p:sp>
        <p:nvSpPr>
          <p:cNvPr id="41988" name="Footer Placeholder 3"/>
          <p:cNvSpPr>
            <a:spLocks noGrp="1"/>
          </p:cNvSpPr>
          <p:nvPr>
            <p:ph type="ftr" sz="quarter" idx="4"/>
          </p:nvPr>
        </p:nvSpPr>
        <p:spPr bwMode="auto">
          <a:ln>
            <a:miter lim="800000"/>
            <a:headEnd/>
            <a:tailEnd/>
          </a:ln>
        </p:spPr>
        <p:txBody>
          <a:bodyPr/>
          <a:lstStyle/>
          <a:p>
            <a:pPr>
              <a:defRPr/>
            </a:pPr>
            <a:endParaRPr lang="tr-TR">
              <a:ea typeface="MS PGothic" pitchFamily="34" charset="-128"/>
            </a:endParaRPr>
          </a:p>
        </p:txBody>
      </p:sp>
      <p:sp>
        <p:nvSpPr>
          <p:cNvPr id="15365"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D8760B9-DC19-4945-905A-D7BBCDB80B20}" type="slidenum">
              <a:rPr lang="tr-TR"/>
              <a:pPr/>
              <a:t>17</a:t>
            </a:fld>
            <a:endParaRPr lang="tr-TR"/>
          </a:p>
        </p:txBody>
      </p:sp>
      <p:sp>
        <p:nvSpPr>
          <p:cNvPr id="15366" name="Date Placeholder 1"/>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endParaRPr lang="en-US">
              <a:latin typeface="Calibri" charset="0"/>
            </a:endParaRPr>
          </a:p>
        </p:txBody>
      </p:sp>
      <p:sp>
        <p:nvSpPr>
          <p:cNvPr id="15367" name="Header Placeholder 2"/>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r>
              <a:rPr lang="tr-TR"/>
              <a:t>ENDERUN AKADEMİ</a:t>
            </a:r>
            <a:endParaRPr lang="en-US"/>
          </a:p>
        </p:txBody>
      </p:sp>
    </p:spTree>
    <p:extLst>
      <p:ext uri="{BB962C8B-B14F-4D97-AF65-F5344CB8AC3E}">
        <p14:creationId xmlns:p14="http://schemas.microsoft.com/office/powerpoint/2010/main" val="147779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tr-TR">
              <a:latin typeface="Calibri" charset="0"/>
              <a:ea typeface="MS PGothic" charset="0"/>
            </a:endParaRPr>
          </a:p>
        </p:txBody>
      </p:sp>
      <p:sp>
        <p:nvSpPr>
          <p:cNvPr id="21508" name="Date Placeholder 1"/>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endParaRPr lang="en-US">
              <a:latin typeface="Calibri" charset="0"/>
            </a:endParaRPr>
          </a:p>
        </p:txBody>
      </p:sp>
      <p:sp>
        <p:nvSpPr>
          <p:cNvPr id="3" name="Footer Placeholder 2"/>
          <p:cNvSpPr>
            <a:spLocks noGrp="1"/>
          </p:cNvSpPr>
          <p:nvPr>
            <p:ph type="ftr" sz="quarter" idx="4"/>
          </p:nvPr>
        </p:nvSpPr>
        <p:spPr/>
        <p:txBody>
          <a:bodyPr/>
          <a:lstStyle/>
          <a:p>
            <a:pPr>
              <a:defRPr/>
            </a:pPr>
            <a:endParaRPr lang="en-US"/>
          </a:p>
        </p:txBody>
      </p:sp>
      <p:sp>
        <p:nvSpPr>
          <p:cNvPr id="21510" name="Header Placeholder 3"/>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r>
              <a:rPr lang="tr-TR"/>
              <a:t>ENDERUN AKADEMİ</a:t>
            </a:r>
            <a:endParaRPr lang="en-US"/>
          </a:p>
        </p:txBody>
      </p:sp>
    </p:spTree>
    <p:extLst>
      <p:ext uri="{BB962C8B-B14F-4D97-AF65-F5344CB8AC3E}">
        <p14:creationId xmlns:p14="http://schemas.microsoft.com/office/powerpoint/2010/main" val="3361887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tr-TR">
              <a:latin typeface="Calibri" charset="0"/>
              <a:ea typeface="MS PGothic" charset="0"/>
            </a:endParaRPr>
          </a:p>
        </p:txBody>
      </p:sp>
      <p:sp>
        <p:nvSpPr>
          <p:cNvPr id="27652" name="3 Altbilgi Yer Tutucusu"/>
          <p:cNvSpPr>
            <a:spLocks noGrp="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fontAlgn="base">
              <a:spcBef>
                <a:spcPct val="0"/>
              </a:spcBef>
              <a:spcAft>
                <a:spcPct val="0"/>
              </a:spcAft>
            </a:pPr>
            <a:endParaRPr lang="tr-TR"/>
          </a:p>
        </p:txBody>
      </p:sp>
      <p:sp>
        <p:nvSpPr>
          <p:cNvPr id="27653" name="4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0B98630-02BE-B844-B67E-2B7DB385EDE0}" type="slidenum">
              <a:rPr lang="tr-TR"/>
              <a:pPr/>
              <a:t>30</a:t>
            </a:fld>
            <a:endParaRPr lang="tr-TR"/>
          </a:p>
        </p:txBody>
      </p:sp>
      <p:sp>
        <p:nvSpPr>
          <p:cNvPr id="27654" name="Date Placeholder 1"/>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endParaRPr lang="en-US">
              <a:latin typeface="Calibri" charset="0"/>
            </a:endParaRPr>
          </a:p>
        </p:txBody>
      </p:sp>
      <p:sp>
        <p:nvSpPr>
          <p:cNvPr id="27655" name="Header Placeholder 2"/>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r>
              <a:rPr lang="tr-TR"/>
              <a:t>ENDERUN AKADEMİ</a:t>
            </a:r>
            <a:endParaRPr lang="en-US"/>
          </a:p>
        </p:txBody>
      </p:sp>
    </p:spTree>
    <p:extLst>
      <p:ext uri="{BB962C8B-B14F-4D97-AF65-F5344CB8AC3E}">
        <p14:creationId xmlns:p14="http://schemas.microsoft.com/office/powerpoint/2010/main" val="256852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62" tIns="45281" rIns="90562" bIns="45281" anchor="b"/>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lgn="r" eaLnBrk="1" hangingPunct="1"/>
            <a:fld id="{AFCA59D7-48B8-714B-BF6A-FD1063CD052B}" type="slidenum">
              <a:rPr lang="tr-TR">
                <a:latin typeface="Arial" charset="0"/>
                <a:cs typeface="Arial" charset="0"/>
              </a:rPr>
              <a:pPr algn="r" eaLnBrk="1" hangingPunct="1"/>
              <a:t>34</a:t>
            </a:fld>
            <a:endParaRPr lang="tr-TR">
              <a:latin typeface="Arial" charset="0"/>
              <a:cs typeface="Arial"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8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tr-TR">
                <a:latin typeface="Calibri" charset="0"/>
                <a:ea typeface="MS PGothic" charset="0"/>
              </a:rPr>
              <a:t>TS: Kısaca Türk Standartları Enstitüsünü</a:t>
            </a:r>
          </a:p>
          <a:p>
            <a:pPr eaLnBrk="1" hangingPunct="1"/>
            <a:endParaRPr lang="tr-TR">
              <a:latin typeface="Calibri" charset="0"/>
              <a:ea typeface="MS PGothic" charset="0"/>
            </a:endParaRPr>
          </a:p>
          <a:p>
            <a:pPr eaLnBrk="1" hangingPunct="1"/>
            <a:r>
              <a:rPr lang="tr-TR">
                <a:latin typeface="Calibri" charset="0"/>
                <a:ea typeface="MS PGothic" charset="0"/>
              </a:rPr>
              <a:t>EN: (Europeane Norm), Avrupa Standartlarının kısaltmasıdır. </a:t>
            </a:r>
          </a:p>
          <a:p>
            <a:pPr eaLnBrk="1" hangingPunct="1"/>
            <a:endParaRPr lang="tr-TR">
              <a:latin typeface="Calibri" charset="0"/>
              <a:ea typeface="MS PGothic" charset="0"/>
            </a:endParaRPr>
          </a:p>
          <a:p>
            <a:pPr eaLnBrk="1" hangingPunct="1"/>
            <a:r>
              <a:rPr lang="tr-TR">
                <a:latin typeface="Calibri" charset="0"/>
                <a:ea typeface="MS PGothic" charset="0"/>
              </a:rPr>
              <a:t>IS0: Uluslararası Standartlar Organizasyonu (</a:t>
            </a:r>
            <a:r>
              <a:rPr lang="en-US" u="sng">
                <a:latin typeface="Calibri" charset="0"/>
                <a:ea typeface="MS PGothic" charset="0"/>
              </a:rPr>
              <a:t>İnternational Organization for Standardization</a:t>
            </a:r>
            <a:r>
              <a:rPr lang="tr-TR">
                <a:latin typeface="Calibri" charset="0"/>
                <a:ea typeface="MS PGothic" charset="0"/>
              </a:rPr>
              <a:t>)’nun  kısaltılmış halidir. Kuruluş amacı;dünya çapında geçerliliği olacak şekilde standartlar yayınlamak ve böylelikle ürünlerin  ya  da  hizmetlerin uluslararası dolaşımına katkıda bulunmaktır.TSE ISO’nun üyesi ve Türkiye’deki tek temsilcisidir.</a:t>
            </a:r>
          </a:p>
          <a:p>
            <a:pPr eaLnBrk="1" hangingPunct="1"/>
            <a:endParaRPr lang="tr-TR">
              <a:latin typeface="Calibri" charset="0"/>
              <a:ea typeface="MS PGothic" charset="0"/>
            </a:endParaRPr>
          </a:p>
          <a:p>
            <a:pPr eaLnBrk="1" hangingPunct="1">
              <a:lnSpc>
                <a:spcPct val="90000"/>
              </a:lnSpc>
              <a:buFontTx/>
              <a:buChar char="•"/>
            </a:pPr>
            <a:r>
              <a:rPr lang="tr-TR">
                <a:latin typeface="Calibri" charset="0"/>
                <a:ea typeface="MS PGothic" charset="0"/>
              </a:rPr>
              <a:t>ISO 9001: Standardın numarasını ifade eder. Standard, her 5 yılda bir ISO tarafından gözden geçirilmekte ve uygulayıcıların görüşleri ve ihtiyaçlar doğrultusunda gerekli revizyonlar yapılarak yeniden yayımlanmaktadır. </a:t>
            </a:r>
          </a:p>
          <a:p>
            <a:pPr eaLnBrk="1" hangingPunct="1">
              <a:lnSpc>
                <a:spcPct val="90000"/>
              </a:lnSpc>
            </a:pPr>
            <a:endParaRPr lang="tr-TR">
              <a:latin typeface="Calibri" charset="0"/>
              <a:ea typeface="MS PGothic" charset="0"/>
            </a:endParaRPr>
          </a:p>
          <a:p>
            <a:pPr eaLnBrk="1" hangingPunct="1">
              <a:lnSpc>
                <a:spcPct val="90000"/>
              </a:lnSpc>
              <a:buFontTx/>
              <a:buChar char="•"/>
            </a:pPr>
            <a:r>
              <a:rPr lang="tr-TR">
                <a:latin typeface="Calibri" charset="0"/>
                <a:ea typeface="MS PGothic" charset="0"/>
              </a:rPr>
              <a:t>2008 rakamı, bu revizyonun 2008 yılında yapılıp, yayımlandığını gösterir versiyon tarihidir (ISO 9001:2008 versiyonu). </a:t>
            </a:r>
          </a:p>
          <a:p>
            <a:pPr eaLnBrk="1" hangingPunct="1">
              <a:lnSpc>
                <a:spcPct val="90000"/>
              </a:lnSpc>
              <a:buFontTx/>
              <a:buChar char="•"/>
            </a:pPr>
            <a:endParaRPr lang="en-US">
              <a:latin typeface="Calibri" charset="0"/>
              <a:ea typeface="MS PGothic" charset="0"/>
            </a:endParaRPr>
          </a:p>
          <a:p>
            <a:pPr eaLnBrk="1" hangingPunct="1"/>
            <a:endParaRPr lang="tr-TR">
              <a:latin typeface="Calibri" charset="0"/>
              <a:ea typeface="MS PGothic" charset="0"/>
            </a:endParaRPr>
          </a:p>
          <a:p>
            <a:pPr eaLnBrk="1" hangingPunct="1"/>
            <a:endParaRPr lang="tr-TR">
              <a:latin typeface="Calibri" charset="0"/>
              <a:ea typeface="MS PGothic" charset="0"/>
            </a:endParaRPr>
          </a:p>
        </p:txBody>
      </p:sp>
    </p:spTree>
    <p:extLst>
      <p:ext uri="{BB962C8B-B14F-4D97-AF65-F5344CB8AC3E}">
        <p14:creationId xmlns:p14="http://schemas.microsoft.com/office/powerpoint/2010/main" val="240171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Arial" charset="0"/>
              </a:rPr>
              <a:t>Sigortalı kavramı SSK, </a:t>
            </a:r>
            <a:r>
              <a:rPr lang="tr-TR" dirty="0" err="1" smtClean="0">
                <a:latin typeface="Arial" charset="0"/>
              </a:rPr>
              <a:t>Bağkur</a:t>
            </a:r>
            <a:r>
              <a:rPr lang="tr-TR" dirty="0" smtClean="0">
                <a:latin typeface="Arial" charset="0"/>
              </a:rPr>
              <a:t>, Emekli Sandığı üyelerinin tamamını kapsamaktadır.</a:t>
            </a: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39</a:t>
            </a:fld>
            <a:endParaRPr lang="tr-TR"/>
          </a:p>
        </p:txBody>
      </p:sp>
    </p:spTree>
    <p:extLst>
      <p:ext uri="{BB962C8B-B14F-4D97-AF65-F5344CB8AC3E}">
        <p14:creationId xmlns:p14="http://schemas.microsoft.com/office/powerpoint/2010/main" val="222509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latin typeface="Arial" charset="0"/>
              </a:rPr>
              <a:t>Mesleki bulaşıcı hastalıklar:</a:t>
            </a:r>
          </a:p>
          <a:p>
            <a:r>
              <a:rPr lang="tr-TR" dirty="0" smtClean="0">
                <a:latin typeface="Arial" charset="0"/>
              </a:rPr>
              <a:t>1- </a:t>
            </a:r>
            <a:r>
              <a:rPr lang="tr-TR" dirty="0" err="1" smtClean="0">
                <a:latin typeface="Arial" charset="0"/>
              </a:rPr>
              <a:t>Helmintiniasis</a:t>
            </a:r>
            <a:r>
              <a:rPr lang="tr-TR" dirty="0" smtClean="0">
                <a:latin typeface="Arial" charset="0"/>
              </a:rPr>
              <a:t> grubu mesleki hastalıklar ( </a:t>
            </a:r>
            <a:r>
              <a:rPr lang="tr-TR" dirty="0" err="1" smtClean="0">
                <a:latin typeface="Arial" charset="0"/>
              </a:rPr>
              <a:t>Necatoriosis</a:t>
            </a:r>
            <a:r>
              <a:rPr lang="tr-TR" dirty="0" smtClean="0">
                <a:latin typeface="Arial" charset="0"/>
              </a:rPr>
              <a:t> )</a:t>
            </a:r>
          </a:p>
          <a:p>
            <a:r>
              <a:rPr lang="tr-TR" dirty="0" smtClean="0">
                <a:latin typeface="Arial" charset="0"/>
              </a:rPr>
              <a:t>“Yer altı ve maden işleri, killi ve nemli toprak zeminlerde yapılan çalışmalarda görülebilir”</a:t>
            </a:r>
          </a:p>
          <a:p>
            <a:endParaRPr lang="tr-TR" dirty="0" smtClean="0">
              <a:latin typeface="Arial" charset="0"/>
            </a:endParaRPr>
          </a:p>
          <a:p>
            <a:r>
              <a:rPr lang="tr-TR" dirty="0" smtClean="0">
                <a:latin typeface="Arial" charset="0"/>
              </a:rPr>
              <a:t>2- Tropik mesleki bulaşıcı hastalıklar ( Sarı humma, veba)</a:t>
            </a:r>
          </a:p>
          <a:p>
            <a:r>
              <a:rPr lang="tr-TR" dirty="0" smtClean="0">
                <a:latin typeface="Arial" charset="0"/>
              </a:rPr>
              <a:t>“Salgın hastalıklar ve bunların analizini yapan laboratuvar çalışanlarında görülür”</a:t>
            </a:r>
          </a:p>
          <a:p>
            <a:endParaRPr lang="tr-TR" dirty="0" smtClean="0">
              <a:latin typeface="Arial" charset="0"/>
            </a:endParaRPr>
          </a:p>
          <a:p>
            <a:r>
              <a:rPr lang="tr-TR" dirty="0" smtClean="0">
                <a:latin typeface="Arial" charset="0"/>
              </a:rPr>
              <a:t>3- Hayvanlardan bulaşan mesleki hastalıklar (Şarbon, kuduz, şap)</a:t>
            </a:r>
          </a:p>
          <a:p>
            <a:r>
              <a:rPr lang="tr-TR" dirty="0" smtClean="0">
                <a:latin typeface="Arial" charset="0"/>
              </a:rPr>
              <a:t>“Hayvanlarla temas eden kişilerde görülür”</a:t>
            </a:r>
          </a:p>
          <a:p>
            <a:endParaRPr lang="tr-TR" dirty="0" smtClean="0">
              <a:latin typeface="Arial" charset="0"/>
            </a:endParaRPr>
          </a:p>
          <a:p>
            <a:r>
              <a:rPr lang="tr-TR" dirty="0" smtClean="0">
                <a:latin typeface="Arial" charset="0"/>
              </a:rPr>
              <a:t>4- Enfeksiyona maruz kişilerde görülen mesleki  hastalıklar (hepatit, tüberküloz)</a:t>
            </a:r>
          </a:p>
          <a:p>
            <a:r>
              <a:rPr lang="tr-TR" dirty="0" smtClean="0">
                <a:latin typeface="Arial" charset="0"/>
              </a:rPr>
              <a:t>“ Hastane çalışanlarında ve tıbbi uygulama yapan kişilerde görülür)</a:t>
            </a:r>
          </a:p>
          <a:p>
            <a:endParaRPr lang="tr-TR" dirty="0" smtClean="0">
              <a:latin typeface="Arial" charset="0"/>
            </a:endParaRPr>
          </a:p>
          <a:p>
            <a:r>
              <a:rPr lang="tr-TR" b="1" dirty="0" err="1" smtClean="0">
                <a:latin typeface="Maiandra GD" pitchFamily="34" charset="0"/>
              </a:rPr>
              <a:t>MAK</a:t>
            </a:r>
            <a:r>
              <a:rPr lang="tr-TR" b="1" dirty="0" smtClean="0">
                <a:latin typeface="Maiandra GD" pitchFamily="34" charset="0"/>
              </a:rPr>
              <a:t> (MAC) Müsaade Edilen Azami Konsantrasyon: </a:t>
            </a:r>
            <a:r>
              <a:rPr lang="tr-TR" dirty="0" smtClean="0">
                <a:latin typeface="Maiandra GD" pitchFamily="34" charset="0"/>
              </a:rPr>
              <a:t>Ortam havasında, belirli bir an ve sürede müsaade edilen en yüksek konsantrasyon.</a:t>
            </a:r>
          </a:p>
          <a:p>
            <a:pPr>
              <a:buFont typeface="Wingdings" pitchFamily="2" charset="2"/>
              <a:buNone/>
            </a:pPr>
            <a:endParaRPr lang="tr-TR" sz="100" dirty="0" smtClean="0">
              <a:latin typeface="Maiandra GD" pitchFamily="34" charset="0"/>
            </a:endParaRPr>
          </a:p>
          <a:p>
            <a:pPr>
              <a:buFont typeface="Wingdings" pitchFamily="2" charset="2"/>
              <a:buNone/>
            </a:pPr>
            <a:r>
              <a:rPr lang="tr-TR" b="1" dirty="0" err="1" smtClean="0">
                <a:latin typeface="Maiandra GD" pitchFamily="34" charset="0"/>
              </a:rPr>
              <a:t>Örn</a:t>
            </a:r>
            <a:r>
              <a:rPr lang="tr-TR" b="1" dirty="0" smtClean="0">
                <a:latin typeface="Maiandra GD" pitchFamily="34" charset="0"/>
              </a:rPr>
              <a:t>:</a:t>
            </a:r>
            <a:r>
              <a:rPr lang="tr-TR" dirty="0" smtClean="0">
                <a:latin typeface="Maiandra GD" pitchFamily="34" charset="0"/>
              </a:rPr>
              <a:t> Fenol 7.8 </a:t>
            </a:r>
            <a:r>
              <a:rPr lang="tr-TR" dirty="0" err="1" smtClean="0">
                <a:latin typeface="Maiandra GD" pitchFamily="34" charset="0"/>
              </a:rPr>
              <a:t>mgr</a:t>
            </a:r>
            <a:r>
              <a:rPr lang="tr-TR" dirty="0" smtClean="0">
                <a:latin typeface="Maiandra GD" pitchFamily="34" charset="0"/>
              </a:rPr>
              <a:t>/m3, 2ppm (8saat), Nikotin 0.5mgr/m3</a:t>
            </a:r>
          </a:p>
          <a:p>
            <a:pPr>
              <a:buFont typeface="Wingdings" pitchFamily="2" charset="2"/>
              <a:buNone/>
            </a:pPr>
            <a:endParaRPr lang="tr-TR" sz="800" dirty="0" smtClean="0">
              <a:latin typeface="Maiandra GD" pitchFamily="34" charset="0"/>
            </a:endParaRPr>
          </a:p>
          <a:p>
            <a:r>
              <a:rPr lang="tr-TR" b="1" dirty="0" err="1" smtClean="0">
                <a:latin typeface="Maiandra GD" pitchFamily="34" charset="0"/>
              </a:rPr>
              <a:t>MARUZİYET</a:t>
            </a:r>
            <a:r>
              <a:rPr lang="tr-TR" b="1" dirty="0" smtClean="0">
                <a:latin typeface="Maiandra GD" pitchFamily="34" charset="0"/>
              </a:rPr>
              <a:t> SÜRESİ</a:t>
            </a:r>
            <a:r>
              <a:rPr lang="tr-TR" dirty="0" smtClean="0">
                <a:latin typeface="Maiandra GD" pitchFamily="34" charset="0"/>
              </a:rPr>
              <a:t>: Hastalık etmeni ile temas halinde geçen süre.</a:t>
            </a:r>
          </a:p>
          <a:p>
            <a:pPr>
              <a:buFont typeface="Wingdings" pitchFamily="2" charset="2"/>
              <a:buNone/>
            </a:pPr>
            <a:endParaRPr lang="tr-TR" sz="800" dirty="0" smtClean="0">
              <a:latin typeface="Maiandra GD" pitchFamily="34" charset="0"/>
            </a:endParaRPr>
          </a:p>
          <a:p>
            <a:r>
              <a:rPr lang="tr-TR" b="1" dirty="0" smtClean="0">
                <a:latin typeface="Maiandra GD" pitchFamily="34" charset="0"/>
              </a:rPr>
              <a:t>YÜKÜMLÜLÜK SÜRESİ</a:t>
            </a:r>
            <a:r>
              <a:rPr lang="tr-TR" dirty="0" smtClean="0">
                <a:latin typeface="Maiandra GD" pitchFamily="34" charset="0"/>
              </a:rPr>
              <a:t>: Hastalık etmeni ile temastan sonra hastalığın açığa çıkabileceği maksimum süre.</a:t>
            </a:r>
          </a:p>
          <a:p>
            <a:endParaRPr lang="tr-TR" dirty="0" smtClean="0">
              <a:latin typeface="Arial" charset="0"/>
            </a:endParaRP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40</a:t>
            </a:fld>
            <a:endParaRPr lang="tr-TR"/>
          </a:p>
        </p:txBody>
      </p:sp>
    </p:spTree>
    <p:extLst>
      <p:ext uri="{BB962C8B-B14F-4D97-AF65-F5344CB8AC3E}">
        <p14:creationId xmlns:p14="http://schemas.microsoft.com/office/powerpoint/2010/main" val="239634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latin typeface="Arial" charset="0"/>
              </a:rPr>
              <a:t>En yüksek iş kazası oranı; toplam işyeri sayısının %98’ini oluşturan ve 50’den daha az işçi çalıştırılan işyerlerinde görülmektedir. </a:t>
            </a:r>
            <a:endParaRPr lang="tr-TR" dirty="0" smtClean="0">
              <a:latin typeface="Maiandra GD" pitchFamily="34" charset="0"/>
            </a:endParaRPr>
          </a:p>
          <a:p>
            <a:pPr eaLnBrk="1" hangingPunct="1">
              <a:lnSpc>
                <a:spcPct val="120000"/>
              </a:lnSpc>
              <a:spcBef>
                <a:spcPct val="0"/>
              </a:spcBef>
            </a:pPr>
            <a:r>
              <a:rPr lang="tr-TR" b="1" dirty="0" smtClean="0">
                <a:latin typeface="Arial" charset="0"/>
              </a:rPr>
              <a:t>	</a:t>
            </a:r>
          </a:p>
          <a:p>
            <a:endParaRPr lang="tr-TR" dirty="0" smtClean="0">
              <a:latin typeface="Arial" charset="0"/>
            </a:endParaRPr>
          </a:p>
          <a:p>
            <a:endParaRPr lang="tr-TR" dirty="0"/>
          </a:p>
        </p:txBody>
      </p:sp>
      <p:sp>
        <p:nvSpPr>
          <p:cNvPr id="4" name="Slayt Numarası Yer Tutucusu 3"/>
          <p:cNvSpPr>
            <a:spLocks noGrp="1"/>
          </p:cNvSpPr>
          <p:nvPr>
            <p:ph type="sldNum" sz="quarter" idx="10"/>
          </p:nvPr>
        </p:nvSpPr>
        <p:spPr/>
        <p:txBody>
          <a:bodyPr/>
          <a:lstStyle/>
          <a:p>
            <a:fld id="{F4A8442D-DC2C-4870-B25D-CB86504959AF}" type="slidenum">
              <a:rPr lang="tr-TR" smtClean="0"/>
              <a:t>43</a:t>
            </a:fld>
            <a:endParaRPr lang="tr-TR"/>
          </a:p>
        </p:txBody>
      </p:sp>
    </p:spTree>
    <p:extLst>
      <p:ext uri="{BB962C8B-B14F-4D97-AF65-F5344CB8AC3E}">
        <p14:creationId xmlns:p14="http://schemas.microsoft.com/office/powerpoint/2010/main" val="95072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AF1B963-D6E5-4247-949D-B0FF47238769}" type="slidenum">
              <a:rPr lang="tr-TR"/>
              <a:pPr>
                <a:defRPr/>
              </a:pPr>
              <a:t>‹#›</a:t>
            </a:fld>
            <a:endParaRPr lang="tr-TR"/>
          </a:p>
        </p:txBody>
      </p:sp>
    </p:spTree>
    <p:extLst>
      <p:ext uri="{BB962C8B-B14F-4D97-AF65-F5344CB8AC3E}">
        <p14:creationId xmlns:p14="http://schemas.microsoft.com/office/powerpoint/2010/main" val="36531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24249AB-6390-C341-949A-C03C921886C6}" type="slidenum">
              <a:rPr lang="tr-TR"/>
              <a:pPr>
                <a:defRPr/>
              </a:pPr>
              <a:t>‹#›</a:t>
            </a:fld>
            <a:endParaRPr lang="tr-TR"/>
          </a:p>
        </p:txBody>
      </p:sp>
    </p:spTree>
    <p:extLst>
      <p:ext uri="{BB962C8B-B14F-4D97-AF65-F5344CB8AC3E}">
        <p14:creationId xmlns:p14="http://schemas.microsoft.com/office/powerpoint/2010/main" val="211196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72E6A1C-B503-2F46-BAB1-B17491FCA56F}" type="slidenum">
              <a:rPr lang="tr-TR"/>
              <a:pPr>
                <a:defRPr/>
              </a:pPr>
              <a:t>‹#›</a:t>
            </a:fld>
            <a:endParaRPr lang="tr-TR"/>
          </a:p>
        </p:txBody>
      </p:sp>
    </p:spTree>
    <p:extLst>
      <p:ext uri="{BB962C8B-B14F-4D97-AF65-F5344CB8AC3E}">
        <p14:creationId xmlns:p14="http://schemas.microsoft.com/office/powerpoint/2010/main" val="2742426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tr-TR"/>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a:extLst>
              <a:ext uri="{FF2B5EF4-FFF2-40B4-BE49-F238E27FC236}">
                <a16:creationId xmlns:a16="http://schemas.microsoft.com/office/drawing/2014/main" xmlns="" id="{BA6EF8F5-4965-4981-A0BA-70657A44D5F9}"/>
              </a:ext>
            </a:extLst>
          </p:cNvPr>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a:defRPr smtClean="0">
                <a:solidFill>
                  <a:srgbClr val="898989"/>
                </a:solidFill>
                <a:ea typeface="ＭＳ Ｐゴシック" panose="020B0600070205080204" pitchFamily="34" charset="-128"/>
              </a:defRPr>
            </a:lvl1pPr>
          </a:lstStyle>
          <a:p>
            <a:fld id="{EBF7BB1A-3A53-44C7-BC65-C5227B5E3145}" type="datetime1">
              <a:rPr lang="tr-TR" altLang="tr-TR"/>
              <a:pPr/>
              <a:t>3.11.2019</a:t>
            </a:fld>
            <a:endParaRPr lang="tr-TR" altLang="tr-TR"/>
          </a:p>
        </p:txBody>
      </p:sp>
      <p:sp>
        <p:nvSpPr>
          <p:cNvPr id="6" name="Footer Placeholder 5">
            <a:extLst>
              <a:ext uri="{FF2B5EF4-FFF2-40B4-BE49-F238E27FC236}">
                <a16:creationId xmlns:a16="http://schemas.microsoft.com/office/drawing/2014/main" xmlns="" id="{347844D7-85D9-4628-9405-EA1E64FA823D}"/>
              </a:ext>
            </a:extLst>
          </p:cNvPr>
          <p:cNvSpPr>
            <a:spLocks noGrp="1"/>
          </p:cNvSpPr>
          <p:nvPr>
            <p:ph type="ftr" sz="quarter" idx="11"/>
          </p:nvPr>
        </p:nvSpPr>
        <p:spPr>
          <a:xfrm>
            <a:off x="3124200" y="6245225"/>
            <a:ext cx="2895600" cy="476250"/>
          </a:xfrm>
        </p:spPr>
        <p:txBody>
          <a:bodyPr/>
          <a:lstStyle>
            <a:lvl1pPr>
              <a:defRPr/>
            </a:lvl1pPr>
          </a:lstStyle>
          <a:p>
            <a:pPr>
              <a:defRPr/>
            </a:pPr>
            <a:endParaRPr lang="tr-TR"/>
          </a:p>
        </p:txBody>
      </p:sp>
      <p:sp>
        <p:nvSpPr>
          <p:cNvPr id="7" name="Slide Number Placeholder 6">
            <a:extLst>
              <a:ext uri="{FF2B5EF4-FFF2-40B4-BE49-F238E27FC236}">
                <a16:creationId xmlns:a16="http://schemas.microsoft.com/office/drawing/2014/main" xmlns="" id="{6F11290B-2759-4602-A5B4-16625B904A54}"/>
              </a:ext>
            </a:extLst>
          </p:cNvPr>
          <p:cNvSpPr>
            <a:spLocks noGrp="1"/>
          </p:cNvSpPr>
          <p:nvPr>
            <p:ph type="sldNum" sz="quarter" idx="12"/>
          </p:nvPr>
        </p:nvSpPr>
        <p:spPr>
          <a:xfrm>
            <a:off x="3419475" y="6381750"/>
            <a:ext cx="2133600" cy="476250"/>
          </a:xfrm>
        </p:spPr>
        <p:txBody>
          <a:bodyPr/>
          <a:lstStyle>
            <a:lvl1pPr>
              <a:defRPr/>
            </a:lvl1pPr>
          </a:lstStyle>
          <a:p>
            <a:fld id="{36A9605C-3867-4EA7-93E4-D783983E1DB0}" type="slidenum">
              <a:rPr lang="tr-TR" altLang="tr-TR"/>
              <a:pPr/>
              <a:t>‹#›</a:t>
            </a:fld>
            <a:endParaRPr lang="tr-TR" altLang="tr-TR"/>
          </a:p>
        </p:txBody>
      </p:sp>
    </p:spTree>
    <p:extLst>
      <p:ext uri="{BB962C8B-B14F-4D97-AF65-F5344CB8AC3E}">
        <p14:creationId xmlns:p14="http://schemas.microsoft.com/office/powerpoint/2010/main" val="185586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44475"/>
            <a:ext cx="838835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3 Veri Yer Tutucusu">
            <a:extLst>
              <a:ext uri="{FF2B5EF4-FFF2-40B4-BE49-F238E27FC236}">
                <a16:creationId xmlns:a16="http://schemas.microsoft.com/office/drawing/2014/main" xmlns="" id="{1C5A71E6-F1BD-4BAE-B7F5-786F228974F9}"/>
              </a:ext>
            </a:extLst>
          </p:cNvPr>
          <p:cNvSpPr>
            <a:spLocks noGrp="1"/>
          </p:cNvSpPr>
          <p:nvPr>
            <p:ph type="dt" sz="half" idx="10"/>
          </p:nvPr>
        </p:nvSpPr>
        <p:spPr/>
        <p:txBody>
          <a:bodyPr/>
          <a:lstStyle>
            <a:lvl1pPr>
              <a:defRPr/>
            </a:lvl1pPr>
          </a:lstStyle>
          <a:p>
            <a:pPr>
              <a:defRPr/>
            </a:pPr>
            <a:endParaRPr lang="tr-TR"/>
          </a:p>
        </p:txBody>
      </p:sp>
      <p:sp>
        <p:nvSpPr>
          <p:cNvPr id="4" name="4 Altbilgi Yer Tutucusu">
            <a:extLst>
              <a:ext uri="{FF2B5EF4-FFF2-40B4-BE49-F238E27FC236}">
                <a16:creationId xmlns:a16="http://schemas.microsoft.com/office/drawing/2014/main" xmlns="" id="{FD2E8BB0-E501-4BE1-BD2F-EE306F745635}"/>
              </a:ext>
            </a:extLst>
          </p:cNvPr>
          <p:cNvSpPr>
            <a:spLocks noGrp="1"/>
          </p:cNvSpPr>
          <p:nvPr>
            <p:ph type="ftr" sz="quarter" idx="11"/>
          </p:nvPr>
        </p:nvSpPr>
        <p:spPr/>
        <p:txBody>
          <a:bodyPr/>
          <a:lstStyle>
            <a:lvl1pPr>
              <a:defRPr/>
            </a:lvl1pPr>
          </a:lstStyle>
          <a:p>
            <a:pPr>
              <a:defRPr/>
            </a:pPr>
            <a:endParaRPr lang="tr-TR"/>
          </a:p>
        </p:txBody>
      </p:sp>
      <p:sp>
        <p:nvSpPr>
          <p:cNvPr id="5" name="5 Slayt Numarası Yer Tutucusu">
            <a:extLst>
              <a:ext uri="{FF2B5EF4-FFF2-40B4-BE49-F238E27FC236}">
                <a16:creationId xmlns:a16="http://schemas.microsoft.com/office/drawing/2014/main" xmlns="" id="{D6182B53-F11C-4547-B04B-448D52EB4351}"/>
              </a:ext>
            </a:extLst>
          </p:cNvPr>
          <p:cNvSpPr>
            <a:spLocks noGrp="1"/>
          </p:cNvSpPr>
          <p:nvPr>
            <p:ph type="sldNum" sz="quarter" idx="12"/>
          </p:nvPr>
        </p:nvSpPr>
        <p:spPr/>
        <p:txBody>
          <a:bodyPr/>
          <a:lstStyle>
            <a:lvl1pPr>
              <a:defRPr/>
            </a:lvl1pPr>
          </a:lstStyle>
          <a:p>
            <a:fld id="{1479A866-8D62-4379-8C71-F4C66B93DBCE}" type="slidenum">
              <a:rPr lang="tr-TR" altLang="tr-TR"/>
              <a:pPr/>
              <a:t>‹#›</a:t>
            </a:fld>
            <a:endParaRPr lang="tr-TR" altLang="tr-TR"/>
          </a:p>
        </p:txBody>
      </p:sp>
    </p:spTree>
    <p:extLst>
      <p:ext uri="{BB962C8B-B14F-4D97-AF65-F5344CB8AC3E}">
        <p14:creationId xmlns:p14="http://schemas.microsoft.com/office/powerpoint/2010/main" val="447307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487450"/>
      </p:ext>
    </p:extLst>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537620"/>
      </p:ext>
    </p:extLst>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642265"/>
      </p:ext>
    </p:extLst>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333F5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333F50"/>
                </a:solidFill>
                <a:latin typeface="Calibri"/>
                <a:cs typeface="Calibri"/>
              </a:defRPr>
            </a:lvl1pPr>
          </a:lstStyle>
          <a:p>
            <a:pPr marL="12700">
              <a:lnSpc>
                <a:spcPts val="1045"/>
              </a:lnSpc>
            </a:pPr>
            <a:r>
              <a:rPr spc="-5" dirty="0"/>
              <a:t>10.11.2015/Rev</a:t>
            </a:r>
            <a:r>
              <a:rPr dirty="0"/>
              <a:t> </a:t>
            </a:r>
            <a:r>
              <a:rPr spc="-10" dirty="0"/>
              <a:t>00</a:t>
            </a:r>
          </a:p>
          <a:p>
            <a:pPr marL="12700">
              <a:lnSpc>
                <a:spcPct val="100000"/>
              </a:lnSpc>
            </a:pPr>
            <a:r>
              <a:rPr spc="-5" dirty="0"/>
              <a:t>Eğitim Dairesi</a:t>
            </a:r>
            <a:r>
              <a:rPr spc="-40" dirty="0"/>
              <a:t> </a:t>
            </a:r>
            <a:r>
              <a:rPr spc="-5" dirty="0"/>
              <a:t>Başkanlığı</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11/3/2019</a:t>
            </a:fld>
            <a:endParaRPr lang="en-US"/>
          </a:p>
        </p:txBody>
      </p:sp>
      <p:sp>
        <p:nvSpPr>
          <p:cNvPr id="7" name="Holder 7"/>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140970">
              <a:lnSpc>
                <a:spcPts val="1810"/>
              </a:lnSpc>
            </a:pPr>
            <a:fld id="{81D60167-4931-47E6-BA6A-407CBD079E47}" type="slidenum">
              <a:rPr dirty="0"/>
              <a:t>‹#›</a:t>
            </a:fld>
            <a:endParaRPr dirty="0"/>
          </a:p>
        </p:txBody>
      </p:sp>
    </p:spTree>
    <p:extLst>
      <p:ext uri="{BB962C8B-B14F-4D97-AF65-F5344CB8AC3E}">
        <p14:creationId xmlns:p14="http://schemas.microsoft.com/office/powerpoint/2010/main" val="73790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A8D5A46-93D6-7D4C-83AF-32C034E9F772}" type="slidenum">
              <a:rPr lang="tr-TR"/>
              <a:pPr>
                <a:defRPr/>
              </a:pPr>
              <a:t>‹#›</a:t>
            </a:fld>
            <a:endParaRPr lang="tr-TR"/>
          </a:p>
        </p:txBody>
      </p:sp>
    </p:spTree>
    <p:extLst>
      <p:ext uri="{BB962C8B-B14F-4D97-AF65-F5344CB8AC3E}">
        <p14:creationId xmlns:p14="http://schemas.microsoft.com/office/powerpoint/2010/main" val="259004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3DB1631-1240-AF4F-9BCC-3BB5A500EEE3}" type="slidenum">
              <a:rPr lang="tr-TR"/>
              <a:pPr>
                <a:defRPr/>
              </a:pPr>
              <a:t>‹#›</a:t>
            </a:fld>
            <a:endParaRPr lang="tr-TR"/>
          </a:p>
        </p:txBody>
      </p:sp>
    </p:spTree>
    <p:extLst>
      <p:ext uri="{BB962C8B-B14F-4D97-AF65-F5344CB8AC3E}">
        <p14:creationId xmlns:p14="http://schemas.microsoft.com/office/powerpoint/2010/main" val="64646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7D35616-C7EB-F34B-B531-96EA735227F6}" type="slidenum">
              <a:rPr lang="tr-TR"/>
              <a:pPr>
                <a:defRPr/>
              </a:pPr>
              <a:t>‹#›</a:t>
            </a:fld>
            <a:endParaRPr lang="tr-TR"/>
          </a:p>
        </p:txBody>
      </p:sp>
    </p:spTree>
    <p:extLst>
      <p:ext uri="{BB962C8B-B14F-4D97-AF65-F5344CB8AC3E}">
        <p14:creationId xmlns:p14="http://schemas.microsoft.com/office/powerpoint/2010/main" val="150316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93B3825C-4BFE-6C45-9F9C-E1D4A41E46E1}" type="slidenum">
              <a:rPr lang="tr-TR"/>
              <a:pPr>
                <a:defRPr/>
              </a:pPr>
              <a:t>‹#›</a:t>
            </a:fld>
            <a:endParaRPr lang="tr-TR"/>
          </a:p>
        </p:txBody>
      </p:sp>
    </p:spTree>
    <p:extLst>
      <p:ext uri="{BB962C8B-B14F-4D97-AF65-F5344CB8AC3E}">
        <p14:creationId xmlns:p14="http://schemas.microsoft.com/office/powerpoint/2010/main" val="146407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B2DE0E6-3B50-6744-872B-7467B4A74AC3}" type="slidenum">
              <a:rPr lang="tr-TR"/>
              <a:pPr>
                <a:defRPr/>
              </a:pPr>
              <a:t>‹#›</a:t>
            </a:fld>
            <a:endParaRPr lang="tr-TR"/>
          </a:p>
        </p:txBody>
      </p:sp>
    </p:spTree>
    <p:extLst>
      <p:ext uri="{BB962C8B-B14F-4D97-AF65-F5344CB8AC3E}">
        <p14:creationId xmlns:p14="http://schemas.microsoft.com/office/powerpoint/2010/main" val="428831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25DF0B2E-DE3A-524E-879B-27210E2ED949}" type="slidenum">
              <a:rPr lang="tr-TR"/>
              <a:pPr>
                <a:defRPr/>
              </a:pPr>
              <a:t>‹#›</a:t>
            </a:fld>
            <a:endParaRPr lang="tr-TR"/>
          </a:p>
        </p:txBody>
      </p:sp>
    </p:spTree>
    <p:extLst>
      <p:ext uri="{BB962C8B-B14F-4D97-AF65-F5344CB8AC3E}">
        <p14:creationId xmlns:p14="http://schemas.microsoft.com/office/powerpoint/2010/main" val="137393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8532DEC-6E0C-2A47-8976-C456AB493CC4}" type="slidenum">
              <a:rPr lang="tr-TR"/>
              <a:pPr>
                <a:defRPr/>
              </a:pPr>
              <a:t>‹#›</a:t>
            </a:fld>
            <a:endParaRPr lang="tr-TR"/>
          </a:p>
        </p:txBody>
      </p:sp>
    </p:spTree>
    <p:extLst>
      <p:ext uri="{BB962C8B-B14F-4D97-AF65-F5344CB8AC3E}">
        <p14:creationId xmlns:p14="http://schemas.microsoft.com/office/powerpoint/2010/main" val="325677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5F62175-A47B-2941-8E03-4397A525679B}" type="slidenum">
              <a:rPr lang="tr-TR"/>
              <a:pPr>
                <a:defRPr/>
              </a:pPr>
              <a:t>‹#›</a:t>
            </a:fld>
            <a:endParaRPr lang="tr-TR"/>
          </a:p>
        </p:txBody>
      </p:sp>
    </p:spTree>
    <p:extLst>
      <p:ext uri="{BB962C8B-B14F-4D97-AF65-F5344CB8AC3E}">
        <p14:creationId xmlns:p14="http://schemas.microsoft.com/office/powerpoint/2010/main" val="87066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mn-ea"/>
                <a:cs typeface="+mn-cs"/>
              </a:defRPr>
            </a:lvl1pPr>
          </a:lstStyle>
          <a:p>
            <a:pPr>
              <a:defRPr/>
            </a:pP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mn-cs"/>
              </a:defRPr>
            </a:lvl1pPr>
          </a:lstStyle>
          <a:p>
            <a:pPr>
              <a:defRPr/>
            </a:pPr>
            <a:fld id="{7086E9F4-E96B-3940-8E2A-3982737A5D0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 id="2147483679" r:id="rId13"/>
    <p:sldLayoutId id="2147483680" r:id="rId14"/>
    <p:sldLayoutId id="2147483681" r:id="rId15"/>
    <p:sldLayoutId id="2147483682" r:id="rId16"/>
    <p:sldLayoutId id="2147483683" r:id="rId17"/>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wmf"/><Relationship Id="rId1" Type="http://schemas.openxmlformats.org/officeDocument/2006/relationships/slideLayout" Target="../slideLayouts/slideLayout1.xml"/><Relationship Id="rId5" Type="http://schemas.openxmlformats.org/officeDocument/2006/relationships/image" Target="../media/image15.wmf"/><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4.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8.emf"/><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9.jp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2.wmf"/><Relationship Id="rId5" Type="http://schemas.openxmlformats.org/officeDocument/2006/relationships/oleObject" Target="../embeddings/oleObject5.bin"/><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diagramLayout" Target="../diagrams/layout4.xml"/><Relationship Id="rId7" Type="http://schemas.openxmlformats.org/officeDocument/2006/relationships/image" Target="../media/image7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72.jpeg"/></Relationships>
</file>

<file path=ppt/slides/_rels/slide65.xml.rels><?xml version="1.0" encoding="UTF-8" standalone="yes"?>
<Relationships xmlns="http://schemas.openxmlformats.org/package/2006/relationships"><Relationship Id="rId8" Type="http://schemas.openxmlformats.org/officeDocument/2006/relationships/hyperlink" Target="http://www.google.com.tr/imgres?imgurl=http://77burhan.sitemynet.com/mynet_resimlerim/yeti_tiricilik.jpg&amp;imgrefurl=http://www.kemerhisarlilar.com/showthread.php?p=2694&amp;usg=__QTzXTCFKnOI7s6sfrz_9Er4TJoo=&amp;h=233&amp;w=329&amp;sz=101&amp;hl=tr&amp;start=18&amp;zoom=1&amp;tbnid=VVFiNoFg8GxHaM:&amp;tbnh=84&amp;tbnw=119&amp;prev=/images?q=meyve+bah%C3%A7esi&amp;um=1&amp;hl=tr&amp;sa=N&amp;rlz=1T4ADFA_trTR394TR395&amp;tbs=isch:1&amp;um=1&amp;itbs=1" TargetMode="External"/><Relationship Id="rId3" Type="http://schemas.openxmlformats.org/officeDocument/2006/relationships/hyperlink" Target="http://www.google.com.tr/imgres?imgurl=http://www.trdiyet.com/resimler/1f0bchava-degisimi-hava-degisimi.jpg&amp;imgrefurl=http://www.trdiyet.com/Saglik/18&amp;usg=__ElMqpSPTPePPcr7qKLXJ5H8o-Go=&amp;h=768&amp;w=1229&amp;sz=150&amp;hl=tr&amp;start=121&amp;zoom=1&amp;tbnid=4MDQ1QvdJ5AdWM:&amp;tbnh=94&amp;tbnw=150&amp;prev=/images?q=temiz+hava&amp;start=120&amp;um=1&amp;hl=tr&amp;sa=N&amp;rlz=1W1ADFA_tr&amp;tbs=isch:1&amp;um=1&amp;itbs=1" TargetMode="External"/><Relationship Id="rId7" Type="http://schemas.openxmlformats.org/officeDocument/2006/relationships/image" Target="../media/image77.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6.jpeg"/><Relationship Id="rId11" Type="http://schemas.openxmlformats.org/officeDocument/2006/relationships/image" Target="../media/image79.jpeg"/><Relationship Id="rId5" Type="http://schemas.openxmlformats.org/officeDocument/2006/relationships/image" Target="../media/image75.jpeg"/><Relationship Id="rId10" Type="http://schemas.openxmlformats.org/officeDocument/2006/relationships/hyperlink" Target="http://www.google.com.tr/imgres?imgurl=http://1.bp.blogspot.com/_820GiW0DUGk/SNLUi00V5CI/AAAAAAAAAKo/kf5kSi3y-Yo/s320/92toprak.jpg&amp;imgrefurl=http://seslerveyankilar.blogspot.com/2008_09_01_archive.html&amp;usg=__26zEJPJUOP1w3KuPWgHTUtI-Tv0=&amp;h=283&amp;w=283&amp;sz=28&amp;hl=tr&amp;start=5&amp;zoom=1&amp;tbnid=yQU-m_-alSmcLM:&amp;tbnh=114&amp;tbnw=114&amp;prev=/images?q=kirli+toprak&amp;um=1&amp;hl=tr&amp;sa=N&amp;rlz=1T4ADFA_trTR394TR395&amp;tbs=isch:1&amp;um=1&amp;itbs=1" TargetMode="External"/><Relationship Id="rId4" Type="http://schemas.openxmlformats.org/officeDocument/2006/relationships/image" Target="../media/image74.jpeg"/><Relationship Id="rId9" Type="http://schemas.openxmlformats.org/officeDocument/2006/relationships/image" Target="../media/image78.jpeg"/></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6.xml"/><Relationship Id="rId4" Type="http://schemas.openxmlformats.org/officeDocument/2006/relationships/image" Target="../media/image92.jpeg"/></Relationships>
</file>

<file path=ppt/slides/_rels/slide7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oleObject" Target="../embeddings/oleObject6.bin"/><Relationship Id="rId7" Type="http://schemas.openxmlformats.org/officeDocument/2006/relationships/oleObject" Target="../embeddings/oleObject9.bin"/><Relationship Id="rId12" Type="http://schemas.openxmlformats.org/officeDocument/2006/relationships/oleObject" Target="../embeddings/oleObject14.bin"/><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oleObject" Target="../embeddings/oleObject13.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image" Target="../media/image99.png"/><Relationship Id="rId9" Type="http://schemas.openxmlformats.org/officeDocument/2006/relationships/oleObject" Target="../embeddings/oleObject11.bin"/></Relationships>
</file>

<file path=ppt/slides/_rels/slide8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1.wmf"/><Relationship Id="rId4" Type="http://schemas.openxmlformats.org/officeDocument/2006/relationships/oleObject" Target="../embeddings/oleObject16.bin"/></Relationships>
</file>

<file path=ppt/slides/_rels/slide9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0"/>
            <a:ext cx="8918910" cy="4221087"/>
          </a:xfrm>
        </p:spPr>
        <p:txBody>
          <a:bodyPr>
            <a:noAutofit/>
          </a:bodyPr>
          <a:lstStyle/>
          <a:p>
            <a:r>
              <a:rPr lang="tr-TR" sz="3600" b="1" dirty="0" smtClean="0">
                <a:solidFill>
                  <a:schemeClr val="accent1">
                    <a:lumMod val="50000"/>
                  </a:schemeClr>
                </a:solidFill>
                <a:latin typeface="Arial" pitchFamily="34" charset="0"/>
                <a:cs typeface="Arial" pitchFamily="34" charset="0"/>
              </a:rPr>
              <a:t>İş Sağlığı ve Güvenliği Yönetim Sistemleri</a:t>
            </a:r>
            <a:endParaRPr lang="tr-TR" sz="36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3717032"/>
            <a:ext cx="8856984" cy="1656184"/>
          </a:xfrm>
        </p:spPr>
        <p:txBody>
          <a:bodyPr numCol="1">
            <a:noAutofit/>
          </a:bodyPr>
          <a:lstStyle/>
          <a:p>
            <a:pPr marL="342900" lvl="1" indent="-342900" algn="l">
              <a:lnSpc>
                <a:spcPct val="110000"/>
              </a:lnSpc>
              <a:buClr>
                <a:srgbClr val="00B0F0"/>
              </a:buClr>
              <a:buFont typeface="Wingdings" pitchFamily="2" charset="2"/>
              <a:buChar char="q"/>
            </a:pPr>
            <a:endParaRPr lang="tr-TR" sz="2000" dirty="0" smtClean="0">
              <a:solidFill>
                <a:schemeClr val="tx1"/>
              </a:solidFill>
              <a:latin typeface="Arial" pitchFamily="34" charset="0"/>
              <a:cs typeface="Arial" pitchFamily="34" charset="0"/>
            </a:endParaRPr>
          </a:p>
          <a:p>
            <a:r>
              <a:rPr lang="tr-TR" sz="2800" b="1" dirty="0" smtClean="0">
                <a:solidFill>
                  <a:schemeClr val="tx2">
                    <a:lumMod val="75000"/>
                  </a:schemeClr>
                </a:solidFill>
                <a:latin typeface="Arial" pitchFamily="34" charset="0"/>
                <a:cs typeface="Arial" pitchFamily="34" charset="0"/>
              </a:rPr>
              <a:t>2. Hafta</a:t>
            </a:r>
            <a:endParaRPr lang="tr-TR" sz="2800" b="1" dirty="0">
              <a:solidFill>
                <a:schemeClr val="tx2">
                  <a:lumMod val="75000"/>
                </a:schemeClr>
              </a:solidFill>
              <a:latin typeface="Arial" pitchFamily="34" charset="0"/>
              <a:cs typeface="Arial" pitchFamily="34" charset="0"/>
            </a:endParaRPr>
          </a:p>
          <a:p>
            <a:pPr marL="0" lvl="1" algn="l">
              <a:lnSpc>
                <a:spcPct val="110000"/>
              </a:lnSpc>
            </a:pPr>
            <a:endParaRPr lang="tr-TR"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0379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611560" y="1484784"/>
            <a:ext cx="8229600" cy="194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en-US" sz="2800" b="1" dirty="0" smtClean="0"/>
              <a:t>STANDARTLAR</a:t>
            </a:r>
            <a:r>
              <a:rPr lang="tr-TR" sz="2800" b="1" dirty="0" smtClean="0"/>
              <a:t> (ISO 9001-ISO 14001-ISO45001),</a:t>
            </a:r>
          </a:p>
          <a:p>
            <a:pPr algn="ctr"/>
            <a:r>
              <a:rPr lang="en-US" sz="2800" b="1" dirty="0" smtClean="0"/>
              <a:t> TARİHSEL GELİŞİMLERİ VE GENEL DEĞERLENDİRME</a:t>
            </a:r>
            <a:endParaRPr lang="en-US" sz="2800" b="1" dirty="0"/>
          </a:p>
        </p:txBody>
      </p:sp>
      <p:pic>
        <p:nvPicPr>
          <p:cNvPr id="24579" name="Picture 1026" descr="kamyone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49141" y="3459088"/>
            <a:ext cx="3754437" cy="265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8040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47601"/>
          </a:xfrm>
        </p:spPr>
        <p:txBody>
          <a:bodyPr/>
          <a:lstStyle/>
          <a:p>
            <a:r>
              <a:rPr lang="tr-TR" i="1" dirty="0" smtClean="0">
                <a:solidFill>
                  <a:schemeClr val="tx2"/>
                </a:solidFill>
                <a:effectLst>
                  <a:outerShdw blurRad="38100" dist="38100" dir="2700000" algn="tl">
                    <a:srgbClr val="000000">
                      <a:alpha val="43137"/>
                    </a:srgbClr>
                  </a:outerShdw>
                </a:effectLst>
              </a:rPr>
              <a:t>YÖNETİM NEDİR?</a:t>
            </a:r>
            <a:endParaRPr lang="tr-TR" i="1" dirty="0">
              <a:solidFill>
                <a:schemeClr val="tx2"/>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79512" y="1988839"/>
            <a:ext cx="4680520" cy="4104457"/>
          </a:xfrm>
        </p:spPr>
        <p:txBody>
          <a:bodyPr/>
          <a:lstStyle/>
          <a:p>
            <a:pPr algn="just"/>
            <a:r>
              <a:rPr lang="tr-TR" sz="2000" dirty="0" smtClean="0"/>
              <a:t>Yönetim canlı varlıkların kolonileşmesi ile ortaya çıkan bir davranış biçimidir. Koloniler belli kurallara göre yönetilirler. İnsan canlı varlıkların en mükemmeli olup yönetim anlayışını soyuttan somuta taşımıştır.  İnsan çeşitli değerlere odaklanarak yönetim tarzını sürekli iyileştirmiştir</a:t>
            </a:r>
          </a:p>
        </p:txBody>
      </p:sp>
      <p:sp>
        <p:nvSpPr>
          <p:cNvPr id="4" name="Slayt Numarası Yer Tutucusu 3"/>
          <p:cNvSpPr>
            <a:spLocks noGrp="1"/>
          </p:cNvSpPr>
          <p:nvPr>
            <p:ph type="sldNum" sz="quarter" idx="12"/>
          </p:nvPr>
        </p:nvSpPr>
        <p:spPr/>
        <p:txBody>
          <a:bodyPr/>
          <a:lstStyle/>
          <a:p>
            <a:pPr>
              <a:defRPr/>
            </a:pPr>
            <a:fld id="{7A8D5A46-93D6-7D4C-83AF-32C034E9F772}" type="slidenum">
              <a:rPr lang="tr-TR" smtClean="0"/>
              <a:pPr>
                <a:defRPr/>
              </a:pPr>
              <a:t>11</a:t>
            </a:fld>
            <a:endParaRPr lang="tr-TR"/>
          </a:p>
        </p:txBody>
      </p:sp>
      <p:pic>
        <p:nvPicPr>
          <p:cNvPr id="6" name="Resim 5"/>
          <p:cNvPicPr>
            <a:picLocks noChangeAspect="1"/>
          </p:cNvPicPr>
          <p:nvPr/>
        </p:nvPicPr>
        <p:blipFill>
          <a:blip r:embed="rId2"/>
          <a:stretch>
            <a:fillRect/>
          </a:stretch>
        </p:blipFill>
        <p:spPr>
          <a:xfrm>
            <a:off x="5204452" y="2902982"/>
            <a:ext cx="2697496" cy="1850061"/>
          </a:xfrm>
          <a:prstGeom prst="rect">
            <a:avLst/>
          </a:prstGeom>
        </p:spPr>
      </p:pic>
      <p:pic>
        <p:nvPicPr>
          <p:cNvPr id="7" name="Resim 6"/>
          <p:cNvPicPr>
            <a:picLocks noChangeAspect="1"/>
          </p:cNvPicPr>
          <p:nvPr/>
        </p:nvPicPr>
        <p:blipFill>
          <a:blip r:embed="rId3"/>
          <a:stretch>
            <a:fillRect/>
          </a:stretch>
        </p:blipFill>
        <p:spPr>
          <a:xfrm>
            <a:off x="5580112" y="1196751"/>
            <a:ext cx="3312368" cy="1584176"/>
          </a:xfrm>
          <a:prstGeom prst="rect">
            <a:avLst/>
          </a:prstGeom>
        </p:spPr>
      </p:pic>
      <p:pic>
        <p:nvPicPr>
          <p:cNvPr id="8" name="Resim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88124" y="4776707"/>
            <a:ext cx="3204356" cy="193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305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47601"/>
          </a:xfrm>
        </p:spPr>
        <p:txBody>
          <a:bodyPr/>
          <a:lstStyle/>
          <a:p>
            <a:r>
              <a:rPr lang="tr-TR" i="1" dirty="0" smtClean="0">
                <a:solidFill>
                  <a:schemeClr val="tx2"/>
                </a:solidFill>
                <a:effectLst>
                  <a:outerShdw blurRad="38100" dist="38100" dir="2700000" algn="tl">
                    <a:srgbClr val="000000">
                      <a:alpha val="43137"/>
                    </a:srgbClr>
                  </a:outerShdw>
                </a:effectLst>
              </a:rPr>
              <a:t>YÖNETİM SÜRECİ</a:t>
            </a:r>
            <a:endParaRPr lang="tr-TR" i="1" dirty="0">
              <a:solidFill>
                <a:schemeClr val="tx2"/>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9592" y="1340768"/>
            <a:ext cx="8244408" cy="5380707"/>
          </a:xfrm>
        </p:spPr>
        <p:txBody>
          <a:bodyPr/>
          <a:lstStyle/>
          <a:p>
            <a:pPr algn="just"/>
            <a:r>
              <a:rPr lang="tr-TR" sz="1800" dirty="0" smtClean="0"/>
              <a:t>Günümüz koşullarında bilgi, teknoloji ve iletişim alanında yaşanan büyük gelişmeler toplumları kıyasıya bir rekabete ve her geçen gün yeni gelişmelerin yaşandığı ekonomik bir yarış içerisine sürüklemektedir. </a:t>
            </a:r>
          </a:p>
          <a:p>
            <a:pPr algn="just"/>
            <a:r>
              <a:rPr lang="tr-TR" sz="1800" dirty="0" smtClean="0"/>
              <a:t>Dünya ticaretinin küreselleşmesi rekabetin kapsam ve sınırlarını genişletmiş, yarışa katılanların sayısı giderek artmıştır. Üstelik bu yarışa katılanlar her geçen gün daha üstün nitelikli olmaktadır. Müşteriler artık daha bilinçli, daha bilgili hale gelmiş ve müşteri beklentileri en üst seviyeye ulaşmıştır. </a:t>
            </a:r>
          </a:p>
          <a:p>
            <a:pPr algn="just"/>
            <a:endParaRPr lang="tr-TR" sz="1800" b="1" dirty="0"/>
          </a:p>
          <a:p>
            <a:pPr algn="just"/>
            <a:r>
              <a:rPr lang="tr-TR" sz="1800" b="1" dirty="0" smtClean="0"/>
              <a:t>Artık müşteri beklentilerini karşılamak yeterli olmamakta müşteri beklentilerinin de ötesine geçmek gerekmektedir.</a:t>
            </a:r>
          </a:p>
          <a:p>
            <a:pPr marL="0" indent="0" algn="just">
              <a:buNone/>
            </a:pPr>
            <a:endParaRPr lang="tr-TR" sz="1800" dirty="0" smtClean="0"/>
          </a:p>
          <a:p>
            <a:pPr algn="just"/>
            <a:r>
              <a:rPr lang="tr-TR" sz="1800" dirty="0" smtClean="0"/>
              <a:t>İşletmelerin ayakta kalabilmeleri ancak tüm sektörlerde Müşteri İhtiyaç ve beklentilerine uygun mal üretiminin veya hizmetin sağlanmasıyla gerçekleşebilecektir. Bu sebeple kuruluşlarda </a:t>
            </a:r>
            <a:r>
              <a:rPr lang="tr-TR" sz="1800" b="1" dirty="0" smtClean="0"/>
              <a:t>tasarım aşamasından başlayarak üretim, pazarlama ve satış sonrası hizmetlere kadar tüm aşamaları kapsayan ve sürekli iyileşmeyi hedefleyen </a:t>
            </a:r>
            <a:r>
              <a:rPr lang="tr-TR" sz="1800" b="1" dirty="0" smtClean="0">
                <a:solidFill>
                  <a:srgbClr val="FF0000"/>
                </a:solidFill>
              </a:rPr>
              <a:t>Kalite Yönetim Sistemi</a:t>
            </a:r>
            <a:r>
              <a:rPr lang="tr-TR" sz="1800" b="1" dirty="0" smtClean="0"/>
              <a:t>’nin uygulanması olmazsa olmaz şart olmuştur</a:t>
            </a:r>
            <a:r>
              <a:rPr lang="tr-TR" sz="1800" dirty="0" smtClean="0"/>
              <a:t>. </a:t>
            </a:r>
          </a:p>
        </p:txBody>
      </p:sp>
      <p:sp>
        <p:nvSpPr>
          <p:cNvPr id="4" name="Slayt Numarası Yer Tutucusu 3"/>
          <p:cNvSpPr>
            <a:spLocks noGrp="1"/>
          </p:cNvSpPr>
          <p:nvPr>
            <p:ph type="sldNum" sz="quarter" idx="12"/>
          </p:nvPr>
        </p:nvSpPr>
        <p:spPr/>
        <p:txBody>
          <a:bodyPr/>
          <a:lstStyle/>
          <a:p>
            <a:pPr>
              <a:defRPr/>
            </a:pPr>
            <a:fld id="{7A8D5A46-93D6-7D4C-83AF-32C034E9F772}" type="slidenum">
              <a:rPr lang="tr-TR" smtClean="0"/>
              <a:pPr>
                <a:defRPr/>
              </a:pPr>
              <a:t>12</a:t>
            </a:fld>
            <a:endParaRPr lang="tr-TR"/>
          </a:p>
        </p:txBody>
      </p:sp>
    </p:spTree>
    <p:extLst>
      <p:ext uri="{BB962C8B-B14F-4D97-AF65-F5344CB8AC3E}">
        <p14:creationId xmlns:p14="http://schemas.microsoft.com/office/powerpoint/2010/main" val="2408167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7A8D5A46-93D6-7D4C-83AF-32C034E9F772}" type="slidenum">
              <a:rPr lang="tr-TR" smtClean="0"/>
              <a:pPr>
                <a:defRPr/>
              </a:pPr>
              <a:t>13</a:t>
            </a:fld>
            <a:endParaRPr lang="tr-TR"/>
          </a:p>
        </p:txBody>
      </p:sp>
      <p:pic>
        <p:nvPicPr>
          <p:cNvPr id="5" name="Resim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88217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47601"/>
          </a:xfrm>
        </p:spPr>
        <p:txBody>
          <a:bodyPr/>
          <a:lstStyle/>
          <a:p>
            <a:r>
              <a:rPr lang="tr-TR" i="1" dirty="0" smtClean="0">
                <a:solidFill>
                  <a:schemeClr val="tx2"/>
                </a:solidFill>
                <a:effectLst>
                  <a:outerShdw blurRad="38100" dist="38100" dir="2700000" algn="tl">
                    <a:srgbClr val="000000">
                      <a:alpha val="43137"/>
                    </a:srgbClr>
                  </a:outerShdw>
                </a:effectLst>
              </a:rPr>
              <a:t>YÖNETİM SÜRECİ</a:t>
            </a:r>
            <a:endParaRPr lang="tr-TR" i="1" dirty="0">
              <a:solidFill>
                <a:schemeClr val="tx2"/>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9592" y="1268761"/>
            <a:ext cx="7787208" cy="4248472"/>
          </a:xfrm>
        </p:spPr>
        <p:txBody>
          <a:bodyPr/>
          <a:lstStyle/>
          <a:p>
            <a:pPr algn="just"/>
            <a:r>
              <a:rPr lang="tr-TR" sz="1800" dirty="0" smtClean="0"/>
              <a:t>Müşterilerin ve tüketicilerin, ürün ve hizmet almakta oldukları kuruluşlardan olan beklentileri giderek artış göstermektedir. Artık sadece kaliteli ürün veya hizmet sunmak yetmemekte,</a:t>
            </a:r>
          </a:p>
          <a:p>
            <a:pPr algn="just"/>
            <a:r>
              <a:rPr lang="tr-TR" sz="1800" dirty="0"/>
              <a:t>K</a:t>
            </a:r>
            <a:r>
              <a:rPr lang="tr-TR" sz="1800" dirty="0" smtClean="0"/>
              <a:t>uruluşlardan </a:t>
            </a:r>
            <a:r>
              <a:rPr lang="tr-TR" sz="1800" b="1" dirty="0" smtClean="0"/>
              <a:t>çevreye zarar vermemeleri, sosyal sorumluluklar</a:t>
            </a:r>
            <a:r>
              <a:rPr lang="tr-TR" sz="1800" dirty="0" smtClean="0"/>
              <a:t>ını da yerine getirmeleri beklenmektedir. </a:t>
            </a:r>
          </a:p>
          <a:p>
            <a:pPr algn="just"/>
            <a:r>
              <a:rPr lang="tr-TR" sz="1800" dirty="0" smtClean="0"/>
              <a:t>Bu beklentiler, klasik ‘kalite’ tanımlarının da geçerliliğini yitirmesine sebep olmuş; </a:t>
            </a:r>
          </a:p>
          <a:p>
            <a:pPr algn="just"/>
            <a:r>
              <a:rPr lang="tr-TR" sz="1800" dirty="0" smtClean="0"/>
              <a:t>Kalite tanımı; çevreyle bütünlük, sosyal sorumlulukların eklenmesi ile birlikte genişletilmiştir. </a:t>
            </a:r>
          </a:p>
          <a:p>
            <a:pPr algn="just"/>
            <a:r>
              <a:rPr lang="tr-TR" sz="1800" b="1" dirty="0" smtClean="0">
                <a:solidFill>
                  <a:srgbClr val="FF0000"/>
                </a:solidFill>
              </a:rPr>
              <a:t>Artık ‘kalite’ denilince, kuruluşların </a:t>
            </a:r>
            <a:r>
              <a:rPr lang="tr-TR" b="1" dirty="0" smtClean="0">
                <a:solidFill>
                  <a:srgbClr val="FF0000"/>
                </a:solidFill>
              </a:rPr>
              <a:t>çevre yönetimi </a:t>
            </a:r>
            <a:r>
              <a:rPr lang="tr-TR" sz="1800" b="1" dirty="0" smtClean="0">
                <a:solidFill>
                  <a:srgbClr val="FF0000"/>
                </a:solidFill>
              </a:rPr>
              <a:t>ve </a:t>
            </a:r>
            <a:r>
              <a:rPr lang="tr-TR" sz="2800" b="1" dirty="0" smtClean="0">
                <a:solidFill>
                  <a:srgbClr val="FF0000"/>
                </a:solidFill>
              </a:rPr>
              <a:t>iş sağlığı ve güvenliği </a:t>
            </a:r>
            <a:r>
              <a:rPr lang="tr-TR" sz="1800" b="1" dirty="0" smtClean="0">
                <a:solidFill>
                  <a:srgbClr val="FF0000"/>
                </a:solidFill>
              </a:rPr>
              <a:t>ile ilgili mevzuata ne derece uygun olduğu, ilgili taraflar için güvenli ve sağlıklı çalışma ortamını oluşturup oluşturmadığı ve bu ortamı sürekli iyileştirip iyileştirmediği de sorgulanmaktadır.</a:t>
            </a:r>
          </a:p>
        </p:txBody>
      </p:sp>
      <p:sp>
        <p:nvSpPr>
          <p:cNvPr id="4" name="Slayt Numarası Yer Tutucusu 3"/>
          <p:cNvSpPr>
            <a:spLocks noGrp="1"/>
          </p:cNvSpPr>
          <p:nvPr>
            <p:ph type="sldNum" sz="quarter" idx="12"/>
          </p:nvPr>
        </p:nvSpPr>
        <p:spPr/>
        <p:txBody>
          <a:bodyPr/>
          <a:lstStyle/>
          <a:p>
            <a:pPr>
              <a:defRPr/>
            </a:pPr>
            <a:fld id="{7A8D5A46-93D6-7D4C-83AF-32C034E9F772}" type="slidenum">
              <a:rPr lang="tr-TR" smtClean="0"/>
              <a:pPr>
                <a:defRPr/>
              </a:pPr>
              <a:t>14</a:t>
            </a:fld>
            <a:endParaRPr lang="tr-TR"/>
          </a:p>
        </p:txBody>
      </p:sp>
    </p:spTree>
    <p:extLst>
      <p:ext uri="{BB962C8B-B14F-4D97-AF65-F5344CB8AC3E}">
        <p14:creationId xmlns:p14="http://schemas.microsoft.com/office/powerpoint/2010/main" val="2645926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03438" y="333375"/>
            <a:ext cx="6429375" cy="428625"/>
          </a:xfrm>
        </p:spPr>
        <p:txBody>
          <a:bodyPr>
            <a:normAutofit fontScale="90000"/>
          </a:bodyPr>
          <a:lstStyle/>
          <a:p>
            <a:pPr algn="r" eaLnBrk="1" hangingPunct="1"/>
            <a:r>
              <a:rPr lang="tr-TR" sz="2300" i="1">
                <a:effectLst>
                  <a:outerShdw blurRad="38100" dist="38100" dir="2700000" algn="tl">
                    <a:srgbClr val="DDDDDD"/>
                  </a:outerShdw>
                </a:effectLst>
                <a:latin typeface="Calibri" charset="0"/>
                <a:ea typeface="MS PGothic" charset="0"/>
              </a:rPr>
              <a:t>Nereden Nereye?</a:t>
            </a:r>
          </a:p>
        </p:txBody>
      </p:sp>
      <p:grpSp>
        <p:nvGrpSpPr>
          <p:cNvPr id="10243" name="Group 3"/>
          <p:cNvGrpSpPr>
            <a:grpSpLocks/>
          </p:cNvGrpSpPr>
          <p:nvPr/>
        </p:nvGrpSpPr>
        <p:grpSpPr bwMode="auto">
          <a:xfrm>
            <a:off x="500063" y="1371600"/>
            <a:ext cx="8186737" cy="4700588"/>
            <a:chOff x="156" y="42"/>
            <a:chExt cx="5253" cy="4047"/>
          </a:xfrm>
        </p:grpSpPr>
        <p:sp>
          <p:nvSpPr>
            <p:cNvPr id="10244" name="Freeform 4"/>
            <p:cNvSpPr>
              <a:spLocks/>
            </p:cNvSpPr>
            <p:nvPr/>
          </p:nvSpPr>
          <p:spPr bwMode="auto">
            <a:xfrm rot="-1137810">
              <a:off x="1824" y="2688"/>
              <a:ext cx="2277" cy="498"/>
            </a:xfrm>
            <a:custGeom>
              <a:avLst/>
              <a:gdLst>
                <a:gd name="T0" fmla="*/ 0 w 8640"/>
                <a:gd name="T1" fmla="*/ 0 h 3930"/>
                <a:gd name="T2" fmla="*/ 0 w 8640"/>
                <a:gd name="T3" fmla="*/ 0 h 3930"/>
                <a:gd name="T4" fmla="*/ 0 w 8640"/>
                <a:gd name="T5" fmla="*/ 0 h 3930"/>
                <a:gd name="T6" fmla="*/ 0 w 8640"/>
                <a:gd name="T7" fmla="*/ 0 h 3930"/>
                <a:gd name="T8" fmla="*/ 0 60000 65536"/>
                <a:gd name="T9" fmla="*/ 0 60000 65536"/>
                <a:gd name="T10" fmla="*/ 0 60000 65536"/>
                <a:gd name="T11" fmla="*/ 0 60000 65536"/>
                <a:gd name="T12" fmla="*/ 0 w 8640"/>
                <a:gd name="T13" fmla="*/ 0 h 3930"/>
                <a:gd name="T14" fmla="*/ 8640 w 8640"/>
                <a:gd name="T15" fmla="*/ 3930 h 3930"/>
              </a:gdLst>
              <a:ahLst/>
              <a:cxnLst>
                <a:cxn ang="T8">
                  <a:pos x="T0" y="T1"/>
                </a:cxn>
                <a:cxn ang="T9">
                  <a:pos x="T2" y="T3"/>
                </a:cxn>
                <a:cxn ang="T10">
                  <a:pos x="T4" y="T5"/>
                </a:cxn>
                <a:cxn ang="T11">
                  <a:pos x="T6" y="T7"/>
                </a:cxn>
              </a:cxnLst>
              <a:rect l="T12" t="T13" r="T14" b="T15"/>
              <a:pathLst>
                <a:path w="8640" h="3930">
                  <a:moveTo>
                    <a:pt x="0" y="3600"/>
                  </a:moveTo>
                  <a:cubicBezTo>
                    <a:pt x="675" y="3765"/>
                    <a:pt x="1350" y="3930"/>
                    <a:pt x="2340" y="3420"/>
                  </a:cubicBezTo>
                  <a:cubicBezTo>
                    <a:pt x="3330" y="2910"/>
                    <a:pt x="4890" y="1080"/>
                    <a:pt x="5940" y="540"/>
                  </a:cubicBezTo>
                  <a:cubicBezTo>
                    <a:pt x="6990" y="0"/>
                    <a:pt x="8190" y="240"/>
                    <a:pt x="8640" y="18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5" name="Freeform 5"/>
            <p:cNvSpPr>
              <a:spLocks/>
            </p:cNvSpPr>
            <p:nvPr/>
          </p:nvSpPr>
          <p:spPr bwMode="auto">
            <a:xfrm rot="-2557080">
              <a:off x="3228" y="1459"/>
              <a:ext cx="1597" cy="454"/>
            </a:xfrm>
            <a:custGeom>
              <a:avLst/>
              <a:gdLst>
                <a:gd name="T0" fmla="*/ 0 w 8640"/>
                <a:gd name="T1" fmla="*/ 0 h 3930"/>
                <a:gd name="T2" fmla="*/ 0 w 8640"/>
                <a:gd name="T3" fmla="*/ 0 h 3930"/>
                <a:gd name="T4" fmla="*/ 0 w 8640"/>
                <a:gd name="T5" fmla="*/ 0 h 3930"/>
                <a:gd name="T6" fmla="*/ 0 w 8640"/>
                <a:gd name="T7" fmla="*/ 0 h 3930"/>
                <a:gd name="T8" fmla="*/ 0 60000 65536"/>
                <a:gd name="T9" fmla="*/ 0 60000 65536"/>
                <a:gd name="T10" fmla="*/ 0 60000 65536"/>
                <a:gd name="T11" fmla="*/ 0 60000 65536"/>
                <a:gd name="T12" fmla="*/ 0 w 8640"/>
                <a:gd name="T13" fmla="*/ 0 h 3930"/>
                <a:gd name="T14" fmla="*/ 8640 w 8640"/>
                <a:gd name="T15" fmla="*/ 3930 h 3930"/>
              </a:gdLst>
              <a:ahLst/>
              <a:cxnLst>
                <a:cxn ang="T8">
                  <a:pos x="T0" y="T1"/>
                </a:cxn>
                <a:cxn ang="T9">
                  <a:pos x="T2" y="T3"/>
                </a:cxn>
                <a:cxn ang="T10">
                  <a:pos x="T4" y="T5"/>
                </a:cxn>
                <a:cxn ang="T11">
                  <a:pos x="T6" y="T7"/>
                </a:cxn>
              </a:cxnLst>
              <a:rect l="T12" t="T13" r="T14" b="T15"/>
              <a:pathLst>
                <a:path w="8640" h="3930">
                  <a:moveTo>
                    <a:pt x="0" y="3600"/>
                  </a:moveTo>
                  <a:cubicBezTo>
                    <a:pt x="675" y="3765"/>
                    <a:pt x="1350" y="3930"/>
                    <a:pt x="2340" y="3420"/>
                  </a:cubicBezTo>
                  <a:cubicBezTo>
                    <a:pt x="3330" y="2910"/>
                    <a:pt x="4890" y="1080"/>
                    <a:pt x="5940" y="540"/>
                  </a:cubicBezTo>
                  <a:cubicBezTo>
                    <a:pt x="6990" y="0"/>
                    <a:pt x="8190" y="240"/>
                    <a:pt x="8640" y="18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6" name="Freeform 6"/>
            <p:cNvSpPr>
              <a:spLocks/>
            </p:cNvSpPr>
            <p:nvPr/>
          </p:nvSpPr>
          <p:spPr bwMode="auto">
            <a:xfrm rot="20441246" flipV="1">
              <a:off x="505" y="3452"/>
              <a:ext cx="1731" cy="406"/>
            </a:xfrm>
            <a:custGeom>
              <a:avLst/>
              <a:gdLst>
                <a:gd name="T0" fmla="*/ 0 w 8640"/>
                <a:gd name="T1" fmla="*/ 0 h 3930"/>
                <a:gd name="T2" fmla="*/ 0 w 8640"/>
                <a:gd name="T3" fmla="*/ 0 h 3930"/>
                <a:gd name="T4" fmla="*/ 0 w 8640"/>
                <a:gd name="T5" fmla="*/ 0 h 3930"/>
                <a:gd name="T6" fmla="*/ 0 w 8640"/>
                <a:gd name="T7" fmla="*/ 0 h 3930"/>
                <a:gd name="T8" fmla="*/ 0 60000 65536"/>
                <a:gd name="T9" fmla="*/ 0 60000 65536"/>
                <a:gd name="T10" fmla="*/ 0 60000 65536"/>
                <a:gd name="T11" fmla="*/ 0 60000 65536"/>
                <a:gd name="T12" fmla="*/ 0 w 8640"/>
                <a:gd name="T13" fmla="*/ 0 h 3930"/>
                <a:gd name="T14" fmla="*/ 8640 w 8640"/>
                <a:gd name="T15" fmla="*/ 3930 h 3930"/>
              </a:gdLst>
              <a:ahLst/>
              <a:cxnLst>
                <a:cxn ang="T8">
                  <a:pos x="T0" y="T1"/>
                </a:cxn>
                <a:cxn ang="T9">
                  <a:pos x="T2" y="T3"/>
                </a:cxn>
                <a:cxn ang="T10">
                  <a:pos x="T4" y="T5"/>
                </a:cxn>
                <a:cxn ang="T11">
                  <a:pos x="T6" y="T7"/>
                </a:cxn>
              </a:cxnLst>
              <a:rect l="T12" t="T13" r="T14" b="T15"/>
              <a:pathLst>
                <a:path w="8640" h="3930">
                  <a:moveTo>
                    <a:pt x="0" y="3600"/>
                  </a:moveTo>
                  <a:cubicBezTo>
                    <a:pt x="675" y="3765"/>
                    <a:pt x="1350" y="3930"/>
                    <a:pt x="2340" y="3420"/>
                  </a:cubicBezTo>
                  <a:cubicBezTo>
                    <a:pt x="3330" y="2910"/>
                    <a:pt x="4890" y="1080"/>
                    <a:pt x="5940" y="540"/>
                  </a:cubicBezTo>
                  <a:cubicBezTo>
                    <a:pt x="6990" y="0"/>
                    <a:pt x="8190" y="240"/>
                    <a:pt x="8640" y="18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7" name="Line 7"/>
            <p:cNvSpPr>
              <a:spLocks noChangeShapeType="1"/>
            </p:cNvSpPr>
            <p:nvPr/>
          </p:nvSpPr>
          <p:spPr bwMode="auto">
            <a:xfrm>
              <a:off x="461" y="4089"/>
              <a:ext cx="4944" cy="0"/>
            </a:xfrm>
            <a:prstGeom prst="line">
              <a:avLst/>
            </a:prstGeom>
            <a:noFill/>
            <a:ln w="76200" cmpd="tri">
              <a:solidFill>
                <a:srgbClr val="3333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248" name="Line 8"/>
            <p:cNvSpPr>
              <a:spLocks noChangeShapeType="1"/>
            </p:cNvSpPr>
            <p:nvPr/>
          </p:nvSpPr>
          <p:spPr bwMode="auto">
            <a:xfrm flipV="1">
              <a:off x="461" y="96"/>
              <a:ext cx="18" cy="3993"/>
            </a:xfrm>
            <a:prstGeom prst="line">
              <a:avLst/>
            </a:prstGeom>
            <a:noFill/>
            <a:ln w="57150" cmpd="thinThick">
              <a:solidFill>
                <a:srgbClr val="3333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249" name="Text Box 9"/>
            <p:cNvSpPr txBox="1">
              <a:spLocks noChangeArrowheads="1"/>
            </p:cNvSpPr>
            <p:nvPr/>
          </p:nvSpPr>
          <p:spPr bwMode="auto">
            <a:xfrm rot="-5400000">
              <a:off x="2" y="2568"/>
              <a:ext cx="54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800">
                  <a:solidFill>
                    <a:srgbClr val="3333FF"/>
                  </a:solidFill>
                  <a:latin typeface="Arial" charset="0"/>
                  <a:cs typeface="Arial" charset="0"/>
                </a:rPr>
                <a:t>Gelir €</a:t>
              </a:r>
            </a:p>
          </p:txBody>
        </p:sp>
        <p:sp>
          <p:nvSpPr>
            <p:cNvPr id="10250" name="Text Box 10"/>
            <p:cNvSpPr txBox="1">
              <a:spLocks noChangeArrowheads="1"/>
            </p:cNvSpPr>
            <p:nvPr/>
          </p:nvSpPr>
          <p:spPr bwMode="auto">
            <a:xfrm>
              <a:off x="720" y="3331"/>
              <a:ext cx="1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800">
                  <a:solidFill>
                    <a:srgbClr val="3333FF"/>
                  </a:solidFill>
                  <a:latin typeface="Arial" charset="0"/>
                  <a:cs typeface="Arial" charset="0"/>
                </a:rPr>
                <a:t>Tarım Ekonomisi</a:t>
              </a:r>
            </a:p>
          </p:txBody>
        </p:sp>
        <p:sp>
          <p:nvSpPr>
            <p:cNvPr id="10251" name="Text Box 11"/>
            <p:cNvSpPr txBox="1">
              <a:spLocks noChangeArrowheads="1"/>
            </p:cNvSpPr>
            <p:nvPr/>
          </p:nvSpPr>
          <p:spPr bwMode="auto">
            <a:xfrm>
              <a:off x="2807" y="3059"/>
              <a:ext cx="126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800">
                  <a:solidFill>
                    <a:srgbClr val="3333FF"/>
                  </a:solidFill>
                  <a:latin typeface="Arial" charset="0"/>
                  <a:cs typeface="Arial" charset="0"/>
                </a:rPr>
                <a:t>Sanayi Ekonomisi</a:t>
              </a:r>
            </a:p>
          </p:txBody>
        </p:sp>
        <p:sp>
          <p:nvSpPr>
            <p:cNvPr id="10252" name="Text Box 12"/>
            <p:cNvSpPr txBox="1">
              <a:spLocks noChangeArrowheads="1"/>
            </p:cNvSpPr>
            <p:nvPr/>
          </p:nvSpPr>
          <p:spPr bwMode="auto">
            <a:xfrm>
              <a:off x="4031" y="1743"/>
              <a:ext cx="124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800">
                  <a:solidFill>
                    <a:srgbClr val="3333FF"/>
                  </a:solidFill>
                  <a:latin typeface="Arial" charset="0"/>
                  <a:cs typeface="Arial" charset="0"/>
                </a:rPr>
                <a:t>Bilişim Ekonomisi</a:t>
              </a:r>
              <a:endParaRPr lang="tr-TR" sz="1800">
                <a:latin typeface="Arial" charset="0"/>
                <a:cs typeface="Arial" charset="0"/>
              </a:endParaRPr>
            </a:p>
          </p:txBody>
        </p:sp>
        <p:sp>
          <p:nvSpPr>
            <p:cNvPr id="10253" name="Text Box 13"/>
            <p:cNvSpPr txBox="1">
              <a:spLocks noChangeArrowheads="1"/>
            </p:cNvSpPr>
            <p:nvPr/>
          </p:nvSpPr>
          <p:spPr bwMode="auto">
            <a:xfrm>
              <a:off x="4485" y="518"/>
              <a:ext cx="92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800">
                  <a:solidFill>
                    <a:srgbClr val="3333FF"/>
                  </a:solidFill>
                  <a:latin typeface="Arial" charset="0"/>
                  <a:cs typeface="Arial" charset="0"/>
                </a:rPr>
                <a:t>Bio Ekonomi</a:t>
              </a:r>
              <a:endParaRPr lang="tr-TR" sz="1800">
                <a:latin typeface="Arial" charset="0"/>
                <a:cs typeface="Arial" charset="0"/>
              </a:endParaRPr>
            </a:p>
          </p:txBody>
        </p:sp>
        <p:sp>
          <p:nvSpPr>
            <p:cNvPr id="10254" name="Line 14"/>
            <p:cNvSpPr>
              <a:spLocks noChangeShapeType="1"/>
            </p:cNvSpPr>
            <p:nvPr/>
          </p:nvSpPr>
          <p:spPr bwMode="auto">
            <a:xfrm>
              <a:off x="1958" y="3500"/>
              <a:ext cx="10" cy="340"/>
            </a:xfrm>
            <a:prstGeom prst="line">
              <a:avLst/>
            </a:prstGeom>
            <a:noFill/>
            <a:ln w="9525">
              <a:solidFill>
                <a:srgbClr val="00FF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255" name="Line 15"/>
            <p:cNvSpPr>
              <a:spLocks noChangeShapeType="1"/>
            </p:cNvSpPr>
            <p:nvPr/>
          </p:nvSpPr>
          <p:spPr bwMode="auto">
            <a:xfrm>
              <a:off x="3590" y="2366"/>
              <a:ext cx="0" cy="1451"/>
            </a:xfrm>
            <a:prstGeom prst="line">
              <a:avLst/>
            </a:prstGeom>
            <a:noFill/>
            <a:ln w="9525">
              <a:solidFill>
                <a:srgbClr val="00FF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256" name="Line 16"/>
            <p:cNvSpPr>
              <a:spLocks noChangeShapeType="1"/>
            </p:cNvSpPr>
            <p:nvPr/>
          </p:nvSpPr>
          <p:spPr bwMode="auto">
            <a:xfrm>
              <a:off x="4226" y="1096"/>
              <a:ext cx="0" cy="2721"/>
            </a:xfrm>
            <a:prstGeom prst="line">
              <a:avLst/>
            </a:prstGeom>
            <a:noFill/>
            <a:ln w="9525">
              <a:solidFill>
                <a:srgbClr val="00FF00"/>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257" name="Text Box 17"/>
            <p:cNvSpPr txBox="1">
              <a:spLocks noChangeArrowheads="1"/>
            </p:cNvSpPr>
            <p:nvPr/>
          </p:nvSpPr>
          <p:spPr bwMode="auto">
            <a:xfrm>
              <a:off x="1821" y="3863"/>
              <a:ext cx="32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200" b="1">
                  <a:latin typeface="Arial" charset="0"/>
                  <a:cs typeface="Arial" charset="0"/>
                </a:rPr>
                <a:t>1750</a:t>
              </a:r>
              <a:endParaRPr lang="tr-TR" sz="1200" b="1">
                <a:solidFill>
                  <a:srgbClr val="20FF0E"/>
                </a:solidFill>
                <a:latin typeface="Arial" charset="0"/>
                <a:cs typeface="Arial" charset="0"/>
              </a:endParaRPr>
            </a:p>
          </p:txBody>
        </p:sp>
        <p:sp>
          <p:nvSpPr>
            <p:cNvPr id="10258" name="Text Box 18"/>
            <p:cNvSpPr txBox="1">
              <a:spLocks noChangeArrowheads="1"/>
            </p:cNvSpPr>
            <p:nvPr/>
          </p:nvSpPr>
          <p:spPr bwMode="auto">
            <a:xfrm>
              <a:off x="3364" y="3863"/>
              <a:ext cx="32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200" b="1">
                  <a:latin typeface="Arial" charset="0"/>
                  <a:cs typeface="Arial" charset="0"/>
                </a:rPr>
                <a:t>1950</a:t>
              </a:r>
            </a:p>
          </p:txBody>
        </p:sp>
        <p:sp>
          <p:nvSpPr>
            <p:cNvPr id="10259" name="Text Box 19"/>
            <p:cNvSpPr txBox="1">
              <a:spLocks noChangeArrowheads="1"/>
            </p:cNvSpPr>
            <p:nvPr/>
          </p:nvSpPr>
          <p:spPr bwMode="auto">
            <a:xfrm>
              <a:off x="4044" y="3863"/>
              <a:ext cx="32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200" b="1">
                  <a:latin typeface="Arial" charset="0"/>
                  <a:cs typeface="Arial" charset="0"/>
                </a:rPr>
                <a:t>2020</a:t>
              </a:r>
            </a:p>
          </p:txBody>
        </p:sp>
        <p:sp>
          <p:nvSpPr>
            <p:cNvPr id="10260" name="Line 20"/>
            <p:cNvSpPr>
              <a:spLocks noChangeShapeType="1"/>
            </p:cNvSpPr>
            <p:nvPr/>
          </p:nvSpPr>
          <p:spPr bwMode="auto">
            <a:xfrm>
              <a:off x="3364" y="3364"/>
              <a:ext cx="363" cy="0"/>
            </a:xfrm>
            <a:prstGeom prst="line">
              <a:avLst/>
            </a:prstGeom>
            <a:noFill/>
            <a:ln w="57150" cmpd="thinThick">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261" name="Text Box 21"/>
            <p:cNvSpPr txBox="1">
              <a:spLocks noChangeArrowheads="1"/>
            </p:cNvSpPr>
            <p:nvPr/>
          </p:nvSpPr>
          <p:spPr bwMode="auto">
            <a:xfrm>
              <a:off x="3727" y="3273"/>
              <a:ext cx="26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200" b="1">
                  <a:solidFill>
                    <a:srgbClr val="FF0000"/>
                  </a:solidFill>
                  <a:latin typeface="Arial" charset="0"/>
                  <a:cs typeface="Arial" charset="0"/>
                </a:rPr>
                <a:t>Hız</a:t>
              </a:r>
            </a:p>
          </p:txBody>
        </p:sp>
        <p:sp>
          <p:nvSpPr>
            <p:cNvPr id="10262" name="Line 22"/>
            <p:cNvSpPr>
              <a:spLocks noChangeShapeType="1"/>
            </p:cNvSpPr>
            <p:nvPr/>
          </p:nvSpPr>
          <p:spPr bwMode="auto">
            <a:xfrm>
              <a:off x="4543" y="2139"/>
              <a:ext cx="272" cy="0"/>
            </a:xfrm>
            <a:prstGeom prst="line">
              <a:avLst/>
            </a:prstGeom>
            <a:noFill/>
            <a:ln w="57150" cmpd="thinThick">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263" name="Text Box 23"/>
            <p:cNvSpPr txBox="1">
              <a:spLocks noChangeArrowheads="1"/>
            </p:cNvSpPr>
            <p:nvPr/>
          </p:nvSpPr>
          <p:spPr bwMode="auto">
            <a:xfrm>
              <a:off x="4861" y="2048"/>
              <a:ext cx="323"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200" b="1">
                  <a:solidFill>
                    <a:srgbClr val="FF0000"/>
                  </a:solidFill>
                  <a:latin typeface="Arial" charset="0"/>
                  <a:cs typeface="Arial" charset="0"/>
                </a:rPr>
                <a:t>Para</a:t>
              </a:r>
              <a:endParaRPr lang="tr-TR" sz="1200" b="1">
                <a:latin typeface="Arial" charset="0"/>
                <a:cs typeface="Arial" charset="0"/>
              </a:endParaRPr>
            </a:p>
          </p:txBody>
        </p:sp>
        <p:sp>
          <p:nvSpPr>
            <p:cNvPr id="10264" name="Line 24"/>
            <p:cNvSpPr>
              <a:spLocks noChangeShapeType="1"/>
            </p:cNvSpPr>
            <p:nvPr/>
          </p:nvSpPr>
          <p:spPr bwMode="auto">
            <a:xfrm>
              <a:off x="4770" y="824"/>
              <a:ext cx="181" cy="0"/>
            </a:xfrm>
            <a:prstGeom prst="line">
              <a:avLst/>
            </a:prstGeom>
            <a:noFill/>
            <a:ln w="57150" cmpd="thickThin">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265" name="Text Box 25"/>
            <p:cNvSpPr txBox="1">
              <a:spLocks noChangeArrowheads="1"/>
            </p:cNvSpPr>
            <p:nvPr/>
          </p:nvSpPr>
          <p:spPr bwMode="auto">
            <a:xfrm>
              <a:off x="4997" y="733"/>
              <a:ext cx="37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200" b="1">
                  <a:solidFill>
                    <a:srgbClr val="FF0000"/>
                  </a:solidFill>
                  <a:latin typeface="Arial" charset="0"/>
                  <a:cs typeface="Arial" charset="0"/>
                </a:rPr>
                <a:t>Ömür</a:t>
              </a:r>
            </a:p>
          </p:txBody>
        </p:sp>
        <p:pic>
          <p:nvPicPr>
            <p:cNvPr id="10266" name="Picture 26" descr="j015768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1" y="2689"/>
              <a:ext cx="728" cy="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7" name="Picture 27" descr="j0234757"/>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2" y="2058"/>
              <a:ext cx="680" cy="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8" name="Picture 28" descr="j0234754"/>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64" y="1146"/>
              <a:ext cx="736" cy="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9" name="Picture 29" descr="j028074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4" y="42"/>
              <a:ext cx="555" cy="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0" name="Freeform 30"/>
            <p:cNvSpPr>
              <a:spLocks/>
            </p:cNvSpPr>
            <p:nvPr/>
          </p:nvSpPr>
          <p:spPr bwMode="auto">
            <a:xfrm rot="-3177797">
              <a:off x="3905" y="463"/>
              <a:ext cx="1052" cy="318"/>
            </a:xfrm>
            <a:custGeom>
              <a:avLst/>
              <a:gdLst>
                <a:gd name="T0" fmla="*/ 0 w 8640"/>
                <a:gd name="T1" fmla="*/ 0 h 3930"/>
                <a:gd name="T2" fmla="*/ 0 w 8640"/>
                <a:gd name="T3" fmla="*/ 0 h 3930"/>
                <a:gd name="T4" fmla="*/ 0 w 8640"/>
                <a:gd name="T5" fmla="*/ 0 h 3930"/>
                <a:gd name="T6" fmla="*/ 0 w 8640"/>
                <a:gd name="T7" fmla="*/ 0 h 3930"/>
                <a:gd name="T8" fmla="*/ 0 60000 65536"/>
                <a:gd name="T9" fmla="*/ 0 60000 65536"/>
                <a:gd name="T10" fmla="*/ 0 60000 65536"/>
                <a:gd name="T11" fmla="*/ 0 60000 65536"/>
                <a:gd name="T12" fmla="*/ 0 w 8640"/>
                <a:gd name="T13" fmla="*/ 0 h 3930"/>
                <a:gd name="T14" fmla="*/ 8640 w 8640"/>
                <a:gd name="T15" fmla="*/ 3930 h 3930"/>
              </a:gdLst>
              <a:ahLst/>
              <a:cxnLst>
                <a:cxn ang="T8">
                  <a:pos x="T0" y="T1"/>
                </a:cxn>
                <a:cxn ang="T9">
                  <a:pos x="T2" y="T3"/>
                </a:cxn>
                <a:cxn ang="T10">
                  <a:pos x="T4" y="T5"/>
                </a:cxn>
                <a:cxn ang="T11">
                  <a:pos x="T6" y="T7"/>
                </a:cxn>
              </a:cxnLst>
              <a:rect l="T12" t="T13" r="T14" b="T15"/>
              <a:pathLst>
                <a:path w="8640" h="3930">
                  <a:moveTo>
                    <a:pt x="0" y="3600"/>
                  </a:moveTo>
                  <a:cubicBezTo>
                    <a:pt x="675" y="3765"/>
                    <a:pt x="1350" y="3930"/>
                    <a:pt x="2340" y="3420"/>
                  </a:cubicBezTo>
                  <a:cubicBezTo>
                    <a:pt x="3330" y="2910"/>
                    <a:pt x="4890" y="1080"/>
                    <a:pt x="5940" y="540"/>
                  </a:cubicBezTo>
                  <a:cubicBezTo>
                    <a:pt x="6990" y="0"/>
                    <a:pt x="8190" y="240"/>
                    <a:pt x="8640" y="180"/>
                  </a:cubicBezTo>
                </a:path>
              </a:pathLst>
            </a:cu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71" name="Freeform 31"/>
            <p:cNvSpPr>
              <a:spLocks/>
            </p:cNvSpPr>
            <p:nvPr/>
          </p:nvSpPr>
          <p:spPr bwMode="auto">
            <a:xfrm>
              <a:off x="480" y="96"/>
              <a:ext cx="3936" cy="3544"/>
            </a:xfrm>
            <a:custGeom>
              <a:avLst/>
              <a:gdLst>
                <a:gd name="T0" fmla="*/ 0 w 3936"/>
                <a:gd name="T1" fmla="*/ 3504 h 3544"/>
                <a:gd name="T2" fmla="*/ 1152 w 3936"/>
                <a:gd name="T3" fmla="*/ 3504 h 3544"/>
                <a:gd name="T4" fmla="*/ 1824 w 3936"/>
                <a:gd name="T5" fmla="*/ 3264 h 3544"/>
                <a:gd name="T6" fmla="*/ 3312 w 3936"/>
                <a:gd name="T7" fmla="*/ 1968 h 3544"/>
                <a:gd name="T8" fmla="*/ 3744 w 3936"/>
                <a:gd name="T9" fmla="*/ 960 h 3544"/>
                <a:gd name="T10" fmla="*/ 3936 w 3936"/>
                <a:gd name="T11" fmla="*/ 0 h 3544"/>
                <a:gd name="T12" fmla="*/ 0 60000 65536"/>
                <a:gd name="T13" fmla="*/ 0 60000 65536"/>
                <a:gd name="T14" fmla="*/ 0 60000 65536"/>
                <a:gd name="T15" fmla="*/ 0 60000 65536"/>
                <a:gd name="T16" fmla="*/ 0 60000 65536"/>
                <a:gd name="T17" fmla="*/ 0 60000 65536"/>
                <a:gd name="T18" fmla="*/ 0 w 3936"/>
                <a:gd name="T19" fmla="*/ 0 h 3544"/>
                <a:gd name="T20" fmla="*/ 3936 w 3936"/>
                <a:gd name="T21" fmla="*/ 3544 h 3544"/>
              </a:gdLst>
              <a:ahLst/>
              <a:cxnLst>
                <a:cxn ang="T12">
                  <a:pos x="T0" y="T1"/>
                </a:cxn>
                <a:cxn ang="T13">
                  <a:pos x="T2" y="T3"/>
                </a:cxn>
                <a:cxn ang="T14">
                  <a:pos x="T4" y="T5"/>
                </a:cxn>
                <a:cxn ang="T15">
                  <a:pos x="T6" y="T7"/>
                </a:cxn>
                <a:cxn ang="T16">
                  <a:pos x="T8" y="T9"/>
                </a:cxn>
                <a:cxn ang="T17">
                  <a:pos x="T10" y="T11"/>
                </a:cxn>
              </a:cxnLst>
              <a:rect l="T18" t="T19" r="T20" b="T21"/>
              <a:pathLst>
                <a:path w="3936" h="3544">
                  <a:moveTo>
                    <a:pt x="0" y="3504"/>
                  </a:moveTo>
                  <a:cubicBezTo>
                    <a:pt x="424" y="3524"/>
                    <a:pt x="848" y="3544"/>
                    <a:pt x="1152" y="3504"/>
                  </a:cubicBezTo>
                  <a:cubicBezTo>
                    <a:pt x="1456" y="3464"/>
                    <a:pt x="1464" y="3520"/>
                    <a:pt x="1824" y="3264"/>
                  </a:cubicBezTo>
                  <a:cubicBezTo>
                    <a:pt x="2184" y="3008"/>
                    <a:pt x="2992" y="2352"/>
                    <a:pt x="3312" y="1968"/>
                  </a:cubicBezTo>
                  <a:cubicBezTo>
                    <a:pt x="3632" y="1584"/>
                    <a:pt x="3640" y="1288"/>
                    <a:pt x="3744" y="960"/>
                  </a:cubicBezTo>
                  <a:cubicBezTo>
                    <a:pt x="3848" y="632"/>
                    <a:pt x="3904" y="160"/>
                    <a:pt x="3936" y="0"/>
                  </a:cubicBezTo>
                </a:path>
              </a:pathLst>
            </a:custGeom>
            <a:noFill/>
            <a:ln w="28575">
              <a:solidFill>
                <a:srgbClr val="FFFF00"/>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72" name="Text Box 32"/>
            <p:cNvSpPr txBox="1">
              <a:spLocks noChangeArrowheads="1"/>
            </p:cNvSpPr>
            <p:nvPr/>
          </p:nvSpPr>
          <p:spPr bwMode="auto">
            <a:xfrm>
              <a:off x="650" y="165"/>
              <a:ext cx="2346" cy="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buFont typeface="Times" charset="0"/>
                <a:buAutoNum type="arabicPeriod"/>
              </a:pPr>
              <a:r>
                <a:rPr lang="tr-TR" sz="1800"/>
                <a:t>Yerel Başarı</a:t>
              </a:r>
            </a:p>
            <a:p>
              <a:pPr eaLnBrk="1" hangingPunct="1">
                <a:buFont typeface="Times" charset="0"/>
                <a:buAutoNum type="arabicPeriod"/>
              </a:pPr>
              <a:r>
                <a:rPr lang="tr-TR" sz="1800"/>
                <a:t>Küreselleşme</a:t>
              </a:r>
            </a:p>
            <a:p>
              <a:pPr eaLnBrk="1" hangingPunct="1">
                <a:buFont typeface="Times" charset="0"/>
                <a:buAutoNum type="arabicPeriod"/>
              </a:pPr>
              <a:r>
                <a:rPr lang="tr-TR" sz="1800"/>
                <a:t>Birleşme</a:t>
              </a:r>
            </a:p>
          </p:txBody>
        </p:sp>
        <p:sp>
          <p:nvSpPr>
            <p:cNvPr id="10273" name="AutoShape 33"/>
            <p:cNvSpPr>
              <a:spLocks/>
            </p:cNvSpPr>
            <p:nvPr/>
          </p:nvSpPr>
          <p:spPr bwMode="auto">
            <a:xfrm>
              <a:off x="2550" y="228"/>
              <a:ext cx="170" cy="818"/>
            </a:xfrm>
            <a:prstGeom prst="rightBrace">
              <a:avLst>
                <a:gd name="adj1" fmla="val 38895"/>
                <a:gd name="adj2" fmla="val 50000"/>
              </a:avLst>
            </a:prstGeom>
            <a:noFill/>
            <a:ln w="38100">
              <a:solidFill>
                <a:srgbClr val="0A04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tr-TR">
                <a:latin typeface="Calibri" charset="0"/>
              </a:endParaRPr>
            </a:p>
          </p:txBody>
        </p:sp>
        <p:sp>
          <p:nvSpPr>
            <p:cNvPr id="10274" name="Text Box 34"/>
            <p:cNvSpPr txBox="1">
              <a:spLocks noChangeArrowheads="1"/>
            </p:cNvSpPr>
            <p:nvPr/>
          </p:nvSpPr>
          <p:spPr bwMode="auto">
            <a:xfrm>
              <a:off x="2741" y="487"/>
              <a:ext cx="1292"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800" b="1">
                  <a:solidFill>
                    <a:srgbClr val="FF0903"/>
                  </a:solidFill>
                </a:rPr>
                <a:t>Kurumlaşma</a:t>
              </a:r>
              <a:endParaRPr lang="tr-TR" sz="1800"/>
            </a:p>
          </p:txBody>
        </p:sp>
      </p:grpSp>
    </p:spTree>
    <p:extLst>
      <p:ext uri="{BB962C8B-B14F-4D97-AF65-F5344CB8AC3E}">
        <p14:creationId xmlns:p14="http://schemas.microsoft.com/office/powerpoint/2010/main" val="2390661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5875" y="1166813"/>
            <a:ext cx="1785938" cy="232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28750" y="3810000"/>
            <a:ext cx="200025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10" descr="http://www.kampanyaciyiz.com/wp-content/uploads/2008/06/apple-iphone-3g.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00625" y="3810000"/>
            <a:ext cx="2908300" cy="254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2063" y="1166813"/>
            <a:ext cx="2057400" cy="248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12 Sol Sağ Ok"/>
          <p:cNvSpPr/>
          <p:nvPr/>
        </p:nvSpPr>
        <p:spPr>
          <a:xfrm>
            <a:off x="3357563" y="2214563"/>
            <a:ext cx="1571625" cy="4286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srgbClr val="FFFFFF"/>
              </a:solidFill>
              <a:ea typeface="ＭＳ Ｐゴシック" pitchFamily="-110" charset="-128"/>
            </a:endParaRPr>
          </a:p>
        </p:txBody>
      </p:sp>
      <p:sp>
        <p:nvSpPr>
          <p:cNvPr id="14" name="13 Sol Sağ Ok"/>
          <p:cNvSpPr/>
          <p:nvPr/>
        </p:nvSpPr>
        <p:spPr>
          <a:xfrm>
            <a:off x="3429000" y="4953000"/>
            <a:ext cx="1571625" cy="4286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solidFill>
                <a:srgbClr val="FFFFFF"/>
              </a:solidFill>
              <a:ea typeface="ＭＳ Ｐゴシック" pitchFamily="-110" charset="-128"/>
            </a:endParaRPr>
          </a:p>
        </p:txBody>
      </p:sp>
      <p:sp>
        <p:nvSpPr>
          <p:cNvPr id="4" name="Rectangle 3"/>
          <p:cNvSpPr/>
          <p:nvPr/>
        </p:nvSpPr>
        <p:spPr>
          <a:xfrm>
            <a:off x="1293813" y="369888"/>
            <a:ext cx="7310437" cy="430212"/>
          </a:xfrm>
          <a:prstGeom prst="rect">
            <a:avLst/>
          </a:prstGeom>
        </p:spPr>
        <p:txBody>
          <a:bodyPr>
            <a:spAutoFit/>
          </a:bodyPr>
          <a:lstStyle/>
          <a:p>
            <a:pPr algn="r" eaLnBrk="1" hangingPunct="1">
              <a:defRPr/>
            </a:pPr>
            <a:r>
              <a:rPr lang="tr-TR" sz="2200" dirty="0">
                <a:effectLst>
                  <a:outerShdw blurRad="38100" dist="38100" dir="2700000" algn="tl">
                    <a:srgbClr val="000000">
                      <a:alpha val="43137"/>
                    </a:srgbClr>
                  </a:outerShdw>
                </a:effectLst>
                <a:ea typeface="ＭＳ Ｐゴシック" charset="0"/>
                <a:cs typeface="ＭＳ Ｐゴシック" charset="0"/>
              </a:rPr>
              <a:t>Nereden Nereye? Beklentiler, Arz ve Talep</a:t>
            </a:r>
            <a:endParaRPr lang="en-US" sz="2200" dirty="0">
              <a:ea typeface="ＭＳ Ｐゴシック" charset="0"/>
              <a:cs typeface="ＭＳ Ｐゴシック" charset="0"/>
            </a:endParaRPr>
          </a:p>
        </p:txBody>
      </p:sp>
    </p:spTree>
    <p:extLst>
      <p:ext uri="{BB962C8B-B14F-4D97-AF65-F5344CB8AC3E}">
        <p14:creationId xmlns:p14="http://schemas.microsoft.com/office/powerpoint/2010/main" val="3299665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4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066899"/>
            <a:ext cx="3962400" cy="2490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a:xfrm>
            <a:off x="1293813" y="369888"/>
            <a:ext cx="7310437" cy="430212"/>
          </a:xfrm>
          <a:prstGeom prst="rect">
            <a:avLst/>
          </a:prstGeom>
        </p:spPr>
        <p:txBody>
          <a:bodyPr>
            <a:spAutoFit/>
          </a:bodyPr>
          <a:lstStyle/>
          <a:p>
            <a:pPr algn="r" eaLnBrk="1" hangingPunct="1">
              <a:defRPr/>
            </a:pPr>
            <a:r>
              <a:rPr lang="tr-TR" sz="2200" dirty="0">
                <a:effectLst>
                  <a:outerShdw blurRad="38100" dist="38100" dir="2700000" algn="tl">
                    <a:srgbClr val="000000">
                      <a:alpha val="43137"/>
                    </a:srgbClr>
                  </a:outerShdw>
                </a:effectLst>
                <a:ea typeface="ＭＳ Ｐゴシック" charset="0"/>
                <a:cs typeface="ＭＳ Ｐゴシック" charset="0"/>
              </a:rPr>
              <a:t>Nereden Nereye? Beklentiler, Arz ve Talep</a:t>
            </a:r>
            <a:endParaRPr lang="en-US" sz="2200" dirty="0">
              <a:ea typeface="ＭＳ Ｐゴシック" charset="0"/>
              <a:cs typeface="ＭＳ Ｐゴシック" charset="0"/>
            </a:endParaRPr>
          </a:p>
        </p:txBody>
      </p:sp>
      <p:pic>
        <p:nvPicPr>
          <p:cNvPr id="14340" name="Picture 8" descr="nissan-juke-beyoglu-emniyet-mudurlugu-filosuna-katildi-4703-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7438" y="980728"/>
            <a:ext cx="4205287" cy="2657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058988" y="3741837"/>
            <a:ext cx="5676900" cy="292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39893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95513" y="333375"/>
            <a:ext cx="6429375" cy="428625"/>
          </a:xfrm>
        </p:spPr>
        <p:txBody>
          <a:bodyPr>
            <a:noAutofit/>
          </a:bodyPr>
          <a:lstStyle/>
          <a:p>
            <a:pPr algn="r" eaLnBrk="1" hangingPunct="1"/>
            <a:r>
              <a:rPr lang="tr-TR" sz="2500" i="1">
                <a:effectLst>
                  <a:outerShdw blurRad="38100" dist="38100" dir="2700000" algn="tl">
                    <a:srgbClr val="DDDDDD"/>
                  </a:outerShdw>
                </a:effectLst>
                <a:latin typeface="Calibri" charset="0"/>
                <a:ea typeface="MS PGothic" charset="0"/>
              </a:rPr>
              <a:t>Ne değişti / Hız</a:t>
            </a:r>
          </a:p>
        </p:txBody>
      </p:sp>
      <p:pic>
        <p:nvPicPr>
          <p:cNvPr id="16387"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42988" y="1122511"/>
            <a:ext cx="37592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6" descr="tre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2688" y="2205038"/>
            <a:ext cx="404177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8" descr="DownloadedFile.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42988" y="3972074"/>
            <a:ext cx="3729037" cy="2481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0587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2401888" y="606425"/>
            <a:ext cx="6429375" cy="428625"/>
          </a:xfrm>
        </p:spPr>
        <p:txBody>
          <a:bodyPr>
            <a:normAutofit fontScale="90000"/>
          </a:bodyPr>
          <a:lstStyle/>
          <a:p>
            <a:pPr algn="r"/>
            <a:r>
              <a:rPr lang="tr-TR" sz="2600" i="1" dirty="0">
                <a:effectLst>
                  <a:outerShdw blurRad="38100" dist="38100" dir="2700000" algn="tl">
                    <a:srgbClr val="DDDDDD"/>
                  </a:outerShdw>
                </a:effectLst>
                <a:latin typeface="Calibri" charset="0"/>
                <a:ea typeface="MS PGothic" charset="0"/>
              </a:rPr>
              <a:t>Ne </a:t>
            </a:r>
            <a:r>
              <a:rPr lang="tr-TR" sz="2600" i="1" dirty="0" smtClean="0">
                <a:effectLst>
                  <a:outerShdw blurRad="38100" dist="38100" dir="2700000" algn="tl">
                    <a:srgbClr val="DDDDDD"/>
                  </a:outerShdw>
                </a:effectLst>
                <a:latin typeface="Calibri" charset="0"/>
                <a:ea typeface="MS PGothic" charset="0"/>
              </a:rPr>
              <a:t>değişti Miktar</a:t>
            </a:r>
            <a:endParaRPr lang="tr-TR" sz="2600" i="1" dirty="0">
              <a:effectLst>
                <a:outerShdw blurRad="38100" dist="38100" dir="2700000" algn="tl">
                  <a:srgbClr val="DDDDDD"/>
                </a:outerShdw>
              </a:effectLst>
              <a:latin typeface="Calibri" charset="0"/>
              <a:ea typeface="MS PGothic" charset="0"/>
            </a:endParaRPr>
          </a:p>
        </p:txBody>
      </p:sp>
      <p:pic>
        <p:nvPicPr>
          <p:cNvPr id="17411" name="Picture 14" descr="IMG00013.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1560" y="1268760"/>
            <a:ext cx="36576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5" descr="1213928099c7Gd1e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27984" y="2276872"/>
            <a:ext cx="4195763" cy="428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11961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Rot="1" noChangeArrowheads="1"/>
          </p:cNvSpPr>
          <p:nvPr>
            <p:ph type="title"/>
          </p:nvPr>
        </p:nvSpPr>
        <p:spPr>
          <a:xfrm>
            <a:off x="457200" y="116632"/>
            <a:ext cx="8229600" cy="864096"/>
          </a:xfrm>
        </p:spPr>
        <p:txBody>
          <a:bodyPr/>
          <a:lstStyle/>
          <a:p>
            <a:r>
              <a:rPr lang="tr-TR" sz="24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Standart Ne Demek?</a:t>
            </a:r>
            <a:endParaRPr lang="tr-TR" sz="24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043608" y="2348881"/>
            <a:ext cx="7272808" cy="3096344"/>
          </a:xfrm>
        </p:spPr>
        <p:txBody>
          <a:bodyPr/>
          <a:lstStyle/>
          <a:p>
            <a:r>
              <a:rPr lang="tr-TR" dirty="0" smtClean="0"/>
              <a:t>İmalatta, ölçmede ve deneyde beraberlik anlamına gelmektedir.</a:t>
            </a:r>
            <a:endParaRPr lang="tr-TR" dirty="0" smtClean="0">
              <a:solidFill>
                <a:srgbClr val="C00000"/>
              </a:solidFill>
            </a:endParaRPr>
          </a:p>
        </p:txBody>
      </p:sp>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2</a:t>
            </a:fld>
            <a:endParaRPr lang="tr-TR"/>
          </a:p>
        </p:txBody>
      </p:sp>
    </p:spTree>
    <p:extLst>
      <p:ext uri="{BB962C8B-B14F-4D97-AF65-F5344CB8AC3E}">
        <p14:creationId xmlns:p14="http://schemas.microsoft.com/office/powerpoint/2010/main" val="3516251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2987303" y="404664"/>
            <a:ext cx="5545137" cy="428625"/>
          </a:xfrm>
        </p:spPr>
        <p:txBody>
          <a:bodyPr>
            <a:normAutofit fontScale="90000"/>
          </a:bodyPr>
          <a:lstStyle/>
          <a:p>
            <a:pPr algn="r"/>
            <a:r>
              <a:rPr lang="tr-TR" sz="2600" i="1" dirty="0">
                <a:effectLst>
                  <a:outerShdw blurRad="38100" dist="38100" dir="2700000" algn="tl">
                    <a:srgbClr val="DDDDDD"/>
                  </a:outerShdw>
                </a:effectLst>
                <a:latin typeface="Calibri" charset="0"/>
                <a:ea typeface="MS PGothic" charset="0"/>
              </a:rPr>
              <a:t>Ne değişti</a:t>
            </a:r>
            <a:br>
              <a:rPr lang="tr-TR" sz="2600" i="1" dirty="0">
                <a:effectLst>
                  <a:outerShdw blurRad="38100" dist="38100" dir="2700000" algn="tl">
                    <a:srgbClr val="DDDDDD"/>
                  </a:outerShdw>
                </a:effectLst>
                <a:latin typeface="Calibri" charset="0"/>
                <a:ea typeface="MS PGothic" charset="0"/>
              </a:rPr>
            </a:br>
            <a:r>
              <a:rPr lang="tr-TR" sz="2600" i="1" dirty="0">
                <a:effectLst>
                  <a:outerShdw blurRad="38100" dist="38100" dir="2700000" algn="tl">
                    <a:srgbClr val="DDDDDD"/>
                  </a:outerShdw>
                </a:effectLst>
                <a:latin typeface="Calibri" charset="0"/>
                <a:ea typeface="MS PGothic" charset="0"/>
              </a:rPr>
              <a:t>Teknoloji, Üretim Hizmet </a:t>
            </a:r>
            <a:r>
              <a:rPr lang="tr-TR" sz="2600" i="1" dirty="0" smtClean="0">
                <a:effectLst>
                  <a:outerShdw blurRad="38100" dist="38100" dir="2700000" algn="tl">
                    <a:srgbClr val="DDDDDD"/>
                  </a:outerShdw>
                </a:effectLst>
                <a:latin typeface="Calibri" charset="0"/>
                <a:ea typeface="MS PGothic" charset="0"/>
              </a:rPr>
              <a:t>Kapasitesi”</a:t>
            </a:r>
            <a:endParaRPr lang="tr-TR" sz="2600" i="1" dirty="0">
              <a:effectLst>
                <a:outerShdw blurRad="38100" dist="38100" dir="2700000" algn="tl">
                  <a:srgbClr val="DDDDDD"/>
                </a:outerShdw>
              </a:effectLst>
              <a:latin typeface="Calibri" charset="0"/>
              <a:ea typeface="MS PGothic" charset="0"/>
            </a:endParaRPr>
          </a:p>
        </p:txBody>
      </p:sp>
      <p:pic>
        <p:nvPicPr>
          <p:cNvPr id="18435" name="Picture 6" descr="ucakresimleri.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03800" y="1296988"/>
            <a:ext cx="3960813"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6" name="Picture 7" descr="v2kXIV.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71550" y="1341438"/>
            <a:ext cx="3881438" cy="24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3" descr="images.jpe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013325" y="3954463"/>
            <a:ext cx="3951288"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4" descr="Unknown.jpe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71550" y="3941763"/>
            <a:ext cx="3989388"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96842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DF0B2E-DE3A-524E-879B-27210E2ED949}" type="slidenum">
              <a:rPr lang="tr-TR" smtClean="0"/>
              <a:pPr>
                <a:defRPr/>
              </a:pPr>
              <a:t>21</a:t>
            </a:fld>
            <a:endParaRPr lang="tr-TR"/>
          </a:p>
        </p:txBody>
      </p:sp>
      <p:pic>
        <p:nvPicPr>
          <p:cNvPr id="3" name="Picture 2" descr="1449773866.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3608" y="2060848"/>
            <a:ext cx="2311400" cy="2895600"/>
          </a:xfrm>
          <a:prstGeom prst="rect">
            <a:avLst/>
          </a:prstGeom>
        </p:spPr>
      </p:pic>
      <p:pic>
        <p:nvPicPr>
          <p:cNvPr id="4" name="Picture 3" descr="RjuNtUnZ.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048" y="1988840"/>
            <a:ext cx="3140968" cy="3140968"/>
          </a:xfrm>
          <a:prstGeom prst="rect">
            <a:avLst/>
          </a:prstGeom>
        </p:spPr>
      </p:pic>
      <p:sp>
        <p:nvSpPr>
          <p:cNvPr id="5" name="Rectangle 2"/>
          <p:cNvSpPr txBox="1">
            <a:spLocks noChangeArrowheads="1"/>
          </p:cNvSpPr>
          <p:nvPr/>
        </p:nvSpPr>
        <p:spPr>
          <a:xfrm>
            <a:off x="1330846" y="476672"/>
            <a:ext cx="6913562" cy="504056"/>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eaLnBrk="1" hangingPunct="1">
              <a:defRPr/>
            </a:pPr>
            <a:r>
              <a:rPr lang="tr-TR" sz="2500" dirty="0" smtClean="0"/>
              <a:t>DEĞİŞİM</a:t>
            </a:r>
          </a:p>
        </p:txBody>
      </p:sp>
    </p:spTree>
    <p:extLst>
      <p:ext uri="{BB962C8B-B14F-4D97-AF65-F5344CB8AC3E}">
        <p14:creationId xmlns:p14="http://schemas.microsoft.com/office/powerpoint/2010/main" val="398273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2"/>
          <p:cNvSpPr txBox="1">
            <a:spLocks noChangeArrowheads="1"/>
          </p:cNvSpPr>
          <p:nvPr/>
        </p:nvSpPr>
        <p:spPr bwMode="auto">
          <a:xfrm>
            <a:off x="907530" y="4076700"/>
            <a:ext cx="436721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latin typeface="Arial" charset="0"/>
              </a:rPr>
              <a:t>Yaşam Hızlandı, Miktarlar Arttı</a:t>
            </a:r>
          </a:p>
          <a:p>
            <a:pPr eaLnBrk="1" hangingPunct="1"/>
            <a:r>
              <a:rPr lang="en-US" sz="1800">
                <a:latin typeface="Arial" charset="0"/>
              </a:rPr>
              <a:t>Etkilenenler ve Taraflar Arttı </a:t>
            </a:r>
          </a:p>
        </p:txBody>
      </p:sp>
      <p:pic>
        <p:nvPicPr>
          <p:cNvPr id="19459" name="Picture 5" descr="bMFe9EDKXsu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908050"/>
            <a:ext cx="3505200" cy="280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4" descr="airlines180wymo7.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00316" y="6006"/>
            <a:ext cx="4140200" cy="313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Content Placeholder 3" descr="ekjlza.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979988" y="3105150"/>
            <a:ext cx="4186237"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2" name="2 Dikdörtgen"/>
          <p:cNvSpPr>
            <a:spLocks noChangeArrowheads="1"/>
          </p:cNvSpPr>
          <p:nvPr/>
        </p:nvSpPr>
        <p:spPr bwMode="auto">
          <a:xfrm>
            <a:off x="5003800" y="5976938"/>
            <a:ext cx="396081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US"/>
              <a:t>Uçak Mezarlığı -4 bin 800 uçak ve 350 binden fazla uçak parçası </a:t>
            </a:r>
            <a:endParaRPr lang="tr-TR"/>
          </a:p>
        </p:txBody>
      </p:sp>
      <p:pic>
        <p:nvPicPr>
          <p:cNvPr id="19463" name="Pictur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99592" y="4722813"/>
            <a:ext cx="3986213" cy="203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75558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DF0B2E-DE3A-524E-879B-27210E2ED949}" type="slidenum">
              <a:rPr lang="tr-TR" smtClean="0"/>
              <a:pPr>
                <a:defRPr/>
              </a:pPr>
              <a:t>23</a:t>
            </a:fld>
            <a:endParaRPr lang="tr-TR"/>
          </a:p>
        </p:txBody>
      </p:sp>
      <p:pic>
        <p:nvPicPr>
          <p:cNvPr id="4" name="Picture 3" descr="100metre starti"/>
          <p:cNvPicPr>
            <a:picLocks noGrp="1"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0800000" flipH="1" flipV="1">
            <a:off x="683568" y="2780928"/>
            <a:ext cx="3779912" cy="3290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5" name="Picture 4" descr="image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23928" y="1340768"/>
            <a:ext cx="3460837" cy="2592287"/>
          </a:xfrm>
          <a:prstGeom prst="rect">
            <a:avLst/>
          </a:prstGeom>
        </p:spPr>
      </p:pic>
      <p:sp>
        <p:nvSpPr>
          <p:cNvPr id="7" name="Text Box 4"/>
          <p:cNvSpPr txBox="1">
            <a:spLocks noChangeArrowheads="1"/>
          </p:cNvSpPr>
          <p:nvPr/>
        </p:nvSpPr>
        <p:spPr bwMode="auto">
          <a:xfrm>
            <a:off x="5055049" y="4869160"/>
            <a:ext cx="41036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tr-TR" sz="1800" b="1" dirty="0">
                <a:latin typeface="Tahoma" charset="0"/>
              </a:rPr>
              <a:t>Yarışa  Hazır mıyız?</a:t>
            </a:r>
          </a:p>
        </p:txBody>
      </p:sp>
      <p:sp>
        <p:nvSpPr>
          <p:cNvPr id="9" name="Rectangle 2"/>
          <p:cNvSpPr txBox="1">
            <a:spLocks noChangeArrowheads="1"/>
          </p:cNvSpPr>
          <p:nvPr/>
        </p:nvSpPr>
        <p:spPr>
          <a:xfrm>
            <a:off x="1330846" y="476672"/>
            <a:ext cx="6913562" cy="179387"/>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eaLnBrk="1" hangingPunct="1">
              <a:defRPr/>
            </a:pPr>
            <a:r>
              <a:rPr lang="tr-TR" sz="2500" dirty="0" smtClean="0"/>
              <a:t>Rekabet Yarışı </a:t>
            </a:r>
          </a:p>
        </p:txBody>
      </p:sp>
    </p:spTree>
    <p:extLst>
      <p:ext uri="{BB962C8B-B14F-4D97-AF65-F5344CB8AC3E}">
        <p14:creationId xmlns:p14="http://schemas.microsoft.com/office/powerpoint/2010/main" val="37550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1828800"/>
            <a:ext cx="2224087" cy="2697163"/>
          </a:xfrm>
        </p:spPr>
        <p:txBody>
          <a:bodyPr>
            <a:normAutofit/>
          </a:bodyPr>
          <a:lstStyle/>
          <a:p>
            <a:r>
              <a:rPr lang="en-US" sz="3200">
                <a:latin typeface="Calibri" charset="0"/>
                <a:ea typeface="MS PGothic" charset="0"/>
              </a:rPr>
              <a:t>İhmal</a:t>
            </a:r>
            <a:r>
              <a:rPr lang="tr-TR" sz="3200">
                <a:latin typeface="Calibri" charset="0"/>
                <a:ea typeface="MS PGothic" charset="0"/>
              </a:rPr>
              <a:t> </a:t>
            </a:r>
            <a:r>
              <a:rPr lang="en-US" sz="3200">
                <a:latin typeface="Calibri" charset="0"/>
                <a:ea typeface="MS PGothic" charset="0"/>
              </a:rPr>
              <a:t>edilen her problem davet</a:t>
            </a:r>
            <a:r>
              <a:rPr lang="tr-TR" sz="3200">
                <a:latin typeface="Calibri" charset="0"/>
                <a:ea typeface="MS PGothic" charset="0"/>
              </a:rPr>
              <a:t> </a:t>
            </a:r>
            <a:r>
              <a:rPr lang="en-US" sz="3200">
                <a:latin typeface="Calibri" charset="0"/>
                <a:ea typeface="MS PGothic" charset="0"/>
              </a:rPr>
              <a:t>edilen</a:t>
            </a:r>
            <a:r>
              <a:rPr lang="tr-TR" sz="3200">
                <a:latin typeface="Calibri" charset="0"/>
                <a:ea typeface="MS PGothic" charset="0"/>
              </a:rPr>
              <a:t> </a:t>
            </a:r>
            <a:r>
              <a:rPr lang="en-US" sz="3200">
                <a:latin typeface="Calibri" charset="0"/>
                <a:ea typeface="MS PGothic" charset="0"/>
              </a:rPr>
              <a:t>bir</a:t>
            </a:r>
            <a:r>
              <a:rPr lang="tr-TR" sz="3200">
                <a:latin typeface="Calibri" charset="0"/>
                <a:ea typeface="MS PGothic" charset="0"/>
              </a:rPr>
              <a:t> </a:t>
            </a:r>
            <a:r>
              <a:rPr lang="en-US" sz="3200">
                <a:latin typeface="Calibri" charset="0"/>
                <a:ea typeface="MS PGothic" charset="0"/>
              </a:rPr>
              <a:t>kriz</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24200" y="771525"/>
            <a:ext cx="3254375"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99338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96490"/>
            <a:ext cx="8229600" cy="884238"/>
          </a:xfrm>
        </p:spPr>
        <p:txBody>
          <a:bodyPr/>
          <a:lstStyle/>
          <a:p>
            <a:pPr eaLnBrk="1" hangingPunct="1"/>
            <a:r>
              <a:rPr lang="en-US" sz="4000">
                <a:latin typeface="Calibri" charset="0"/>
                <a:ea typeface="MS PGothic" charset="0"/>
              </a:rPr>
              <a:t>SÜREÇ BİLGİSİ</a:t>
            </a:r>
          </a:p>
        </p:txBody>
      </p:sp>
      <p:sp>
        <p:nvSpPr>
          <p:cNvPr id="7" name="Right Arrow 6"/>
          <p:cNvSpPr>
            <a:spLocks noChangeArrowheads="1"/>
          </p:cNvSpPr>
          <p:nvPr/>
        </p:nvSpPr>
        <p:spPr bwMode="auto">
          <a:xfrm>
            <a:off x="6621463" y="2998788"/>
            <a:ext cx="1227137" cy="823912"/>
          </a:xfrm>
          <a:prstGeom prst="rightArrow">
            <a:avLst>
              <a:gd name="adj1" fmla="val 50000"/>
              <a:gd name="adj2" fmla="val 49998"/>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lstStyle/>
          <a:p>
            <a:pPr defTabSz="455613" eaLnBrk="1" hangingPunct="1"/>
            <a:r>
              <a:rPr lang="en-US">
                <a:solidFill>
                  <a:srgbClr val="FFFFFF"/>
                </a:solidFill>
                <a:latin typeface="Calibri" charset="0"/>
              </a:rPr>
              <a:t>ÇIKTI</a:t>
            </a:r>
          </a:p>
        </p:txBody>
      </p:sp>
      <p:sp>
        <p:nvSpPr>
          <p:cNvPr id="8" name="Right Arrow Callout 7"/>
          <p:cNvSpPr>
            <a:spLocks noChangeArrowheads="1"/>
          </p:cNvSpPr>
          <p:nvPr/>
        </p:nvSpPr>
        <p:spPr bwMode="auto">
          <a:xfrm>
            <a:off x="2941638" y="2998788"/>
            <a:ext cx="3611562" cy="823912"/>
          </a:xfrm>
          <a:prstGeom prst="rightArrowCallout">
            <a:avLst>
              <a:gd name="adj1" fmla="val 50000"/>
              <a:gd name="adj2" fmla="val 25000"/>
              <a:gd name="adj3" fmla="val 126592"/>
              <a:gd name="adj4" fmla="val 64977"/>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lstStyle/>
          <a:p>
            <a:pPr algn="ctr" defTabSz="455613" eaLnBrk="1" hangingPunct="1"/>
            <a:r>
              <a:rPr lang="en-US">
                <a:solidFill>
                  <a:srgbClr val="FFFFFF"/>
                </a:solidFill>
                <a:latin typeface="Calibri" charset="0"/>
              </a:rPr>
              <a:t>Üretim ve Hizmet</a:t>
            </a:r>
          </a:p>
        </p:txBody>
      </p:sp>
      <p:sp>
        <p:nvSpPr>
          <p:cNvPr id="9" name="Striped Right Arrow 8"/>
          <p:cNvSpPr>
            <a:spLocks noChangeArrowheads="1"/>
          </p:cNvSpPr>
          <p:nvPr/>
        </p:nvSpPr>
        <p:spPr bwMode="auto">
          <a:xfrm>
            <a:off x="1447800" y="2998788"/>
            <a:ext cx="1143000" cy="823912"/>
          </a:xfrm>
          <a:custGeom>
            <a:avLst/>
            <a:gdLst>
              <a:gd name="T0" fmla="*/ 731044 w 1143000"/>
              <a:gd name="T1" fmla="*/ 0 h 823912"/>
              <a:gd name="T2" fmla="*/ 0 w 1143000"/>
              <a:gd name="T3" fmla="*/ 411956 h 823912"/>
              <a:gd name="T4" fmla="*/ 731044 w 1143000"/>
              <a:gd name="T5" fmla="*/ 823912 h 823912"/>
              <a:gd name="T6" fmla="*/ 1143000 w 1143000"/>
              <a:gd name="T7" fmla="*/ 411956 h 823912"/>
              <a:gd name="T8" fmla="*/ 17694720 60000 65536"/>
              <a:gd name="T9" fmla="*/ 11796480 60000 65536"/>
              <a:gd name="T10" fmla="*/ 5898240 60000 65536"/>
              <a:gd name="T11" fmla="*/ 0 60000 65536"/>
              <a:gd name="T12" fmla="*/ 128736 w 1143000"/>
              <a:gd name="T13" fmla="*/ 205978 h 823912"/>
              <a:gd name="T14" fmla="*/ 937022 w 1143000"/>
              <a:gd name="T15" fmla="*/ 617934 h 823912"/>
            </a:gdLst>
            <a:ahLst/>
            <a:cxnLst>
              <a:cxn ang="T8">
                <a:pos x="T0" y="T1"/>
              </a:cxn>
              <a:cxn ang="T9">
                <a:pos x="T2" y="T3"/>
              </a:cxn>
              <a:cxn ang="T10">
                <a:pos x="T4" y="T5"/>
              </a:cxn>
              <a:cxn ang="T11">
                <a:pos x="T6" y="T7"/>
              </a:cxn>
            </a:cxnLst>
            <a:rect l="T12" t="T13" r="T14" b="T15"/>
            <a:pathLst>
              <a:path w="1143000" h="823912">
                <a:moveTo>
                  <a:pt x="0" y="205978"/>
                </a:moveTo>
                <a:lnTo>
                  <a:pt x="25747" y="205978"/>
                </a:lnTo>
                <a:lnTo>
                  <a:pt x="25747" y="617934"/>
                </a:lnTo>
                <a:lnTo>
                  <a:pt x="0" y="617934"/>
                </a:lnTo>
                <a:lnTo>
                  <a:pt x="0" y="205978"/>
                </a:lnTo>
                <a:close/>
                <a:moveTo>
                  <a:pt x="51495" y="205978"/>
                </a:moveTo>
                <a:lnTo>
                  <a:pt x="102989" y="205978"/>
                </a:lnTo>
                <a:lnTo>
                  <a:pt x="102989" y="617934"/>
                </a:lnTo>
                <a:lnTo>
                  <a:pt x="51495" y="617934"/>
                </a:lnTo>
                <a:lnTo>
                  <a:pt x="51495" y="205978"/>
                </a:lnTo>
                <a:close/>
                <a:moveTo>
                  <a:pt x="128736" y="205978"/>
                </a:moveTo>
                <a:lnTo>
                  <a:pt x="731044" y="205978"/>
                </a:lnTo>
                <a:lnTo>
                  <a:pt x="731044" y="0"/>
                </a:lnTo>
                <a:lnTo>
                  <a:pt x="1143000" y="411956"/>
                </a:lnTo>
                <a:lnTo>
                  <a:pt x="731044" y="823912"/>
                </a:lnTo>
                <a:lnTo>
                  <a:pt x="731044" y="617934"/>
                </a:lnTo>
                <a:lnTo>
                  <a:pt x="128736" y="617934"/>
                </a:lnTo>
                <a:lnTo>
                  <a:pt x="128736" y="205978"/>
                </a:lnTo>
                <a:close/>
              </a:path>
            </a:pathLst>
          </a:cu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lstStyle/>
          <a:p>
            <a:pPr defTabSz="455613" eaLnBrk="1" hangingPunct="1"/>
            <a:r>
              <a:rPr lang="en-US">
                <a:solidFill>
                  <a:srgbClr val="FFFFFF"/>
                </a:solidFill>
                <a:latin typeface="Calibri" charset="0"/>
              </a:rPr>
              <a:t>GİRDİ</a:t>
            </a:r>
          </a:p>
        </p:txBody>
      </p:sp>
      <p:sp>
        <p:nvSpPr>
          <p:cNvPr id="16" name="Plus 15"/>
          <p:cNvSpPr>
            <a:spLocks noChangeArrowheads="1"/>
          </p:cNvSpPr>
          <p:nvPr/>
        </p:nvSpPr>
        <p:spPr bwMode="auto">
          <a:xfrm>
            <a:off x="7135813" y="2174875"/>
            <a:ext cx="822325" cy="823913"/>
          </a:xfrm>
          <a:custGeom>
            <a:avLst/>
            <a:gdLst>
              <a:gd name="T0" fmla="*/ 713326 w 822325"/>
              <a:gd name="T1" fmla="*/ 411956 h 823912"/>
              <a:gd name="T2" fmla="*/ 411163 w 822325"/>
              <a:gd name="T3" fmla="*/ 714704 h 823912"/>
              <a:gd name="T4" fmla="*/ 108999 w 822325"/>
              <a:gd name="T5" fmla="*/ 411956 h 823912"/>
              <a:gd name="T6" fmla="*/ 411163 w 822325"/>
              <a:gd name="T7" fmla="*/ 109210 h 823912"/>
              <a:gd name="T8" fmla="*/ 0 60000 65536"/>
              <a:gd name="T9" fmla="*/ 5898240 60000 65536"/>
              <a:gd name="T10" fmla="*/ 11796480 60000 65536"/>
              <a:gd name="T11" fmla="*/ 17694720 60000 65536"/>
              <a:gd name="T12" fmla="*/ 108999 w 822325"/>
              <a:gd name="T13" fmla="*/ 315251 h 823912"/>
              <a:gd name="T14" fmla="*/ 713326 w 822325"/>
              <a:gd name="T15" fmla="*/ 508661 h 823912"/>
            </a:gdLst>
            <a:ahLst/>
            <a:cxnLst>
              <a:cxn ang="T8">
                <a:pos x="T0" y="T1"/>
              </a:cxn>
              <a:cxn ang="T9">
                <a:pos x="T2" y="T3"/>
              </a:cxn>
              <a:cxn ang="T10">
                <a:pos x="T4" y="T5"/>
              </a:cxn>
              <a:cxn ang="T11">
                <a:pos x="T6" y="T7"/>
              </a:cxn>
            </a:cxnLst>
            <a:rect l="T12" t="T13" r="T14" b="T15"/>
            <a:pathLst>
              <a:path w="822325" h="823912">
                <a:moveTo>
                  <a:pt x="108999" y="315251"/>
                </a:moveTo>
                <a:lnTo>
                  <a:pt x="314457" y="315251"/>
                </a:lnTo>
                <a:lnTo>
                  <a:pt x="314457" y="109210"/>
                </a:lnTo>
                <a:lnTo>
                  <a:pt x="507868" y="109210"/>
                </a:lnTo>
                <a:lnTo>
                  <a:pt x="507868" y="315251"/>
                </a:lnTo>
                <a:lnTo>
                  <a:pt x="713326" y="315251"/>
                </a:lnTo>
                <a:lnTo>
                  <a:pt x="713326" y="508661"/>
                </a:lnTo>
                <a:lnTo>
                  <a:pt x="507868" y="508661"/>
                </a:lnTo>
                <a:lnTo>
                  <a:pt x="507868" y="714702"/>
                </a:lnTo>
                <a:lnTo>
                  <a:pt x="314457" y="714702"/>
                </a:lnTo>
                <a:lnTo>
                  <a:pt x="314457" y="508661"/>
                </a:lnTo>
                <a:lnTo>
                  <a:pt x="108999" y="508661"/>
                </a:lnTo>
                <a:lnTo>
                  <a:pt x="108999" y="315251"/>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blurRad="63500" dist="23000" dir="5400000" rotWithShape="0">
              <a:srgbClr val="000000">
                <a:alpha val="34998"/>
              </a:srgbClr>
            </a:outerShdw>
          </a:effectLst>
        </p:spPr>
        <p:txBody>
          <a:bodyPr/>
          <a:lstStyle/>
          <a:p>
            <a:endParaRPr lang="en-US"/>
          </a:p>
        </p:txBody>
      </p:sp>
      <p:pic>
        <p:nvPicPr>
          <p:cNvPr id="20487" name="Picture 20" descr="LiveImages\Foto Haber\Güney Kore'de çevre felaketi\0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49813" y="4672013"/>
            <a:ext cx="1703387" cy="113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8" name="Picture 21" descr="3514.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60538" y="4470400"/>
            <a:ext cx="1438275" cy="153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9" name="TextBox 22"/>
          <p:cNvSpPr txBox="1">
            <a:spLocks noChangeArrowheads="1"/>
          </p:cNvSpPr>
          <p:nvPr/>
        </p:nvSpPr>
        <p:spPr bwMode="auto">
          <a:xfrm>
            <a:off x="7135813" y="1763713"/>
            <a:ext cx="19129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cs typeface="Arial" charset="0"/>
              </a:rPr>
              <a:t>Artı Değer Üretimi</a:t>
            </a:r>
          </a:p>
        </p:txBody>
      </p:sp>
      <p:sp>
        <p:nvSpPr>
          <p:cNvPr id="20490" name="TextBox 23"/>
          <p:cNvSpPr txBox="1">
            <a:spLocks noChangeArrowheads="1"/>
          </p:cNvSpPr>
          <p:nvPr/>
        </p:nvSpPr>
        <p:spPr bwMode="auto">
          <a:xfrm>
            <a:off x="1447800" y="4103688"/>
            <a:ext cx="16668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cs typeface="Arial" charset="0"/>
              </a:rPr>
              <a:t>İşgüvenliği</a:t>
            </a:r>
            <a:r>
              <a:rPr lang="tr-TR" sz="1800">
                <a:cs typeface="Arial" charset="0"/>
              </a:rPr>
              <a:t> </a:t>
            </a:r>
            <a:r>
              <a:rPr lang="en-US" sz="1800">
                <a:cs typeface="Arial" charset="0"/>
              </a:rPr>
              <a:t>riski</a:t>
            </a:r>
          </a:p>
        </p:txBody>
      </p:sp>
      <p:sp>
        <p:nvSpPr>
          <p:cNvPr id="20491" name="TextBox 24"/>
          <p:cNvSpPr txBox="1">
            <a:spLocks noChangeArrowheads="1"/>
          </p:cNvSpPr>
          <p:nvPr/>
        </p:nvSpPr>
        <p:spPr bwMode="auto">
          <a:xfrm>
            <a:off x="5106988" y="4024313"/>
            <a:ext cx="21748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cs typeface="Arial" charset="0"/>
              </a:rPr>
              <a:t>Çevre</a:t>
            </a:r>
            <a:r>
              <a:rPr lang="tr-TR" sz="1800">
                <a:cs typeface="Arial" charset="0"/>
              </a:rPr>
              <a:t> </a:t>
            </a:r>
            <a:r>
              <a:rPr lang="en-US" sz="1800">
                <a:cs typeface="Arial" charset="0"/>
              </a:rPr>
              <a:t>etkileri</a:t>
            </a:r>
          </a:p>
        </p:txBody>
      </p:sp>
      <p:sp>
        <p:nvSpPr>
          <p:cNvPr id="20492" name="TextBox 23"/>
          <p:cNvSpPr txBox="1">
            <a:spLocks noChangeArrowheads="1"/>
          </p:cNvSpPr>
          <p:nvPr/>
        </p:nvSpPr>
        <p:spPr bwMode="auto">
          <a:xfrm>
            <a:off x="927100" y="1246188"/>
            <a:ext cx="16668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cs typeface="Arial" charset="0"/>
              </a:rPr>
              <a:t>Finansal</a:t>
            </a:r>
            <a:r>
              <a:rPr lang="tr-TR" sz="1800">
                <a:cs typeface="Arial" charset="0"/>
              </a:rPr>
              <a:t> </a:t>
            </a:r>
            <a:r>
              <a:rPr lang="en-US" sz="1800">
                <a:cs typeface="Arial" charset="0"/>
              </a:rPr>
              <a:t>Riskler</a:t>
            </a:r>
          </a:p>
          <a:p>
            <a:pPr eaLnBrk="1" hangingPunct="1"/>
            <a:endParaRPr lang="en-US" sz="1800">
              <a:cs typeface="Arial" charset="0"/>
            </a:endParaRPr>
          </a:p>
        </p:txBody>
      </p:sp>
      <p:sp>
        <p:nvSpPr>
          <p:cNvPr id="20493" name="TextBox 23"/>
          <p:cNvSpPr txBox="1">
            <a:spLocks noChangeArrowheads="1"/>
          </p:cNvSpPr>
          <p:nvPr/>
        </p:nvSpPr>
        <p:spPr bwMode="auto">
          <a:xfrm>
            <a:off x="2971800" y="1382713"/>
            <a:ext cx="26670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cs typeface="Arial" charset="0"/>
              </a:rPr>
              <a:t>Bilgi</a:t>
            </a:r>
            <a:r>
              <a:rPr lang="tr-TR" sz="1800">
                <a:cs typeface="Arial" charset="0"/>
              </a:rPr>
              <a:t> </a:t>
            </a:r>
            <a:r>
              <a:rPr lang="en-US" sz="1800">
                <a:cs typeface="Arial" charset="0"/>
              </a:rPr>
              <a:t>güvenliği</a:t>
            </a:r>
            <a:r>
              <a:rPr lang="tr-TR" sz="1800">
                <a:cs typeface="Arial" charset="0"/>
              </a:rPr>
              <a:t> </a:t>
            </a:r>
            <a:r>
              <a:rPr lang="en-US" sz="1800">
                <a:cs typeface="Arial" charset="0"/>
              </a:rPr>
              <a:t>Riskleri</a:t>
            </a:r>
          </a:p>
          <a:p>
            <a:pPr eaLnBrk="1" hangingPunct="1"/>
            <a:endParaRPr lang="en-US" sz="1800">
              <a:cs typeface="Arial" charset="0"/>
            </a:endParaRPr>
          </a:p>
        </p:txBody>
      </p:sp>
      <p:sp>
        <p:nvSpPr>
          <p:cNvPr id="20494" name="TextBox 23"/>
          <p:cNvSpPr txBox="1">
            <a:spLocks noChangeArrowheads="1"/>
          </p:cNvSpPr>
          <p:nvPr/>
        </p:nvSpPr>
        <p:spPr bwMode="auto">
          <a:xfrm>
            <a:off x="923925" y="2252663"/>
            <a:ext cx="22748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cs typeface="Arial" charset="0"/>
              </a:rPr>
              <a:t>Operasyonel</a:t>
            </a:r>
            <a:r>
              <a:rPr lang="tr-TR" sz="1800">
                <a:cs typeface="Arial" charset="0"/>
              </a:rPr>
              <a:t> </a:t>
            </a:r>
            <a:r>
              <a:rPr lang="en-US" sz="1800">
                <a:cs typeface="Arial" charset="0"/>
              </a:rPr>
              <a:t>Riskler</a:t>
            </a:r>
          </a:p>
          <a:p>
            <a:pPr eaLnBrk="1" hangingPunct="1"/>
            <a:endParaRPr lang="en-US" sz="1800">
              <a:cs typeface="Arial" charset="0"/>
            </a:endParaRPr>
          </a:p>
        </p:txBody>
      </p:sp>
      <p:sp>
        <p:nvSpPr>
          <p:cNvPr id="20495" name="TextBox 23"/>
          <p:cNvSpPr txBox="1">
            <a:spLocks noChangeArrowheads="1"/>
          </p:cNvSpPr>
          <p:nvPr/>
        </p:nvSpPr>
        <p:spPr bwMode="auto">
          <a:xfrm>
            <a:off x="4035425" y="2068513"/>
            <a:ext cx="22748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cs typeface="Arial" charset="0"/>
              </a:rPr>
              <a:t>Yatırım</a:t>
            </a:r>
            <a:r>
              <a:rPr lang="tr-TR" sz="1800">
                <a:cs typeface="Arial" charset="0"/>
              </a:rPr>
              <a:t> </a:t>
            </a:r>
            <a:r>
              <a:rPr lang="en-US" sz="1800">
                <a:cs typeface="Arial" charset="0"/>
              </a:rPr>
              <a:t>Riskleri</a:t>
            </a:r>
          </a:p>
          <a:p>
            <a:pPr eaLnBrk="1" hangingPunct="1"/>
            <a:endParaRPr lang="en-US" sz="1800">
              <a:cs typeface="Arial" charset="0"/>
            </a:endParaRPr>
          </a:p>
        </p:txBody>
      </p:sp>
      <p:sp>
        <p:nvSpPr>
          <p:cNvPr id="20496" name="TextBox 24"/>
          <p:cNvSpPr txBox="1">
            <a:spLocks noChangeArrowheads="1"/>
          </p:cNvSpPr>
          <p:nvPr/>
        </p:nvSpPr>
        <p:spPr bwMode="auto">
          <a:xfrm>
            <a:off x="5486400" y="1058863"/>
            <a:ext cx="26670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1800">
                <a:cs typeface="Arial" charset="0"/>
              </a:rPr>
              <a:t>Stratejik</a:t>
            </a:r>
            <a:r>
              <a:rPr lang="tr-TR" sz="1800">
                <a:cs typeface="Arial" charset="0"/>
              </a:rPr>
              <a:t> </a:t>
            </a:r>
            <a:r>
              <a:rPr lang="en-US" sz="1800">
                <a:cs typeface="Arial" charset="0"/>
              </a:rPr>
              <a:t>Riskler</a:t>
            </a:r>
          </a:p>
          <a:p>
            <a:pPr eaLnBrk="1" hangingPunct="1"/>
            <a:endParaRPr lang="en-US" sz="1800">
              <a:cs typeface="Arial" charset="0"/>
            </a:endParaRPr>
          </a:p>
        </p:txBody>
      </p:sp>
    </p:spTree>
    <p:extLst>
      <p:ext uri="{BB962C8B-B14F-4D97-AF65-F5344CB8AC3E}">
        <p14:creationId xmlns:p14="http://schemas.microsoft.com/office/powerpoint/2010/main" val="2727785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00013"/>
            <a:ext cx="8229600" cy="1143001"/>
          </a:xfrm>
        </p:spPr>
        <p:txBody>
          <a:bodyPr/>
          <a:lstStyle/>
          <a:p>
            <a:pPr algn="r"/>
            <a:r>
              <a:rPr lang="tr-TR" sz="3200" i="1" dirty="0" smtClean="0">
                <a:solidFill>
                  <a:schemeClr val="tx2"/>
                </a:solidFill>
                <a:effectLst>
                  <a:outerShdw blurRad="38100" dist="38100" dir="2700000" algn="tl">
                    <a:srgbClr val="000000">
                      <a:alpha val="43137"/>
                    </a:srgbClr>
                  </a:outerShdw>
                </a:effectLst>
                <a:latin typeface="Calibri" charset="0"/>
                <a:ea typeface="MS PGothic" charset="0"/>
              </a:rPr>
              <a:t>Yönetim Sistemlerinin Ortaya Çıkış Sebepleri</a:t>
            </a:r>
            <a:endParaRPr lang="en-US" sz="3200" i="1" dirty="0">
              <a:solidFill>
                <a:schemeClr val="tx2"/>
              </a:solidFill>
              <a:effectLst>
                <a:outerShdw blurRad="38100" dist="38100" dir="2700000" algn="tl">
                  <a:srgbClr val="000000">
                    <a:alpha val="43137"/>
                  </a:srgbClr>
                </a:outerShdw>
              </a:effectLst>
              <a:latin typeface="Calibri" charset="0"/>
              <a:ea typeface="MS PGothic" charset="0"/>
            </a:endParaRPr>
          </a:p>
        </p:txBody>
      </p:sp>
      <p:sp>
        <p:nvSpPr>
          <p:cNvPr id="9219" name="Content Placeholder 2"/>
          <p:cNvSpPr>
            <a:spLocks noGrp="1"/>
          </p:cNvSpPr>
          <p:nvPr>
            <p:ph idx="1"/>
          </p:nvPr>
        </p:nvSpPr>
        <p:spPr>
          <a:xfrm>
            <a:off x="971600" y="908720"/>
            <a:ext cx="7570787" cy="4525963"/>
          </a:xfrm>
        </p:spPr>
        <p:txBody>
          <a:bodyPr/>
          <a:lstStyle/>
          <a:p>
            <a:r>
              <a:rPr lang="tr-TR" dirty="0" smtClean="0">
                <a:latin typeface="Calibri" charset="0"/>
                <a:ea typeface="MS PGothic" charset="0"/>
              </a:rPr>
              <a:t>Sosyal çevresel finansal riskleri yönetmek</a:t>
            </a:r>
          </a:p>
          <a:p>
            <a:r>
              <a:rPr lang="tr-TR" dirty="0" smtClean="0">
                <a:latin typeface="Calibri" charset="0"/>
                <a:ea typeface="MS PGothic" charset="0"/>
              </a:rPr>
              <a:t>Verimliliği arttırmak</a:t>
            </a:r>
          </a:p>
          <a:p>
            <a:r>
              <a:rPr lang="tr-TR" dirty="0" smtClean="0">
                <a:latin typeface="Calibri" charset="0"/>
                <a:ea typeface="MS PGothic" charset="0"/>
              </a:rPr>
              <a:t>Maliyetleri düşürmek</a:t>
            </a:r>
          </a:p>
          <a:p>
            <a:r>
              <a:rPr lang="tr-TR" dirty="0" smtClean="0">
                <a:latin typeface="Calibri" charset="0"/>
                <a:ea typeface="MS PGothic" charset="0"/>
              </a:rPr>
              <a:t>Marka ve itibari korumak</a:t>
            </a:r>
          </a:p>
          <a:p>
            <a:r>
              <a:rPr lang="tr-TR" dirty="0" smtClean="0">
                <a:latin typeface="Calibri" charset="0"/>
                <a:ea typeface="MS PGothic" charset="0"/>
              </a:rPr>
              <a:t>Sürekli gelişim sağlamak</a:t>
            </a:r>
            <a:endParaRPr lang="en-US" dirty="0">
              <a:latin typeface="Calibri" charset="0"/>
              <a:ea typeface="MS PGothic" charset="0"/>
            </a:endParaRPr>
          </a:p>
          <a:p>
            <a:r>
              <a:rPr lang="en-US" dirty="0" err="1">
                <a:latin typeface="Calibri" charset="0"/>
                <a:ea typeface="MS PGothic" charset="0"/>
              </a:rPr>
              <a:t>Globalizasyon</a:t>
            </a:r>
            <a:endParaRPr lang="en-US" dirty="0">
              <a:latin typeface="Calibri" charset="0"/>
              <a:ea typeface="MS PGothic" charset="0"/>
            </a:endParaRPr>
          </a:p>
          <a:p>
            <a:r>
              <a:rPr lang="en-US" dirty="0" err="1">
                <a:latin typeface="Calibri" charset="0"/>
                <a:ea typeface="MS PGothic" charset="0"/>
              </a:rPr>
              <a:t>Birleşmeler</a:t>
            </a:r>
            <a:endParaRPr lang="en-US" dirty="0">
              <a:latin typeface="Calibri" charset="0"/>
              <a:ea typeface="MS PGothic" charset="0"/>
            </a:endParaRPr>
          </a:p>
          <a:p>
            <a:r>
              <a:rPr lang="en-US" dirty="0" err="1">
                <a:latin typeface="Calibri" charset="0"/>
                <a:ea typeface="MS PGothic" charset="0"/>
              </a:rPr>
              <a:t>Artan</a:t>
            </a:r>
            <a:r>
              <a:rPr lang="en-US" dirty="0">
                <a:latin typeface="Calibri" charset="0"/>
                <a:ea typeface="MS PGothic" charset="0"/>
              </a:rPr>
              <a:t> </a:t>
            </a:r>
            <a:r>
              <a:rPr lang="en-US" dirty="0" err="1">
                <a:latin typeface="Calibri" charset="0"/>
                <a:ea typeface="MS PGothic" charset="0"/>
              </a:rPr>
              <a:t>talep</a:t>
            </a:r>
            <a:r>
              <a:rPr lang="en-US" dirty="0">
                <a:latin typeface="Calibri" charset="0"/>
                <a:ea typeface="MS PGothic" charset="0"/>
              </a:rPr>
              <a:t>, </a:t>
            </a:r>
            <a:r>
              <a:rPr lang="en-US" dirty="0" err="1">
                <a:latin typeface="Calibri" charset="0"/>
                <a:ea typeface="MS PGothic" charset="0"/>
              </a:rPr>
              <a:t>müşteri</a:t>
            </a:r>
            <a:r>
              <a:rPr lang="en-US" dirty="0">
                <a:latin typeface="Calibri" charset="0"/>
                <a:ea typeface="MS PGothic" charset="0"/>
              </a:rPr>
              <a:t> </a:t>
            </a:r>
            <a:r>
              <a:rPr lang="en-US" dirty="0" err="1">
                <a:latin typeface="Calibri" charset="0"/>
                <a:ea typeface="MS PGothic" charset="0"/>
              </a:rPr>
              <a:t>istekleri</a:t>
            </a:r>
            <a:r>
              <a:rPr lang="en-US" dirty="0">
                <a:latin typeface="Calibri" charset="0"/>
                <a:ea typeface="MS PGothic" charset="0"/>
              </a:rPr>
              <a:t>,</a:t>
            </a:r>
          </a:p>
          <a:p>
            <a:r>
              <a:rPr lang="tr-TR" dirty="0" smtClean="0">
                <a:latin typeface="Calibri" charset="0"/>
                <a:ea typeface="MS PGothic" charset="0"/>
              </a:rPr>
              <a:t>Yasal zorunluluklar</a:t>
            </a:r>
            <a:endParaRPr lang="en-US" dirty="0">
              <a:latin typeface="Calibri" charset="0"/>
              <a:ea typeface="MS PGothic" charset="0"/>
            </a:endParaRPr>
          </a:p>
        </p:txBody>
      </p:sp>
    </p:spTree>
    <p:extLst>
      <p:ext uri="{BB962C8B-B14F-4D97-AF65-F5344CB8AC3E}">
        <p14:creationId xmlns:p14="http://schemas.microsoft.com/office/powerpoint/2010/main" val="1934635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00013"/>
            <a:ext cx="8229600" cy="1008733"/>
          </a:xfrm>
        </p:spPr>
        <p:txBody>
          <a:bodyPr/>
          <a:lstStyle/>
          <a:p>
            <a:pPr algn="r"/>
            <a:r>
              <a:rPr lang="en-US" i="1" dirty="0">
                <a:solidFill>
                  <a:schemeClr val="tx2"/>
                </a:solidFill>
                <a:effectLst>
                  <a:outerShdw blurRad="38100" dist="38100" dir="2700000" algn="tl">
                    <a:srgbClr val="000000">
                      <a:alpha val="43137"/>
                    </a:srgbClr>
                  </a:outerShdw>
                </a:effectLst>
                <a:latin typeface="Calibri" charset="0"/>
                <a:ea typeface="MS PGothic" charset="0"/>
              </a:rPr>
              <a:t>St</a:t>
            </a:r>
            <a:r>
              <a:rPr lang="tr-TR" i="1" dirty="0" err="1">
                <a:solidFill>
                  <a:schemeClr val="tx2"/>
                </a:solidFill>
                <a:effectLst>
                  <a:outerShdw blurRad="38100" dist="38100" dir="2700000" algn="tl">
                    <a:srgbClr val="000000">
                      <a:alpha val="43137"/>
                    </a:srgbClr>
                  </a:outerShdw>
                </a:effectLst>
                <a:latin typeface="Calibri" charset="0"/>
                <a:ea typeface="MS PGothic" charset="0"/>
              </a:rPr>
              <a:t>andartların</a:t>
            </a:r>
            <a:r>
              <a:rPr lang="tr-TR" i="1" dirty="0">
                <a:solidFill>
                  <a:schemeClr val="tx2"/>
                </a:solidFill>
                <a:effectLst>
                  <a:outerShdw blurRad="38100" dist="38100" dir="2700000" algn="tl">
                    <a:srgbClr val="000000">
                      <a:alpha val="43137"/>
                    </a:srgbClr>
                  </a:outerShdw>
                </a:effectLst>
                <a:latin typeface="Calibri" charset="0"/>
                <a:ea typeface="MS PGothic" charset="0"/>
              </a:rPr>
              <a:t> Önemi</a:t>
            </a:r>
            <a:endParaRPr lang="en-US" i="1" dirty="0">
              <a:solidFill>
                <a:schemeClr val="tx2"/>
              </a:solidFill>
              <a:effectLst>
                <a:outerShdw blurRad="38100" dist="38100" dir="2700000" algn="tl">
                  <a:srgbClr val="000000">
                    <a:alpha val="43137"/>
                  </a:srgbClr>
                </a:outerShdw>
              </a:effectLst>
              <a:latin typeface="Calibri" charset="0"/>
              <a:ea typeface="MS PGothic" charset="0"/>
            </a:endParaRPr>
          </a:p>
        </p:txBody>
      </p:sp>
      <p:sp>
        <p:nvSpPr>
          <p:cNvPr id="9219" name="Content Placeholder 2"/>
          <p:cNvSpPr>
            <a:spLocks noGrp="1"/>
          </p:cNvSpPr>
          <p:nvPr>
            <p:ph idx="1"/>
          </p:nvPr>
        </p:nvSpPr>
        <p:spPr>
          <a:xfrm>
            <a:off x="251520" y="1600200"/>
            <a:ext cx="8892480" cy="4525963"/>
          </a:xfrm>
        </p:spPr>
        <p:txBody>
          <a:bodyPr/>
          <a:lstStyle/>
          <a:p>
            <a:pPr marL="0" indent="0">
              <a:buNone/>
            </a:pPr>
            <a:r>
              <a:rPr lang="tr-TR" i="1" dirty="0" smtClean="0">
                <a:solidFill>
                  <a:schemeClr val="tx2"/>
                </a:solidFill>
                <a:effectLst>
                  <a:outerShdw blurRad="38100" dist="38100" dir="2700000" algn="tl">
                    <a:srgbClr val="000000">
                      <a:alpha val="43137"/>
                    </a:srgbClr>
                  </a:outerShdw>
                </a:effectLst>
              </a:rPr>
              <a:t>NEDEN </a:t>
            </a:r>
            <a:r>
              <a:rPr lang="en-US" i="1" dirty="0">
                <a:solidFill>
                  <a:schemeClr val="tx2"/>
                </a:solidFill>
                <a:effectLst>
                  <a:outerShdw blurRad="38100" dist="38100" dir="2700000" algn="tl">
                    <a:srgbClr val="000000">
                      <a:alpha val="43137"/>
                    </a:srgbClr>
                  </a:outerShdw>
                </a:effectLst>
              </a:rPr>
              <a:t>ISO 9001:2015 KALİTE YÖNETİM SİSTEMİ  </a:t>
            </a:r>
            <a:r>
              <a:rPr lang="tr-TR" i="1" dirty="0" smtClean="0">
                <a:solidFill>
                  <a:schemeClr val="tx2"/>
                </a:solidFill>
                <a:effectLst>
                  <a:outerShdw blurRad="38100" dist="38100" dir="2700000" algn="tl">
                    <a:srgbClr val="000000">
                      <a:alpha val="43137"/>
                    </a:srgbClr>
                  </a:outerShdw>
                </a:effectLst>
              </a:rPr>
              <a:t>?</a:t>
            </a:r>
          </a:p>
          <a:p>
            <a:pPr marL="0" indent="0">
              <a:buNone/>
            </a:pPr>
            <a:endParaRPr lang="tr-TR" i="1" dirty="0">
              <a:solidFill>
                <a:schemeClr val="tx2"/>
              </a:solidFill>
              <a:effectLst>
                <a:outerShdw blurRad="38100" dist="38100" dir="2700000" algn="tl">
                  <a:srgbClr val="000000">
                    <a:alpha val="43137"/>
                  </a:srgbClr>
                </a:outerShdw>
              </a:effectLst>
              <a:latin typeface="Calibri" charset="0"/>
              <a:ea typeface="MS PGothic" charset="0"/>
            </a:endParaRPr>
          </a:p>
          <a:p>
            <a:pPr marL="0" indent="0">
              <a:buNone/>
            </a:pPr>
            <a:endParaRPr lang="en-US" dirty="0">
              <a:latin typeface="Calibri" charset="0"/>
              <a:ea typeface="MS PGothic" charset="0"/>
            </a:endParaRPr>
          </a:p>
        </p:txBody>
      </p:sp>
      <p:pic>
        <p:nvPicPr>
          <p:cNvPr id="4" name="Resim 3"/>
          <p:cNvPicPr>
            <a:picLocks noChangeAspect="1"/>
          </p:cNvPicPr>
          <p:nvPr/>
        </p:nvPicPr>
        <p:blipFill>
          <a:blip r:embed="rId2"/>
          <a:stretch>
            <a:fillRect/>
          </a:stretch>
        </p:blipFill>
        <p:spPr>
          <a:xfrm>
            <a:off x="1043608" y="2420888"/>
            <a:ext cx="7643192" cy="4396755"/>
          </a:xfrm>
          <a:prstGeom prst="rect">
            <a:avLst/>
          </a:prstGeom>
        </p:spPr>
      </p:pic>
    </p:spTree>
    <p:extLst>
      <p:ext uri="{BB962C8B-B14F-4D97-AF65-F5344CB8AC3E}">
        <p14:creationId xmlns:p14="http://schemas.microsoft.com/office/powerpoint/2010/main" val="3380971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00013"/>
            <a:ext cx="8229600" cy="1143001"/>
          </a:xfrm>
        </p:spPr>
        <p:txBody>
          <a:bodyPr/>
          <a:lstStyle/>
          <a:p>
            <a:r>
              <a:rPr lang="tr-TR" sz="2400" i="1" dirty="0">
                <a:solidFill>
                  <a:schemeClr val="tx2"/>
                </a:solidFill>
                <a:effectLst>
                  <a:outerShdw blurRad="38100" dist="38100" dir="2700000" algn="tl">
                    <a:srgbClr val="000000">
                      <a:alpha val="43137"/>
                    </a:srgbClr>
                  </a:outerShdw>
                </a:effectLst>
              </a:rPr>
              <a:t>NEDEN </a:t>
            </a:r>
            <a:r>
              <a:rPr lang="en-US" sz="2400" i="1" dirty="0">
                <a:solidFill>
                  <a:schemeClr val="tx2"/>
                </a:solidFill>
                <a:effectLst>
                  <a:outerShdw blurRad="38100" dist="38100" dir="2700000" algn="tl">
                    <a:srgbClr val="000000">
                      <a:alpha val="43137"/>
                    </a:srgbClr>
                  </a:outerShdw>
                </a:effectLst>
              </a:rPr>
              <a:t>ISO 9001:2015 KALİTE YÖNETİM SİSTEMİ  </a:t>
            </a:r>
            <a:r>
              <a:rPr lang="tr-TR" sz="2400" i="1" dirty="0">
                <a:solidFill>
                  <a:schemeClr val="tx2"/>
                </a:solidFill>
                <a:effectLst>
                  <a:outerShdw blurRad="38100" dist="38100" dir="2700000" algn="tl">
                    <a:srgbClr val="000000">
                      <a:alpha val="43137"/>
                    </a:srgbClr>
                  </a:outerShdw>
                </a:effectLst>
              </a:rPr>
              <a:t>?</a:t>
            </a:r>
            <a:endParaRPr lang="en-US" sz="2400" i="1" dirty="0">
              <a:solidFill>
                <a:schemeClr val="tx2"/>
              </a:solidFill>
              <a:effectLst>
                <a:outerShdw blurRad="38100" dist="38100" dir="2700000" algn="tl">
                  <a:srgbClr val="000000">
                    <a:alpha val="43137"/>
                  </a:srgbClr>
                </a:outerShdw>
              </a:effectLst>
            </a:endParaRPr>
          </a:p>
        </p:txBody>
      </p:sp>
      <p:sp>
        <p:nvSpPr>
          <p:cNvPr id="9219" name="Content Placeholder 2"/>
          <p:cNvSpPr>
            <a:spLocks noGrp="1"/>
          </p:cNvSpPr>
          <p:nvPr>
            <p:ph idx="1"/>
          </p:nvPr>
        </p:nvSpPr>
        <p:spPr>
          <a:xfrm>
            <a:off x="1116013" y="1268760"/>
            <a:ext cx="7848475" cy="4857403"/>
          </a:xfrm>
        </p:spPr>
        <p:txBody>
          <a:bodyPr/>
          <a:lstStyle/>
          <a:p>
            <a:pPr algn="just"/>
            <a:r>
              <a:rPr lang="tr-TR" sz="2000" dirty="0" smtClean="0">
                <a:latin typeface="Calibri" charset="0"/>
                <a:ea typeface="MS PGothic" charset="0"/>
              </a:rPr>
              <a:t>ISO 9001 Kalite Standardı, organizasyonların müşteri memnuniyetinin artırılmasına yönelik olarak Kalite Yönetim Sisteminin kurulması ve geliştirilmesini konusunda rehberlik eden ISO tarafından yayımlanmış standarttır.</a:t>
            </a:r>
          </a:p>
          <a:p>
            <a:pPr algn="just"/>
            <a:r>
              <a:rPr lang="tr-TR" sz="2000" dirty="0" smtClean="0">
                <a:latin typeface="Calibri" charset="0"/>
                <a:ea typeface="MS PGothic" charset="0"/>
              </a:rPr>
              <a:t>Kuruluşun organizasyonel yapısından, müşteri memnuniyet seviyesine, toplanan verilerin analiz edilmesinden süreçlerin etkin yönetimine, iç denetimden ürün tasarımına, satın almadan satışa kadar pek çok noktada Kalite Yönetim Sistemi koşullarını belirler. </a:t>
            </a:r>
          </a:p>
          <a:p>
            <a:pPr algn="just"/>
            <a:r>
              <a:rPr lang="tr-TR" sz="2000" dirty="0" smtClean="0">
                <a:latin typeface="Calibri" charset="0"/>
                <a:ea typeface="MS PGothic" charset="0"/>
              </a:rPr>
              <a:t>ISO 9001 Standardı, esas olarak bir kontrol mekanizmasıdır. Bu standardın amacı, hata ve kusurları azaltmak, ortadan kaldırmak ve daha önemlisi oluşabilecek hata ve kusurları önlemektir.</a:t>
            </a:r>
          </a:p>
          <a:p>
            <a:pPr algn="just"/>
            <a:r>
              <a:rPr lang="tr-TR" sz="2000" dirty="0" smtClean="0">
                <a:latin typeface="Calibri" charset="0"/>
                <a:ea typeface="MS PGothic" charset="0"/>
              </a:rPr>
              <a:t>Standart, direk olarak ürün ve hizmet kalitesiyle ilgili değil, yönetim sisteminin kalitesi ile ilgilidir. Buradaki temel varsayım, etkin bir Kalite Yönetim Sistemi oluşturulması ve uygulanması halinde müşteri ihtiyaçlarını karşılayacak kaliteli ürün ve hizmetler üretileceğidir.</a:t>
            </a:r>
            <a:endParaRPr lang="en-US" sz="2000" dirty="0">
              <a:latin typeface="Calibri" charset="0"/>
              <a:ea typeface="MS PGothic" charset="0"/>
            </a:endParaRPr>
          </a:p>
        </p:txBody>
      </p:sp>
    </p:spTree>
    <p:extLst>
      <p:ext uri="{BB962C8B-B14F-4D97-AF65-F5344CB8AC3E}">
        <p14:creationId xmlns:p14="http://schemas.microsoft.com/office/powerpoint/2010/main" val="266628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00013"/>
            <a:ext cx="8229600" cy="1143001"/>
          </a:xfrm>
        </p:spPr>
        <p:txBody>
          <a:bodyPr/>
          <a:lstStyle/>
          <a:p>
            <a:r>
              <a:rPr lang="tr-TR" sz="2400" i="1" dirty="0">
                <a:solidFill>
                  <a:schemeClr val="tx2"/>
                </a:solidFill>
                <a:effectLst>
                  <a:outerShdw blurRad="38100" dist="38100" dir="2700000" algn="tl">
                    <a:srgbClr val="000000">
                      <a:alpha val="43137"/>
                    </a:srgbClr>
                  </a:outerShdw>
                </a:effectLst>
              </a:rPr>
              <a:t>NEDEN </a:t>
            </a:r>
            <a:r>
              <a:rPr lang="en-US" sz="2400" i="1" dirty="0">
                <a:solidFill>
                  <a:schemeClr val="tx2"/>
                </a:solidFill>
                <a:effectLst>
                  <a:outerShdw blurRad="38100" dist="38100" dir="2700000" algn="tl">
                    <a:srgbClr val="000000">
                      <a:alpha val="43137"/>
                    </a:srgbClr>
                  </a:outerShdw>
                </a:effectLst>
              </a:rPr>
              <a:t>ISO 9001:2015 KALİTE YÖNETİM SİSTEMİ  </a:t>
            </a:r>
            <a:r>
              <a:rPr lang="tr-TR" sz="2400" i="1" dirty="0">
                <a:solidFill>
                  <a:schemeClr val="tx2"/>
                </a:solidFill>
                <a:effectLst>
                  <a:outerShdw blurRad="38100" dist="38100" dir="2700000" algn="tl">
                    <a:srgbClr val="000000">
                      <a:alpha val="43137"/>
                    </a:srgbClr>
                  </a:outerShdw>
                </a:effectLst>
              </a:rPr>
              <a:t>?</a:t>
            </a:r>
            <a:endParaRPr lang="en-US" sz="2400" i="1" dirty="0">
              <a:solidFill>
                <a:schemeClr val="tx2"/>
              </a:solidFill>
              <a:effectLst>
                <a:outerShdw blurRad="38100" dist="38100" dir="2700000" algn="tl">
                  <a:srgbClr val="000000">
                    <a:alpha val="43137"/>
                  </a:srgbClr>
                </a:outerShdw>
              </a:effectLst>
            </a:endParaRPr>
          </a:p>
        </p:txBody>
      </p:sp>
      <p:sp>
        <p:nvSpPr>
          <p:cNvPr id="9219" name="Content Placeholder 2"/>
          <p:cNvSpPr>
            <a:spLocks noGrp="1"/>
          </p:cNvSpPr>
          <p:nvPr>
            <p:ph idx="1"/>
          </p:nvPr>
        </p:nvSpPr>
        <p:spPr>
          <a:xfrm>
            <a:off x="1116013" y="1268760"/>
            <a:ext cx="7848475" cy="4857403"/>
          </a:xfrm>
        </p:spPr>
        <p:txBody>
          <a:bodyPr/>
          <a:lstStyle/>
          <a:p>
            <a:pPr marL="0" indent="0" algn="ctr">
              <a:buNone/>
            </a:pPr>
            <a:r>
              <a:rPr lang="tr-TR" sz="2000" b="1" dirty="0" smtClean="0">
                <a:latin typeface="Calibri" charset="0"/>
                <a:ea typeface="MS PGothic" charset="0"/>
              </a:rPr>
              <a:t>ISO 9001 YARARLARI</a:t>
            </a:r>
          </a:p>
          <a:p>
            <a:pPr marL="0" indent="0" algn="ctr">
              <a:buNone/>
            </a:pPr>
            <a:endParaRPr lang="tr-TR" sz="2000" b="1" dirty="0" smtClean="0">
              <a:latin typeface="Calibri" charset="0"/>
              <a:ea typeface="MS PGothic" charset="0"/>
            </a:endParaRPr>
          </a:p>
          <a:p>
            <a:pPr algn="just"/>
            <a:r>
              <a:rPr lang="tr-TR" sz="2000" dirty="0" smtClean="0">
                <a:latin typeface="Calibri" charset="0"/>
                <a:ea typeface="MS PGothic" charset="0"/>
              </a:rPr>
              <a:t>Kişiler ve bölümlerden daha fazla yararlanma</a:t>
            </a:r>
          </a:p>
          <a:p>
            <a:pPr algn="just"/>
            <a:r>
              <a:rPr lang="tr-TR" sz="2000" dirty="0" smtClean="0">
                <a:latin typeface="Calibri" charset="0"/>
                <a:ea typeface="MS PGothic" charset="0"/>
              </a:rPr>
              <a:t>İletişim kalitesinin arttırılması</a:t>
            </a:r>
          </a:p>
          <a:p>
            <a:pPr algn="just"/>
            <a:r>
              <a:rPr lang="tr-TR" sz="2000" dirty="0" smtClean="0">
                <a:latin typeface="Calibri" charset="0"/>
                <a:ea typeface="MS PGothic" charset="0"/>
              </a:rPr>
              <a:t>Tüketici ve tedarikçiler ile ilişkilerin geliştirilmesi</a:t>
            </a:r>
          </a:p>
          <a:p>
            <a:pPr algn="just"/>
            <a:r>
              <a:rPr lang="tr-TR" sz="2000" dirty="0" smtClean="0">
                <a:latin typeface="Calibri" charset="0"/>
                <a:ea typeface="MS PGothic" charset="0"/>
              </a:rPr>
              <a:t>Etkin bir yönetim sisteminin kurulması</a:t>
            </a:r>
          </a:p>
          <a:p>
            <a:pPr algn="just"/>
            <a:r>
              <a:rPr lang="tr-TR" sz="2000" dirty="0" smtClean="0">
                <a:latin typeface="Calibri" charset="0"/>
                <a:ea typeface="MS PGothic" charset="0"/>
              </a:rPr>
              <a:t>Sorumluluk ve yetkilerin açık tanımlanması</a:t>
            </a:r>
          </a:p>
          <a:p>
            <a:pPr algn="just"/>
            <a:r>
              <a:rPr lang="tr-TR" sz="2000" dirty="0" smtClean="0">
                <a:latin typeface="Calibri" charset="0"/>
                <a:ea typeface="MS PGothic" charset="0"/>
              </a:rPr>
              <a:t>Geniş bir izleme ve kontrol sağlaması</a:t>
            </a:r>
          </a:p>
          <a:p>
            <a:pPr algn="just"/>
            <a:r>
              <a:rPr lang="tr-TR" sz="2000" dirty="0" smtClean="0">
                <a:latin typeface="Calibri" charset="0"/>
                <a:ea typeface="MS PGothic" charset="0"/>
              </a:rPr>
              <a:t>Zaman ve </a:t>
            </a:r>
            <a:r>
              <a:rPr lang="tr-TR" sz="2000" dirty="0" err="1" smtClean="0">
                <a:latin typeface="Calibri" charset="0"/>
                <a:ea typeface="MS PGothic" charset="0"/>
              </a:rPr>
              <a:t>metaryellerden</a:t>
            </a:r>
            <a:r>
              <a:rPr lang="tr-TR" sz="2000" dirty="0" smtClean="0">
                <a:latin typeface="Calibri" charset="0"/>
                <a:ea typeface="MS PGothic" charset="0"/>
              </a:rPr>
              <a:t> daha fazla yararlanma</a:t>
            </a:r>
          </a:p>
          <a:p>
            <a:pPr algn="just"/>
            <a:endParaRPr lang="en-US" sz="2000" dirty="0">
              <a:latin typeface="Calibri" charset="0"/>
              <a:ea typeface="MS PGothic" charset="0"/>
            </a:endParaRPr>
          </a:p>
        </p:txBody>
      </p:sp>
    </p:spTree>
    <p:extLst>
      <p:ext uri="{BB962C8B-B14F-4D97-AF65-F5344CB8AC3E}">
        <p14:creationId xmlns:p14="http://schemas.microsoft.com/office/powerpoint/2010/main" val="1499117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Rot="1" noChangeArrowheads="1"/>
          </p:cNvSpPr>
          <p:nvPr>
            <p:ph type="title"/>
          </p:nvPr>
        </p:nvSpPr>
        <p:spPr>
          <a:xfrm>
            <a:off x="457200" y="116632"/>
            <a:ext cx="8229600" cy="864096"/>
          </a:xfrm>
        </p:spPr>
        <p:txBody>
          <a:bodyPr/>
          <a:lstStyle/>
          <a:p>
            <a:r>
              <a:rPr lang="tr-TR" sz="24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Standardizasyon Ne Demek?</a:t>
            </a:r>
            <a:endParaRPr lang="tr-TR" sz="24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r>
              <a:rPr lang="tr-TR" dirty="0" smtClean="0"/>
              <a:t>Uluslararası Standardizasyon Örgütü’nün </a:t>
            </a:r>
            <a:r>
              <a:rPr lang="tr-TR" dirty="0" smtClean="0">
                <a:solidFill>
                  <a:srgbClr val="C00000"/>
                </a:solidFill>
              </a:rPr>
              <a:t>(ISO) </a:t>
            </a:r>
            <a:r>
              <a:rPr lang="tr-TR" dirty="0" smtClean="0"/>
              <a:t>yaptığı tanıma göre, standardizasyon;</a:t>
            </a:r>
          </a:p>
          <a:p>
            <a:endParaRPr lang="tr-TR" dirty="0"/>
          </a:p>
          <a:p>
            <a:pPr marL="0" indent="0">
              <a:buNone/>
            </a:pPr>
            <a:r>
              <a:rPr lang="tr-TR" dirty="0" smtClean="0">
                <a:solidFill>
                  <a:srgbClr val="C00000"/>
                </a:solidFill>
              </a:rPr>
              <a:t>‘belirli bir faaliyetten, ekonomik fayda sağlamak üzere, bütün ilgili tarafların katkı ve işbirliği ile belirli </a:t>
            </a:r>
            <a:r>
              <a:rPr lang="tr-TR" u="sng" dirty="0" smtClean="0">
                <a:solidFill>
                  <a:srgbClr val="C00000"/>
                </a:solidFill>
              </a:rPr>
              <a:t>kurallar koyma </a:t>
            </a:r>
            <a:r>
              <a:rPr lang="tr-TR" dirty="0" smtClean="0">
                <a:solidFill>
                  <a:srgbClr val="C00000"/>
                </a:solidFill>
              </a:rPr>
              <a:t>ve </a:t>
            </a:r>
            <a:r>
              <a:rPr lang="tr-TR" u="sng" dirty="0" smtClean="0">
                <a:solidFill>
                  <a:srgbClr val="C00000"/>
                </a:solidFill>
              </a:rPr>
              <a:t>kuralları uygulama </a:t>
            </a:r>
            <a:r>
              <a:rPr lang="tr-TR" dirty="0" smtClean="0">
                <a:solidFill>
                  <a:srgbClr val="C00000"/>
                </a:solidFill>
              </a:rPr>
              <a:t>işlemidir.</a:t>
            </a:r>
          </a:p>
        </p:txBody>
      </p:sp>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3</a:t>
            </a:fld>
            <a:endParaRPr lang="tr-TR"/>
          </a:p>
        </p:txBody>
      </p:sp>
    </p:spTree>
    <p:extLst>
      <p:ext uri="{BB962C8B-B14F-4D97-AF65-F5344CB8AC3E}">
        <p14:creationId xmlns:p14="http://schemas.microsoft.com/office/powerpoint/2010/main" val="645436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25863" y="1982788"/>
            <a:ext cx="687387" cy="614362"/>
            <a:chOff x="2016" y="669"/>
            <a:chExt cx="433" cy="387"/>
          </a:xfrm>
        </p:grpSpPr>
        <p:sp>
          <p:nvSpPr>
            <p:cNvPr id="26667" name="AutoShape 3"/>
            <p:cNvSpPr>
              <a:spLocks noChangeArrowheads="1"/>
            </p:cNvSpPr>
            <p:nvPr/>
          </p:nvSpPr>
          <p:spPr bwMode="auto">
            <a:xfrm>
              <a:off x="2016" y="669"/>
              <a:ext cx="433" cy="195"/>
            </a:xfrm>
            <a:prstGeom prst="rightArrow">
              <a:avLst>
                <a:gd name="adj1" fmla="val 19787"/>
                <a:gd name="adj2" fmla="val 55513"/>
              </a:avLst>
            </a:prstGeom>
            <a:noFill/>
            <a:ln w="12700">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tr-TR">
                <a:latin typeface="Calibri" charset="0"/>
              </a:endParaRPr>
            </a:p>
          </p:txBody>
        </p:sp>
        <p:sp>
          <p:nvSpPr>
            <p:cNvPr id="26668" name="AutoShape 4"/>
            <p:cNvSpPr>
              <a:spLocks noChangeArrowheads="1"/>
            </p:cNvSpPr>
            <p:nvPr/>
          </p:nvSpPr>
          <p:spPr bwMode="auto">
            <a:xfrm rot="-10781074">
              <a:off x="2016" y="864"/>
              <a:ext cx="432" cy="192"/>
            </a:xfrm>
            <a:prstGeom prst="rightArrow">
              <a:avLst>
                <a:gd name="adj1" fmla="val 19787"/>
                <a:gd name="adj2" fmla="val 56250"/>
              </a:avLst>
            </a:prstGeom>
            <a:noFill/>
            <a:ln w="12700">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tr-TR">
                <a:latin typeface="Calibri" charset="0"/>
              </a:endParaRPr>
            </a:p>
          </p:txBody>
        </p:sp>
      </p:grpSp>
      <p:grpSp>
        <p:nvGrpSpPr>
          <p:cNvPr id="3" name="Group 5"/>
          <p:cNvGrpSpPr>
            <a:grpSpLocks/>
          </p:cNvGrpSpPr>
          <p:nvPr/>
        </p:nvGrpSpPr>
        <p:grpSpPr bwMode="auto">
          <a:xfrm>
            <a:off x="4637088" y="500063"/>
            <a:ext cx="3729037" cy="3140075"/>
            <a:chOff x="2784" y="-5"/>
            <a:chExt cx="2496" cy="2425"/>
          </a:xfrm>
        </p:grpSpPr>
        <p:graphicFrame>
          <p:nvGraphicFramePr>
            <p:cNvPr id="26654" name="Object 2"/>
            <p:cNvGraphicFramePr>
              <a:graphicFrameLocks noChangeAspect="1"/>
            </p:cNvGraphicFramePr>
            <p:nvPr/>
          </p:nvGraphicFramePr>
          <p:xfrm>
            <a:off x="2844" y="2092"/>
            <a:ext cx="71" cy="135"/>
          </p:xfrm>
          <a:graphic>
            <a:graphicData uri="http://schemas.openxmlformats.org/presentationml/2006/ole">
              <mc:AlternateContent xmlns:mc="http://schemas.openxmlformats.org/markup-compatibility/2006">
                <mc:Choice xmlns:v="urn:schemas-microsoft-com:vml" Requires="v">
                  <p:oleObj spid="_x0000_s95246" name="Equation" r:id="rId4" imgW="3657600" imgH="6908800" progId="Equation.3">
                    <p:embed/>
                  </p:oleObj>
                </mc:Choice>
                <mc:Fallback>
                  <p:oleObj name="Equation" r:id="rId4" imgW="3657600" imgH="6908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 y="2092"/>
                          <a:ext cx="71"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6655" name="Freeform 7"/>
            <p:cNvSpPr>
              <a:spLocks/>
            </p:cNvSpPr>
            <p:nvPr/>
          </p:nvSpPr>
          <p:spPr bwMode="auto">
            <a:xfrm rot="9165194">
              <a:off x="3888" y="1248"/>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56" name="Freeform 8"/>
            <p:cNvSpPr>
              <a:spLocks/>
            </p:cNvSpPr>
            <p:nvPr/>
          </p:nvSpPr>
          <p:spPr bwMode="auto">
            <a:xfrm rot="5115212">
              <a:off x="3996" y="684"/>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57" name="Freeform 9"/>
            <p:cNvSpPr>
              <a:spLocks/>
            </p:cNvSpPr>
            <p:nvPr/>
          </p:nvSpPr>
          <p:spPr bwMode="auto">
            <a:xfrm rot="-1157281">
              <a:off x="3120" y="432"/>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58" name="Freeform 10"/>
            <p:cNvSpPr>
              <a:spLocks/>
            </p:cNvSpPr>
            <p:nvPr/>
          </p:nvSpPr>
          <p:spPr bwMode="auto">
            <a:xfrm rot="2105603">
              <a:off x="3648" y="336"/>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59" name="Text Box 11"/>
            <p:cNvSpPr txBox="1">
              <a:spLocks noChangeArrowheads="1"/>
            </p:cNvSpPr>
            <p:nvPr/>
          </p:nvSpPr>
          <p:spPr bwMode="auto">
            <a:xfrm rot="1545434">
              <a:off x="3984" y="316"/>
              <a:ext cx="1296"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spcBef>
                  <a:spcPct val="50000"/>
                </a:spcBef>
              </a:pPr>
              <a:r>
                <a:rPr lang="tr-TR" sz="1600" b="1">
                  <a:solidFill>
                    <a:srgbClr val="00CCFF"/>
                  </a:solidFill>
                  <a:latin typeface="Arial" charset="0"/>
                </a:rPr>
                <a:t>MODA VE ESTETİK</a:t>
              </a:r>
            </a:p>
          </p:txBody>
        </p:sp>
        <p:sp>
          <p:nvSpPr>
            <p:cNvPr id="26660" name="Freeform 12"/>
            <p:cNvSpPr>
              <a:spLocks/>
            </p:cNvSpPr>
            <p:nvPr/>
          </p:nvSpPr>
          <p:spPr bwMode="auto">
            <a:xfrm rot="-9329106">
              <a:off x="3360" y="1440"/>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61" name="Freeform 13"/>
            <p:cNvSpPr>
              <a:spLocks/>
            </p:cNvSpPr>
            <p:nvPr/>
          </p:nvSpPr>
          <p:spPr bwMode="auto">
            <a:xfrm rot="-5187518">
              <a:off x="2928" y="1020"/>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62" name="Text Box 14"/>
            <p:cNvSpPr txBox="1">
              <a:spLocks noChangeArrowheads="1"/>
            </p:cNvSpPr>
            <p:nvPr/>
          </p:nvSpPr>
          <p:spPr bwMode="auto">
            <a:xfrm rot="-7256427">
              <a:off x="2570" y="1370"/>
              <a:ext cx="824" cy="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spcBef>
                  <a:spcPct val="50000"/>
                </a:spcBef>
              </a:pPr>
              <a:r>
                <a:rPr lang="tr-TR" sz="1600" b="1">
                  <a:solidFill>
                    <a:srgbClr val="00CCFF"/>
                  </a:solidFill>
                  <a:latin typeface="Arial" charset="0"/>
                </a:rPr>
                <a:t>kALİTE</a:t>
              </a:r>
              <a:endParaRPr lang="tr-TR" sz="1600">
                <a:solidFill>
                  <a:srgbClr val="00CCFF"/>
                </a:solidFill>
                <a:latin typeface="Arial" charset="0"/>
              </a:endParaRPr>
            </a:p>
          </p:txBody>
        </p:sp>
        <p:sp>
          <p:nvSpPr>
            <p:cNvPr id="26663" name="Text Box 15"/>
            <p:cNvSpPr txBox="1">
              <a:spLocks noChangeArrowheads="1"/>
            </p:cNvSpPr>
            <p:nvPr/>
          </p:nvSpPr>
          <p:spPr bwMode="auto">
            <a:xfrm rot="-3428514">
              <a:off x="2906" y="332"/>
              <a:ext cx="902" cy="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spcBef>
                  <a:spcPct val="50000"/>
                </a:spcBef>
              </a:pPr>
              <a:r>
                <a:rPr lang="tr-TR" sz="1600" b="1">
                  <a:solidFill>
                    <a:srgbClr val="00CCFF"/>
                  </a:solidFill>
                  <a:latin typeface="Arial" charset="0"/>
                </a:rPr>
                <a:t>MALİYET</a:t>
              </a:r>
              <a:endParaRPr lang="tr-TR" sz="1600">
                <a:solidFill>
                  <a:srgbClr val="00CCFF"/>
                </a:solidFill>
                <a:latin typeface="Arial" charset="0"/>
              </a:endParaRPr>
            </a:p>
          </p:txBody>
        </p:sp>
        <p:sp>
          <p:nvSpPr>
            <p:cNvPr id="26664" name="Text Box 16"/>
            <p:cNvSpPr txBox="1">
              <a:spLocks noChangeArrowheads="1"/>
            </p:cNvSpPr>
            <p:nvPr/>
          </p:nvSpPr>
          <p:spPr bwMode="auto">
            <a:xfrm>
              <a:off x="3504" y="1104"/>
              <a:ext cx="86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spcBef>
                  <a:spcPct val="50000"/>
                </a:spcBef>
              </a:pPr>
              <a:r>
                <a:rPr lang="tr-TR" sz="1800" b="1">
                  <a:solidFill>
                    <a:srgbClr val="00CCFF"/>
                  </a:solidFill>
                  <a:latin typeface="Arial" charset="0"/>
                </a:rPr>
                <a:t>PAZAR</a:t>
              </a:r>
              <a:endParaRPr lang="tr-TR" sz="1800">
                <a:solidFill>
                  <a:srgbClr val="00CCFF"/>
                </a:solidFill>
                <a:latin typeface="Arial" charset="0"/>
              </a:endParaRPr>
            </a:p>
          </p:txBody>
        </p:sp>
        <p:sp>
          <p:nvSpPr>
            <p:cNvPr id="26665" name="Text Box 17"/>
            <p:cNvSpPr txBox="1">
              <a:spLocks noChangeArrowheads="1"/>
            </p:cNvSpPr>
            <p:nvPr/>
          </p:nvSpPr>
          <p:spPr bwMode="auto">
            <a:xfrm rot="6886849">
              <a:off x="4277" y="1887"/>
              <a:ext cx="734" cy="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spcBef>
                  <a:spcPct val="50000"/>
                </a:spcBef>
              </a:pPr>
              <a:r>
                <a:rPr lang="tr-TR" sz="1600" b="1">
                  <a:solidFill>
                    <a:srgbClr val="00CCFF"/>
                  </a:solidFill>
                  <a:latin typeface="Arial" charset="0"/>
                </a:rPr>
                <a:t>ZAMAN</a:t>
              </a:r>
              <a:endParaRPr lang="tr-TR" sz="1600">
                <a:solidFill>
                  <a:srgbClr val="00CCFF"/>
                </a:solidFill>
                <a:latin typeface="Arial" charset="0"/>
              </a:endParaRPr>
            </a:p>
          </p:txBody>
        </p:sp>
        <p:sp>
          <p:nvSpPr>
            <p:cNvPr id="26666" name="Text Box 18"/>
            <p:cNvSpPr txBox="1">
              <a:spLocks noChangeArrowheads="1"/>
            </p:cNvSpPr>
            <p:nvPr/>
          </p:nvSpPr>
          <p:spPr bwMode="auto">
            <a:xfrm rot="-10007228">
              <a:off x="2784" y="2208"/>
              <a:ext cx="1483"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spcBef>
                  <a:spcPct val="50000"/>
                </a:spcBef>
              </a:pPr>
              <a:r>
                <a:rPr lang="tr-TR" sz="1600" b="1">
                  <a:solidFill>
                    <a:srgbClr val="00CCFF"/>
                  </a:solidFill>
                  <a:latin typeface="Arial" charset="0"/>
                </a:rPr>
                <a:t>KOKU, RENK, ÇİZGİ</a:t>
              </a:r>
            </a:p>
          </p:txBody>
        </p:sp>
      </p:grpSp>
      <p:grpSp>
        <p:nvGrpSpPr>
          <p:cNvPr id="4" name="Group 19"/>
          <p:cNvGrpSpPr>
            <a:grpSpLocks/>
          </p:cNvGrpSpPr>
          <p:nvPr/>
        </p:nvGrpSpPr>
        <p:grpSpPr bwMode="auto">
          <a:xfrm rot="4069032">
            <a:off x="6617494" y="3558382"/>
            <a:ext cx="539750" cy="614362"/>
            <a:chOff x="2016" y="669"/>
            <a:chExt cx="433" cy="387"/>
          </a:xfrm>
        </p:grpSpPr>
        <p:sp>
          <p:nvSpPr>
            <p:cNvPr id="26652" name="AutoShape 20"/>
            <p:cNvSpPr>
              <a:spLocks noChangeArrowheads="1"/>
            </p:cNvSpPr>
            <p:nvPr/>
          </p:nvSpPr>
          <p:spPr bwMode="auto">
            <a:xfrm>
              <a:off x="2016" y="669"/>
              <a:ext cx="433" cy="195"/>
            </a:xfrm>
            <a:prstGeom prst="rightArrow">
              <a:avLst>
                <a:gd name="adj1" fmla="val 19787"/>
                <a:gd name="adj2" fmla="val 55513"/>
              </a:avLst>
            </a:prstGeom>
            <a:noFill/>
            <a:ln w="12700">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tr-TR">
                <a:latin typeface="Calibri" charset="0"/>
              </a:endParaRPr>
            </a:p>
          </p:txBody>
        </p:sp>
        <p:sp>
          <p:nvSpPr>
            <p:cNvPr id="26653" name="AutoShape 21"/>
            <p:cNvSpPr>
              <a:spLocks noChangeArrowheads="1"/>
            </p:cNvSpPr>
            <p:nvPr/>
          </p:nvSpPr>
          <p:spPr bwMode="auto">
            <a:xfrm rot="-10781074">
              <a:off x="2016" y="864"/>
              <a:ext cx="432" cy="192"/>
            </a:xfrm>
            <a:prstGeom prst="rightArrow">
              <a:avLst>
                <a:gd name="adj1" fmla="val 19787"/>
                <a:gd name="adj2" fmla="val 56250"/>
              </a:avLst>
            </a:prstGeom>
            <a:noFill/>
            <a:ln w="12700">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tr-TR">
                <a:latin typeface="Calibri" charset="0"/>
              </a:endParaRPr>
            </a:p>
          </p:txBody>
        </p:sp>
      </p:grpSp>
      <p:sp>
        <p:nvSpPr>
          <p:cNvPr id="30742" name="Text Box 22"/>
          <p:cNvSpPr txBox="1">
            <a:spLocks noChangeArrowheads="1"/>
          </p:cNvSpPr>
          <p:nvPr/>
        </p:nvSpPr>
        <p:spPr bwMode="auto">
          <a:xfrm>
            <a:off x="917575" y="3714750"/>
            <a:ext cx="4159250" cy="286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Calibri" charset="0"/>
                <a:ea typeface="MS PGothic" charset="0"/>
                <a:cs typeface="MS PGothic" charset="0"/>
              </a:defRPr>
            </a:lvl1pPr>
            <a:lvl2pPr marL="457200">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1800" b="1">
                <a:solidFill>
                  <a:srgbClr val="002060"/>
                </a:solidFill>
                <a:latin typeface="Arial" charset="0"/>
              </a:rPr>
              <a:t>Alıcının Satıcıdan Beklediği</a:t>
            </a:r>
          </a:p>
          <a:p>
            <a:pPr lvl="1" eaLnBrk="1" hangingPunct="1"/>
            <a:r>
              <a:rPr lang="tr-TR" sz="1800" b="1">
                <a:solidFill>
                  <a:srgbClr val="002060"/>
                </a:solidFill>
                <a:latin typeface="Arial" charset="0"/>
              </a:rPr>
              <a:t>* Uygun kalite</a:t>
            </a:r>
          </a:p>
          <a:p>
            <a:pPr lvl="1" eaLnBrk="1" hangingPunct="1"/>
            <a:r>
              <a:rPr lang="tr-TR" sz="1800" b="1">
                <a:solidFill>
                  <a:srgbClr val="002060"/>
                </a:solidFill>
                <a:latin typeface="Arial" charset="0"/>
              </a:rPr>
              <a:t>* Uygun fiyat</a:t>
            </a:r>
          </a:p>
          <a:p>
            <a:pPr lvl="1" eaLnBrk="1" hangingPunct="1"/>
            <a:r>
              <a:rPr lang="tr-TR" sz="1800" b="1">
                <a:solidFill>
                  <a:srgbClr val="002060"/>
                </a:solidFill>
                <a:latin typeface="Arial" charset="0"/>
              </a:rPr>
              <a:t>* Zamanında teslimat</a:t>
            </a:r>
          </a:p>
          <a:p>
            <a:pPr lvl="1" eaLnBrk="1" hangingPunct="1"/>
            <a:r>
              <a:rPr lang="tr-TR" sz="1800" b="1">
                <a:solidFill>
                  <a:srgbClr val="0070C0"/>
                </a:solidFill>
                <a:latin typeface="Arial" charset="0"/>
              </a:rPr>
              <a:t>* Süreklilik</a:t>
            </a:r>
          </a:p>
          <a:p>
            <a:pPr lvl="1" eaLnBrk="1" hangingPunct="1"/>
            <a:r>
              <a:rPr lang="tr-TR" sz="1800" b="1">
                <a:solidFill>
                  <a:srgbClr val="0070C0"/>
                </a:solidFill>
                <a:latin typeface="Arial" charset="0"/>
              </a:rPr>
              <a:t>* Estetik</a:t>
            </a:r>
          </a:p>
          <a:p>
            <a:pPr lvl="1" eaLnBrk="1" hangingPunct="1"/>
            <a:r>
              <a:rPr lang="tr-TR" sz="1800" b="1">
                <a:solidFill>
                  <a:srgbClr val="0070C0"/>
                </a:solidFill>
                <a:latin typeface="Arial" charset="0"/>
              </a:rPr>
              <a:t>* Moda, çizgi</a:t>
            </a:r>
          </a:p>
          <a:p>
            <a:pPr lvl="1" eaLnBrk="1" hangingPunct="1"/>
            <a:r>
              <a:rPr lang="tr-TR" sz="1800" b="1">
                <a:solidFill>
                  <a:srgbClr val="0070C0"/>
                </a:solidFill>
                <a:latin typeface="Arial" charset="0"/>
              </a:rPr>
              <a:t>* Ergonomi</a:t>
            </a:r>
          </a:p>
          <a:p>
            <a:pPr lvl="1" eaLnBrk="1" hangingPunct="1"/>
            <a:r>
              <a:rPr lang="tr-TR" sz="1800" b="1">
                <a:solidFill>
                  <a:srgbClr val="0070C0"/>
                </a:solidFill>
                <a:latin typeface="Arial" charset="0"/>
              </a:rPr>
              <a:t>* Renk, koku, zevk</a:t>
            </a:r>
          </a:p>
          <a:p>
            <a:pPr lvl="1" eaLnBrk="1" hangingPunct="1">
              <a:buFontTx/>
              <a:buChar char="•"/>
            </a:pPr>
            <a:endParaRPr lang="tr-TR" sz="1800">
              <a:solidFill>
                <a:srgbClr val="FFCC00"/>
              </a:solidFill>
              <a:latin typeface="Arial" charset="0"/>
            </a:endParaRPr>
          </a:p>
        </p:txBody>
      </p:sp>
      <p:grpSp>
        <p:nvGrpSpPr>
          <p:cNvPr id="5" name="Group 23"/>
          <p:cNvGrpSpPr>
            <a:grpSpLocks/>
          </p:cNvGrpSpPr>
          <p:nvPr/>
        </p:nvGrpSpPr>
        <p:grpSpPr bwMode="auto">
          <a:xfrm>
            <a:off x="925513" y="492125"/>
            <a:ext cx="2493962" cy="2759075"/>
            <a:chOff x="-48" y="-83"/>
            <a:chExt cx="1844" cy="1821"/>
          </a:xfrm>
        </p:grpSpPr>
        <p:grpSp>
          <p:nvGrpSpPr>
            <p:cNvPr id="26642" name="Group 24"/>
            <p:cNvGrpSpPr>
              <a:grpSpLocks/>
            </p:cNvGrpSpPr>
            <p:nvPr/>
          </p:nvGrpSpPr>
          <p:grpSpPr bwMode="auto">
            <a:xfrm>
              <a:off x="228" y="252"/>
              <a:ext cx="1548" cy="1476"/>
              <a:chOff x="348" y="192"/>
              <a:chExt cx="1548" cy="1476"/>
            </a:xfrm>
          </p:grpSpPr>
          <p:sp>
            <p:nvSpPr>
              <p:cNvPr id="26647" name="Freeform 25"/>
              <p:cNvSpPr>
                <a:spLocks/>
              </p:cNvSpPr>
              <p:nvPr/>
            </p:nvSpPr>
            <p:spPr bwMode="auto">
              <a:xfrm rot="-1444072">
                <a:off x="528" y="192"/>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48" name="Freeform 26"/>
              <p:cNvSpPr>
                <a:spLocks/>
              </p:cNvSpPr>
              <p:nvPr/>
            </p:nvSpPr>
            <p:spPr bwMode="auto">
              <a:xfrm rot="4679687">
                <a:off x="996" y="444"/>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49" name="Freeform 27"/>
              <p:cNvSpPr>
                <a:spLocks/>
              </p:cNvSpPr>
              <p:nvPr/>
            </p:nvSpPr>
            <p:spPr bwMode="auto">
              <a:xfrm rot="10694201">
                <a:off x="672" y="828"/>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50" name="Freeform 28"/>
              <p:cNvSpPr>
                <a:spLocks/>
              </p:cNvSpPr>
              <p:nvPr/>
            </p:nvSpPr>
            <p:spPr bwMode="auto">
              <a:xfrm rot="-7421279">
                <a:off x="288" y="648"/>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51" name="Text Box 29"/>
              <p:cNvSpPr txBox="1">
                <a:spLocks noChangeArrowheads="1"/>
              </p:cNvSpPr>
              <p:nvPr/>
            </p:nvSpPr>
            <p:spPr bwMode="auto">
              <a:xfrm>
                <a:off x="768" y="720"/>
                <a:ext cx="76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spcBef>
                    <a:spcPct val="50000"/>
                  </a:spcBef>
                </a:pPr>
                <a:r>
                  <a:rPr lang="tr-TR" sz="1800" b="1">
                    <a:solidFill>
                      <a:srgbClr val="FF00FF"/>
                    </a:solidFill>
                    <a:latin typeface="Arial" charset="0"/>
                  </a:rPr>
                  <a:t>SATICI</a:t>
                </a:r>
                <a:endParaRPr lang="tr-TR" sz="1800">
                  <a:solidFill>
                    <a:srgbClr val="FFCC00"/>
                  </a:solidFill>
                  <a:latin typeface="Arial" charset="0"/>
                </a:endParaRPr>
              </a:p>
            </p:txBody>
          </p:sp>
        </p:grpSp>
        <p:sp>
          <p:nvSpPr>
            <p:cNvPr id="26643" name="Text Box 30"/>
            <p:cNvSpPr txBox="1">
              <a:spLocks noChangeArrowheads="1"/>
            </p:cNvSpPr>
            <p:nvPr/>
          </p:nvSpPr>
          <p:spPr bwMode="auto">
            <a:xfrm rot="1540451">
              <a:off x="1114" y="326"/>
              <a:ext cx="6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2000">
                  <a:solidFill>
                    <a:srgbClr val="FF00FF"/>
                  </a:solidFill>
                  <a:latin typeface="Arial" charset="0"/>
                </a:rPr>
                <a:t>Proses</a:t>
              </a:r>
              <a:endParaRPr lang="tr-TR" sz="1800"/>
            </a:p>
          </p:txBody>
        </p:sp>
        <p:sp>
          <p:nvSpPr>
            <p:cNvPr id="26644" name="Text Box 31"/>
            <p:cNvSpPr txBox="1">
              <a:spLocks noChangeArrowheads="1"/>
            </p:cNvSpPr>
            <p:nvPr/>
          </p:nvSpPr>
          <p:spPr bwMode="auto">
            <a:xfrm rot="-3836725">
              <a:off x="-122" y="365"/>
              <a:ext cx="114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2000">
                  <a:solidFill>
                    <a:srgbClr val="FF00FF"/>
                  </a:solidFill>
                  <a:latin typeface="Arial" charset="0"/>
                </a:rPr>
                <a:t>Ölçme, kontrol</a:t>
              </a:r>
            </a:p>
          </p:txBody>
        </p:sp>
        <p:sp>
          <p:nvSpPr>
            <p:cNvPr id="26645" name="Text Box 32"/>
            <p:cNvSpPr txBox="1">
              <a:spLocks noChangeArrowheads="1"/>
            </p:cNvSpPr>
            <p:nvPr/>
          </p:nvSpPr>
          <p:spPr bwMode="auto">
            <a:xfrm rot="-8279187">
              <a:off x="-48" y="1382"/>
              <a:ext cx="65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2000">
                  <a:solidFill>
                    <a:srgbClr val="FF00FF"/>
                  </a:solidFill>
                  <a:latin typeface="Arial" charset="0"/>
                </a:rPr>
                <a:t>Kaynak</a:t>
              </a:r>
              <a:endParaRPr lang="tr-TR" sz="1800"/>
            </a:p>
          </p:txBody>
        </p:sp>
        <p:sp>
          <p:nvSpPr>
            <p:cNvPr id="26646" name="Text Box 33"/>
            <p:cNvSpPr txBox="1">
              <a:spLocks noChangeArrowheads="1"/>
            </p:cNvSpPr>
            <p:nvPr/>
          </p:nvSpPr>
          <p:spPr bwMode="auto">
            <a:xfrm rot="8231868">
              <a:off x="960" y="1488"/>
              <a:ext cx="83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2000">
                  <a:solidFill>
                    <a:srgbClr val="FF00FF"/>
                  </a:solidFill>
                  <a:latin typeface="Arial" charset="0"/>
                </a:rPr>
                <a:t>İyileştirme</a:t>
              </a:r>
              <a:endParaRPr lang="tr-TR" sz="1800"/>
            </a:p>
          </p:txBody>
        </p:sp>
      </p:grpSp>
      <p:grpSp>
        <p:nvGrpSpPr>
          <p:cNvPr id="7" name="Group 34"/>
          <p:cNvGrpSpPr>
            <a:grpSpLocks/>
          </p:cNvGrpSpPr>
          <p:nvPr/>
        </p:nvGrpSpPr>
        <p:grpSpPr bwMode="auto">
          <a:xfrm>
            <a:off x="4376738" y="4295775"/>
            <a:ext cx="3629025" cy="2392363"/>
            <a:chOff x="3162" y="2765"/>
            <a:chExt cx="2286" cy="1507"/>
          </a:xfrm>
        </p:grpSpPr>
        <p:grpSp>
          <p:nvGrpSpPr>
            <p:cNvPr id="26632" name="Group 35"/>
            <p:cNvGrpSpPr>
              <a:grpSpLocks/>
            </p:cNvGrpSpPr>
            <p:nvPr/>
          </p:nvGrpSpPr>
          <p:grpSpPr bwMode="auto">
            <a:xfrm>
              <a:off x="4032" y="2832"/>
              <a:ext cx="1416" cy="1320"/>
              <a:chOff x="3900" y="2676"/>
              <a:chExt cx="1548" cy="1476"/>
            </a:xfrm>
          </p:grpSpPr>
          <p:sp>
            <p:nvSpPr>
              <p:cNvPr id="26637" name="Freeform 36"/>
              <p:cNvSpPr>
                <a:spLocks/>
              </p:cNvSpPr>
              <p:nvPr/>
            </p:nvSpPr>
            <p:spPr bwMode="auto">
              <a:xfrm rot="-1444072">
                <a:off x="4080" y="2676"/>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38" name="Freeform 37"/>
              <p:cNvSpPr>
                <a:spLocks/>
              </p:cNvSpPr>
              <p:nvPr/>
            </p:nvSpPr>
            <p:spPr bwMode="auto">
              <a:xfrm rot="4679687">
                <a:off x="4548" y="2928"/>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39" name="Freeform 38"/>
              <p:cNvSpPr>
                <a:spLocks/>
              </p:cNvSpPr>
              <p:nvPr/>
            </p:nvSpPr>
            <p:spPr bwMode="auto">
              <a:xfrm rot="10694201">
                <a:off x="4224" y="3312"/>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40" name="Freeform 39"/>
              <p:cNvSpPr>
                <a:spLocks/>
              </p:cNvSpPr>
              <p:nvPr/>
            </p:nvSpPr>
            <p:spPr bwMode="auto">
              <a:xfrm rot="-7421279">
                <a:off x="3840" y="3132"/>
                <a:ext cx="960" cy="840"/>
              </a:xfrm>
              <a:custGeom>
                <a:avLst/>
                <a:gdLst>
                  <a:gd name="T0" fmla="*/ 0 w 960"/>
                  <a:gd name="T1" fmla="*/ 840 h 840"/>
                  <a:gd name="T2" fmla="*/ 96 w 960"/>
                  <a:gd name="T3" fmla="*/ 456 h 840"/>
                  <a:gd name="T4" fmla="*/ 336 w 960"/>
                  <a:gd name="T5" fmla="*/ 168 h 840"/>
                  <a:gd name="T6" fmla="*/ 720 w 960"/>
                  <a:gd name="T7" fmla="*/ 24 h 840"/>
                  <a:gd name="T8" fmla="*/ 960 w 960"/>
                  <a:gd name="T9" fmla="*/ 24 h 840"/>
                  <a:gd name="T10" fmla="*/ 0 60000 65536"/>
                  <a:gd name="T11" fmla="*/ 0 60000 65536"/>
                  <a:gd name="T12" fmla="*/ 0 60000 65536"/>
                  <a:gd name="T13" fmla="*/ 0 60000 65536"/>
                  <a:gd name="T14" fmla="*/ 0 60000 65536"/>
                  <a:gd name="T15" fmla="*/ 0 w 960"/>
                  <a:gd name="T16" fmla="*/ 0 h 840"/>
                  <a:gd name="T17" fmla="*/ 960 w 960"/>
                  <a:gd name="T18" fmla="*/ 840 h 840"/>
                </a:gdLst>
                <a:ahLst/>
                <a:cxnLst>
                  <a:cxn ang="T10">
                    <a:pos x="T0" y="T1"/>
                  </a:cxn>
                  <a:cxn ang="T11">
                    <a:pos x="T2" y="T3"/>
                  </a:cxn>
                  <a:cxn ang="T12">
                    <a:pos x="T4" y="T5"/>
                  </a:cxn>
                  <a:cxn ang="T13">
                    <a:pos x="T6" y="T7"/>
                  </a:cxn>
                  <a:cxn ang="T14">
                    <a:pos x="T8" y="T9"/>
                  </a:cxn>
                </a:cxnLst>
                <a:rect l="T15" t="T16" r="T17" b="T18"/>
                <a:pathLst>
                  <a:path w="960" h="840">
                    <a:moveTo>
                      <a:pt x="0" y="840"/>
                    </a:moveTo>
                    <a:cubicBezTo>
                      <a:pt x="20" y="704"/>
                      <a:pt x="40" y="568"/>
                      <a:pt x="96" y="456"/>
                    </a:cubicBezTo>
                    <a:cubicBezTo>
                      <a:pt x="152" y="344"/>
                      <a:pt x="232" y="240"/>
                      <a:pt x="336" y="168"/>
                    </a:cubicBezTo>
                    <a:cubicBezTo>
                      <a:pt x="440" y="96"/>
                      <a:pt x="616" y="48"/>
                      <a:pt x="720" y="24"/>
                    </a:cubicBezTo>
                    <a:cubicBezTo>
                      <a:pt x="824" y="0"/>
                      <a:pt x="892" y="12"/>
                      <a:pt x="960" y="24"/>
                    </a:cubicBezTo>
                  </a:path>
                </a:pathLst>
              </a:custGeom>
              <a:noFill/>
              <a:ln w="28575">
                <a:solidFill>
                  <a:schemeClr val="tx1"/>
                </a:solidFill>
                <a:round/>
                <a:headEnd type="none" w="sm" len="sm"/>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641" name="Text Box 40"/>
              <p:cNvSpPr txBox="1">
                <a:spLocks noChangeArrowheads="1"/>
              </p:cNvSpPr>
              <p:nvPr/>
            </p:nvSpPr>
            <p:spPr bwMode="auto">
              <a:xfrm>
                <a:off x="4320" y="3204"/>
                <a:ext cx="768" cy="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spcBef>
                    <a:spcPct val="50000"/>
                  </a:spcBef>
                </a:pPr>
                <a:r>
                  <a:rPr lang="tr-TR" sz="1800" b="1">
                    <a:solidFill>
                      <a:srgbClr val="66FF66"/>
                    </a:solidFill>
                    <a:latin typeface="Arial" charset="0"/>
                  </a:rPr>
                  <a:t>ALICI</a:t>
                </a:r>
                <a:endParaRPr lang="tr-TR" sz="1800">
                  <a:solidFill>
                    <a:srgbClr val="FFCC00"/>
                  </a:solidFill>
                  <a:latin typeface="Arial" charset="0"/>
                </a:endParaRPr>
              </a:p>
            </p:txBody>
          </p:sp>
        </p:grpSp>
        <p:sp>
          <p:nvSpPr>
            <p:cNvPr id="26633" name="Text Box 41"/>
            <p:cNvSpPr txBox="1">
              <a:spLocks noChangeArrowheads="1"/>
            </p:cNvSpPr>
            <p:nvPr/>
          </p:nvSpPr>
          <p:spPr bwMode="auto">
            <a:xfrm rot="1656585">
              <a:off x="4995" y="2819"/>
              <a:ext cx="45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2000">
                  <a:solidFill>
                    <a:srgbClr val="66FF66"/>
                  </a:solidFill>
                  <a:latin typeface="Arial" charset="0"/>
                </a:rPr>
                <a:t>İstek</a:t>
              </a:r>
            </a:p>
          </p:txBody>
        </p:sp>
        <p:sp>
          <p:nvSpPr>
            <p:cNvPr id="26634" name="Text Box 42"/>
            <p:cNvSpPr txBox="1">
              <a:spLocks noChangeArrowheads="1"/>
            </p:cNvSpPr>
            <p:nvPr/>
          </p:nvSpPr>
          <p:spPr bwMode="auto">
            <a:xfrm rot="7644882">
              <a:off x="4911" y="3894"/>
              <a:ext cx="50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2000">
                  <a:solidFill>
                    <a:srgbClr val="66FF66"/>
                  </a:solidFill>
                  <a:latin typeface="Arial" charset="0"/>
                </a:rPr>
                <a:t>Karar</a:t>
              </a:r>
            </a:p>
          </p:txBody>
        </p:sp>
        <p:sp>
          <p:nvSpPr>
            <p:cNvPr id="26635" name="Text Box 43"/>
            <p:cNvSpPr txBox="1">
              <a:spLocks noChangeArrowheads="1"/>
            </p:cNvSpPr>
            <p:nvPr/>
          </p:nvSpPr>
          <p:spPr bwMode="auto">
            <a:xfrm rot="-8679196">
              <a:off x="3162" y="3677"/>
              <a:ext cx="116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2000">
                  <a:solidFill>
                    <a:srgbClr val="66FF66"/>
                  </a:solidFill>
                  <a:latin typeface="Arial" charset="0"/>
                </a:rPr>
                <a:t>Değerlendirme</a:t>
              </a:r>
            </a:p>
          </p:txBody>
        </p:sp>
        <p:sp>
          <p:nvSpPr>
            <p:cNvPr id="26636" name="Text Box 44"/>
            <p:cNvSpPr txBox="1">
              <a:spLocks noChangeArrowheads="1"/>
            </p:cNvSpPr>
            <p:nvPr/>
          </p:nvSpPr>
          <p:spPr bwMode="auto">
            <a:xfrm rot="-3522567">
              <a:off x="3787" y="3010"/>
              <a:ext cx="739"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2000">
                  <a:solidFill>
                    <a:srgbClr val="66FF66"/>
                  </a:solidFill>
                  <a:latin typeface="Arial" charset="0"/>
                </a:rPr>
                <a:t>Algılama</a:t>
              </a:r>
            </a:p>
          </p:txBody>
        </p:sp>
      </p:grpSp>
      <p:sp>
        <p:nvSpPr>
          <p:cNvPr id="6" name="TextBox 5"/>
          <p:cNvSpPr txBox="1"/>
          <p:nvPr/>
        </p:nvSpPr>
        <p:spPr>
          <a:xfrm>
            <a:off x="2123728" y="188640"/>
            <a:ext cx="6192688" cy="369332"/>
          </a:xfrm>
          <a:prstGeom prst="rect">
            <a:avLst/>
          </a:prstGeom>
          <a:noFill/>
        </p:spPr>
        <p:txBody>
          <a:bodyPr wrap="square" rtlCol="0">
            <a:spAutoFit/>
          </a:bodyPr>
          <a:lstStyle/>
          <a:p>
            <a:r>
              <a:rPr lang="tr-TR" i="1" dirty="0" smtClean="0">
                <a:solidFill>
                  <a:schemeClr val="tx2"/>
                </a:solidFill>
                <a:effectLst>
                  <a:outerShdw blurRad="38100" dist="38100" dir="2700000" algn="tl">
                    <a:srgbClr val="000000">
                      <a:alpha val="43137"/>
                    </a:srgbClr>
                  </a:outerShdw>
                </a:effectLst>
              </a:rPr>
              <a:t>NEDEN </a:t>
            </a:r>
            <a:r>
              <a:rPr lang="en-US" i="1" dirty="0" smtClean="0">
                <a:solidFill>
                  <a:schemeClr val="tx2"/>
                </a:solidFill>
                <a:effectLst>
                  <a:outerShdw blurRad="38100" dist="38100" dir="2700000" algn="tl">
                    <a:srgbClr val="000000">
                      <a:alpha val="43137"/>
                    </a:srgbClr>
                  </a:outerShdw>
                </a:effectLst>
              </a:rPr>
              <a:t>ISO 9001:2015 KALİTE YÖNETİM SİSTEMİ  </a:t>
            </a:r>
            <a:r>
              <a:rPr lang="tr-TR" i="1" dirty="0" smtClean="0">
                <a:solidFill>
                  <a:schemeClr val="tx2"/>
                </a:solidFill>
                <a:effectLst>
                  <a:outerShdw blurRad="38100" dist="38100" dir="2700000" algn="tl">
                    <a:srgbClr val="000000">
                      <a:alpha val="43137"/>
                    </a:srgbClr>
                  </a:outerShdw>
                </a:effectLst>
              </a:rPr>
              <a:t>?</a:t>
            </a:r>
            <a:endParaRPr lang="en-US" i="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6165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3" fill="hold" nodeType="afterGroup">
                            <p:stCondLst>
                              <p:cond delay="1000"/>
                            </p:stCondLst>
                            <p:childTnLst>
                              <p:par>
                                <p:cTn id="24" presetID="3" presetClass="entr" presetSubtype="1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5" fill="hold" nodeType="afterGroup">
                            <p:stCondLst>
                              <p:cond delay="1000"/>
                            </p:stCondLst>
                            <p:childTnLst>
                              <p:par>
                                <p:cTn id="36" presetID="23" presetClass="entr" presetSubtype="272" fill="hold" grpId="0" nodeType="afterEffect">
                                  <p:stCondLst>
                                    <p:cond delay="2000"/>
                                  </p:stCondLst>
                                  <p:iterate type="wd">
                                    <p:tmPct val="100000"/>
                                  </p:iterate>
                                  <p:childTnLst>
                                    <p:set>
                                      <p:cBhvr>
                                        <p:cTn id="37" dur="1" fill="hold">
                                          <p:stCondLst>
                                            <p:cond delay="0"/>
                                          </p:stCondLst>
                                        </p:cTn>
                                        <p:tgtEl>
                                          <p:spTgt spid="30742"/>
                                        </p:tgtEl>
                                        <p:attrNameLst>
                                          <p:attrName>style.visibility</p:attrName>
                                        </p:attrNameLst>
                                      </p:cBhvr>
                                      <p:to>
                                        <p:strVal val="visible"/>
                                      </p:to>
                                    </p:set>
                                    <p:anim calcmode="lin" valueType="num">
                                      <p:cBhvr>
                                        <p:cTn id="38" dur="300" fill="hold"/>
                                        <p:tgtEl>
                                          <p:spTgt spid="30742"/>
                                        </p:tgtEl>
                                        <p:attrNameLst>
                                          <p:attrName>ppt_w</p:attrName>
                                        </p:attrNameLst>
                                      </p:cBhvr>
                                      <p:tavLst>
                                        <p:tav tm="0">
                                          <p:val>
                                            <p:strVal val="2/3*#ppt_w"/>
                                          </p:val>
                                        </p:tav>
                                        <p:tav tm="100000">
                                          <p:val>
                                            <p:strVal val="#ppt_w"/>
                                          </p:val>
                                        </p:tav>
                                      </p:tavLst>
                                    </p:anim>
                                    <p:anim calcmode="lin" valueType="num">
                                      <p:cBhvr>
                                        <p:cTn id="39" dur="300" fill="hold"/>
                                        <p:tgtEl>
                                          <p:spTgt spid="3074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7"/>
          <p:cNvSpPr>
            <a:spLocks noGrp="1" noChangeArrowheads="1"/>
          </p:cNvSpPr>
          <p:nvPr>
            <p:ph type="body" idx="4294967295"/>
          </p:nvPr>
        </p:nvSpPr>
        <p:spPr>
          <a:xfrm>
            <a:off x="3347864" y="4941168"/>
            <a:ext cx="5400600" cy="1008112"/>
          </a:xfrm>
        </p:spPr>
        <p:style>
          <a:lnRef idx="1">
            <a:schemeClr val="accent4"/>
          </a:lnRef>
          <a:fillRef idx="2">
            <a:schemeClr val="accent4"/>
          </a:fillRef>
          <a:effectRef idx="1">
            <a:schemeClr val="accent4"/>
          </a:effectRef>
          <a:fontRef idx="minor">
            <a:schemeClr val="dk1"/>
          </a:fontRef>
        </p:style>
        <p:txBody>
          <a:bodyPr/>
          <a:lstStyle/>
          <a:p>
            <a:pPr marL="0" indent="0" algn="just" eaLnBrk="1" hangingPunct="1">
              <a:lnSpc>
                <a:spcPct val="80000"/>
              </a:lnSpc>
              <a:buNone/>
              <a:defRPr/>
            </a:pPr>
            <a:r>
              <a:rPr lang="tr-TR" sz="2400" dirty="0">
                <a:solidFill>
                  <a:srgbClr val="000000"/>
                </a:solidFill>
                <a:latin typeface="Arial" charset="0"/>
                <a:cs typeface="Times New Roman" charset="0"/>
              </a:rPr>
              <a:t>1950’lerde  yürürlüğe </a:t>
            </a:r>
            <a:r>
              <a:rPr lang="tr-TR" sz="2400" dirty="0" smtClean="0">
                <a:solidFill>
                  <a:srgbClr val="000000"/>
                </a:solidFill>
                <a:latin typeface="Arial" charset="0"/>
                <a:cs typeface="Times New Roman" charset="0"/>
              </a:rPr>
              <a:t>giren MILQ 9858 yönetim </a:t>
            </a:r>
            <a:r>
              <a:rPr lang="tr-TR" sz="2400" dirty="0">
                <a:solidFill>
                  <a:srgbClr val="000000"/>
                </a:solidFill>
                <a:latin typeface="Arial" charset="0"/>
                <a:cs typeface="Times New Roman" charset="0"/>
              </a:rPr>
              <a:t>dünyasına bomba </a:t>
            </a:r>
            <a:r>
              <a:rPr lang="tr-TR" sz="2400" dirty="0" smtClean="0">
                <a:solidFill>
                  <a:srgbClr val="000000"/>
                </a:solidFill>
                <a:latin typeface="Arial" charset="0"/>
                <a:cs typeface="Times New Roman" charset="0"/>
              </a:rPr>
              <a:t>gibi düşmüştür</a:t>
            </a:r>
          </a:p>
          <a:p>
            <a:pPr marL="0" indent="0" algn="just" eaLnBrk="1" hangingPunct="1">
              <a:lnSpc>
                <a:spcPct val="80000"/>
              </a:lnSpc>
              <a:buFont typeface="Arial" charset="0"/>
              <a:buNone/>
              <a:defRPr/>
            </a:pPr>
            <a:endParaRPr lang="tr-TR" sz="2800" dirty="0">
              <a:solidFill>
                <a:srgbClr val="000000"/>
              </a:solidFill>
              <a:latin typeface="Arial" charset="0"/>
              <a:cs typeface="Times New Roman" charset="0"/>
            </a:endParaRPr>
          </a:p>
          <a:p>
            <a:pPr algn="just" eaLnBrk="1" hangingPunct="1">
              <a:lnSpc>
                <a:spcPct val="80000"/>
              </a:lnSpc>
              <a:buFont typeface="Wingdings" charset="0"/>
              <a:buNone/>
              <a:defRPr/>
            </a:pPr>
            <a:endParaRPr lang="tr-TR" sz="2800" dirty="0">
              <a:solidFill>
                <a:srgbClr val="000000"/>
              </a:solidFill>
              <a:latin typeface="Arial" charset="0"/>
              <a:cs typeface="Times New Roman" charset="0"/>
            </a:endParaRPr>
          </a:p>
          <a:p>
            <a:pPr algn="just" eaLnBrk="1" hangingPunct="1">
              <a:lnSpc>
                <a:spcPct val="80000"/>
              </a:lnSpc>
              <a:buFont typeface="Wingdings" charset="0"/>
              <a:buNone/>
              <a:defRPr/>
            </a:pPr>
            <a:endParaRPr lang="tr-TR" sz="1500" dirty="0">
              <a:solidFill>
                <a:srgbClr val="000000"/>
              </a:solidFill>
              <a:latin typeface="Arial" charset="0"/>
              <a:cs typeface="Times New Roman" charset="0"/>
            </a:endParaRPr>
          </a:p>
          <a:p>
            <a:pPr algn="just" eaLnBrk="1" hangingPunct="1">
              <a:lnSpc>
                <a:spcPct val="80000"/>
              </a:lnSpc>
              <a:defRPr/>
            </a:pPr>
            <a:endParaRPr lang="tr-TR" sz="2800" dirty="0" smtClean="0">
              <a:solidFill>
                <a:srgbClr val="000000"/>
              </a:solidFill>
              <a:latin typeface="Arial" charset="0"/>
              <a:cs typeface="Times New Roman" charset="0"/>
            </a:endParaRPr>
          </a:p>
          <a:p>
            <a:pPr algn="just" eaLnBrk="1" hangingPunct="1">
              <a:lnSpc>
                <a:spcPct val="80000"/>
              </a:lnSpc>
              <a:defRPr/>
            </a:pPr>
            <a:endParaRPr lang="tr-TR" sz="2800" dirty="0">
              <a:solidFill>
                <a:srgbClr val="000000"/>
              </a:solidFill>
              <a:latin typeface="Arial" charset="0"/>
              <a:cs typeface="Times New Roman" charset="0"/>
            </a:endParaRPr>
          </a:p>
          <a:p>
            <a:pPr algn="just" eaLnBrk="1" hangingPunct="1">
              <a:lnSpc>
                <a:spcPct val="80000"/>
              </a:lnSpc>
              <a:defRPr/>
            </a:pPr>
            <a:endParaRPr lang="tr-TR" sz="1500" dirty="0">
              <a:solidFill>
                <a:srgbClr val="000000"/>
              </a:solidFill>
              <a:latin typeface="Arial" charset="0"/>
              <a:cs typeface="Times New Roman" charset="0"/>
            </a:endParaRPr>
          </a:p>
          <a:p>
            <a:pPr algn="just" eaLnBrk="1" hangingPunct="1">
              <a:lnSpc>
                <a:spcPct val="80000"/>
              </a:lnSpc>
              <a:buFont typeface="Wingdings" charset="0"/>
              <a:buNone/>
              <a:defRPr/>
            </a:pPr>
            <a:endParaRPr lang="tr-TR" sz="1500" dirty="0">
              <a:solidFill>
                <a:srgbClr val="000000"/>
              </a:solidFill>
              <a:latin typeface="Arial" charset="0"/>
              <a:cs typeface="Times New Roman" charset="0"/>
            </a:endParaRPr>
          </a:p>
          <a:p>
            <a:pPr algn="just" eaLnBrk="1" hangingPunct="1">
              <a:lnSpc>
                <a:spcPct val="80000"/>
              </a:lnSpc>
              <a:defRPr/>
            </a:pPr>
            <a:endParaRPr lang="tr-TR" sz="2000" dirty="0">
              <a:solidFill>
                <a:srgbClr val="000000"/>
              </a:solidFill>
              <a:latin typeface="Arial" charset="0"/>
              <a:cs typeface="Times New Roman" charset="0"/>
            </a:endParaRPr>
          </a:p>
          <a:p>
            <a:pPr algn="just" eaLnBrk="1" hangingPunct="1">
              <a:lnSpc>
                <a:spcPct val="80000"/>
              </a:lnSpc>
              <a:defRPr/>
            </a:pPr>
            <a:endParaRPr lang="tr-TR" sz="2000" dirty="0">
              <a:solidFill>
                <a:srgbClr val="000000"/>
              </a:solidFill>
              <a:latin typeface="Arial" charset="0"/>
              <a:cs typeface="Times New Roman" charset="0"/>
            </a:endParaRPr>
          </a:p>
        </p:txBody>
      </p:sp>
      <p:sp>
        <p:nvSpPr>
          <p:cNvPr id="4" name="Slide Number Placeholder 3"/>
          <p:cNvSpPr>
            <a:spLocks noGrp="1"/>
          </p:cNvSpPr>
          <p:nvPr>
            <p:ph type="sldNum" sz="quarter" idx="12"/>
          </p:nvPr>
        </p:nvSpPr>
        <p:spPr/>
        <p:txBody>
          <a:bodyPr/>
          <a:lstStyle/>
          <a:p>
            <a:pPr>
              <a:defRPr/>
            </a:pPr>
            <a:fld id="{B45D1FF1-4DA9-4ABA-8E08-59B97B89C6D2}" type="slidenum">
              <a:rPr lang="en-US" smtClean="0"/>
              <a:pPr>
                <a:defRPr/>
              </a:pPr>
              <a:t>31</a:t>
            </a:fld>
            <a:endParaRPr lang="en-US"/>
          </a:p>
        </p:txBody>
      </p:sp>
      <p:sp>
        <p:nvSpPr>
          <p:cNvPr id="12" name="1 Başlık"/>
          <p:cNvSpPr txBox="1">
            <a:spLocks/>
          </p:cNvSpPr>
          <p:nvPr/>
        </p:nvSpPr>
        <p:spPr bwMode="auto">
          <a:xfrm>
            <a:off x="2607121" y="476672"/>
            <a:ext cx="64293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eaLnBrk="1" hangingPunct="1">
              <a:defRPr/>
            </a:pPr>
            <a:r>
              <a:rPr lang="tr-TR" sz="3500" b="1" i="1" dirty="0" smtClean="0">
                <a:effectLst>
                  <a:outerShdw blurRad="38100" dist="38100" dir="2700000" algn="tl">
                    <a:srgbClr val="DDDDDD"/>
                  </a:outerShdw>
                </a:effectLst>
                <a:latin typeface="Helvetica"/>
                <a:cs typeface="Helvetica"/>
              </a:rPr>
              <a:t>ISO 9001’in Yol Haritası</a:t>
            </a:r>
            <a:endParaRPr lang="tr-TR" sz="3500" b="1" i="1" dirty="0">
              <a:effectLst>
                <a:outerShdw blurRad="38100" dist="38100" dir="2700000" algn="tl">
                  <a:srgbClr val="DDDDDD"/>
                </a:outerShdw>
              </a:effectLst>
              <a:latin typeface="Helvetica"/>
              <a:cs typeface="Helvetica"/>
            </a:endParaRPr>
          </a:p>
        </p:txBody>
      </p:sp>
      <p:graphicFrame>
        <p:nvGraphicFramePr>
          <p:cNvPr id="10" name="Diagram 9"/>
          <p:cNvGraphicFramePr/>
          <p:nvPr>
            <p:extLst/>
          </p:nvPr>
        </p:nvGraphicFramePr>
        <p:xfrm>
          <a:off x="179512" y="1988840"/>
          <a:ext cx="89644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5536" y="2420888"/>
            <a:ext cx="1408438" cy="1440160"/>
          </a:xfrm>
          <a:prstGeom prst="rect">
            <a:avLst/>
          </a:prstGeom>
        </p:spPr>
      </p:pic>
    </p:spTree>
    <p:extLst>
      <p:ext uri="{BB962C8B-B14F-4D97-AF65-F5344CB8AC3E}">
        <p14:creationId xmlns:p14="http://schemas.microsoft.com/office/powerpoint/2010/main" val="783425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98586A9-6183-5546-9F1C-2677CA861480}" type="slidenum">
              <a:rPr lang="tr-TR" smtClean="0"/>
              <a:pPr>
                <a:defRPr/>
              </a:pPr>
              <a:t>32</a:t>
            </a:fld>
            <a:endParaRPr lang="tr-TR"/>
          </a:p>
        </p:txBody>
      </p:sp>
      <p:cxnSp>
        <p:nvCxnSpPr>
          <p:cNvPr id="3" name="Straight Connector 2"/>
          <p:cNvCxnSpPr/>
          <p:nvPr/>
        </p:nvCxnSpPr>
        <p:spPr>
          <a:xfrm>
            <a:off x="34925" y="6165850"/>
            <a:ext cx="9037638"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2" name="Diagram 1"/>
          <p:cNvGraphicFramePr/>
          <p:nvPr>
            <p:extLst/>
          </p:nvPr>
        </p:nvGraphicFramePr>
        <p:xfrm>
          <a:off x="251520" y="1196752"/>
          <a:ext cx="84249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 Başlık"/>
          <p:cNvSpPr txBox="1">
            <a:spLocks/>
          </p:cNvSpPr>
          <p:nvPr/>
        </p:nvSpPr>
        <p:spPr bwMode="auto">
          <a:xfrm>
            <a:off x="2607121" y="476672"/>
            <a:ext cx="64293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eaLnBrk="1" hangingPunct="1">
              <a:defRPr/>
            </a:pPr>
            <a:r>
              <a:rPr lang="tr-TR" sz="3500" b="1" i="1" dirty="0" smtClean="0">
                <a:effectLst>
                  <a:outerShdw blurRad="38100" dist="38100" dir="2700000" algn="tl">
                    <a:srgbClr val="DDDDDD"/>
                  </a:outerShdw>
                </a:effectLst>
                <a:latin typeface="Helvetica"/>
                <a:cs typeface="Helvetica"/>
              </a:rPr>
              <a:t>ISO 9001’in Yol Haritası</a:t>
            </a:r>
            <a:endParaRPr lang="tr-TR" sz="3500" b="1" i="1" dirty="0">
              <a:effectLst>
                <a:outerShdw blurRad="38100" dist="38100" dir="2700000" algn="tl">
                  <a:srgbClr val="DDDDDD"/>
                </a:outerShdw>
              </a:effectLst>
              <a:latin typeface="Helvetica"/>
              <a:cs typeface="Helvetica"/>
            </a:endParaRPr>
          </a:p>
        </p:txBody>
      </p:sp>
    </p:spTree>
    <p:extLst>
      <p:ext uri="{BB962C8B-B14F-4D97-AF65-F5344CB8AC3E}">
        <p14:creationId xmlns:p14="http://schemas.microsoft.com/office/powerpoint/2010/main" val="52947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4624"/>
            <a:ext cx="8229600" cy="1143000"/>
          </a:xfrm>
          <a:prstGeom prst="rect">
            <a:avLst/>
          </a:prstGeom>
        </p:spPr>
        <p:txBody>
          <a:bodyPr vert="horz" wrap="square" lIns="0" tIns="0" rIns="0" bIns="0" rtlCol="0">
            <a:spAutoFit/>
          </a:bodyPr>
          <a:lstStyle/>
          <a:p>
            <a:pPr marL="1649730">
              <a:lnSpc>
                <a:spcPct val="100000"/>
              </a:lnSpc>
            </a:pPr>
            <a:r>
              <a:rPr dirty="0"/>
              <a:t>ISO 9001</a:t>
            </a:r>
            <a:r>
              <a:rPr spc="-80" dirty="0"/>
              <a:t> </a:t>
            </a:r>
            <a:r>
              <a:rPr spc="-35" dirty="0"/>
              <a:t>TARİHÇESİ</a:t>
            </a:r>
          </a:p>
        </p:txBody>
      </p:sp>
      <p:sp>
        <p:nvSpPr>
          <p:cNvPr id="3" name="object 3"/>
          <p:cNvSpPr/>
          <p:nvPr/>
        </p:nvSpPr>
        <p:spPr>
          <a:xfrm>
            <a:off x="571500" y="1865720"/>
            <a:ext cx="8144256" cy="422757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858113" y="3907408"/>
            <a:ext cx="1106170" cy="929005"/>
          </a:xfrm>
          <a:prstGeom prst="rect">
            <a:avLst/>
          </a:prstGeom>
        </p:spPr>
        <p:txBody>
          <a:bodyPr vert="horz" wrap="square" lIns="0" tIns="0" rIns="0" bIns="0" rtlCol="0">
            <a:spAutoFit/>
          </a:bodyPr>
          <a:lstStyle/>
          <a:p>
            <a:pPr marR="66675" algn="ctr">
              <a:lnSpc>
                <a:spcPct val="100000"/>
              </a:lnSpc>
            </a:pPr>
            <a:r>
              <a:rPr sz="2600" spc="-5" dirty="0">
                <a:solidFill>
                  <a:srgbClr val="FFFFFF"/>
                </a:solidFill>
                <a:latin typeface="Calibri"/>
                <a:cs typeface="Calibri"/>
              </a:rPr>
              <a:t>1987</a:t>
            </a:r>
            <a:endParaRPr sz="2600">
              <a:latin typeface="Calibri"/>
              <a:cs typeface="Calibri"/>
            </a:endParaRPr>
          </a:p>
          <a:p>
            <a:pPr algn="ctr">
              <a:lnSpc>
                <a:spcPct val="100000"/>
              </a:lnSpc>
              <a:spcBef>
                <a:spcPts val="840"/>
              </a:spcBef>
            </a:pPr>
            <a:r>
              <a:rPr sz="2600" dirty="0">
                <a:solidFill>
                  <a:srgbClr val="FFFFFF"/>
                </a:solidFill>
                <a:latin typeface="Calibri"/>
                <a:cs typeface="Calibri"/>
              </a:rPr>
              <a:t>İlk</a:t>
            </a:r>
            <a:r>
              <a:rPr sz="2600" spc="-90" dirty="0">
                <a:solidFill>
                  <a:srgbClr val="FFFFFF"/>
                </a:solidFill>
                <a:latin typeface="Calibri"/>
                <a:cs typeface="Calibri"/>
              </a:rPr>
              <a:t> </a:t>
            </a:r>
            <a:r>
              <a:rPr sz="2600" spc="-20" dirty="0">
                <a:solidFill>
                  <a:srgbClr val="FFFFFF"/>
                </a:solidFill>
                <a:latin typeface="Calibri"/>
                <a:cs typeface="Calibri"/>
              </a:rPr>
              <a:t>yayın</a:t>
            </a:r>
            <a:endParaRPr sz="2600">
              <a:latin typeface="Calibri"/>
              <a:cs typeface="Calibri"/>
            </a:endParaRPr>
          </a:p>
        </p:txBody>
      </p:sp>
      <p:sp>
        <p:nvSpPr>
          <p:cNvPr id="5" name="object 5"/>
          <p:cNvSpPr txBox="1"/>
          <p:nvPr/>
        </p:nvSpPr>
        <p:spPr>
          <a:xfrm>
            <a:off x="2351277" y="3796792"/>
            <a:ext cx="1208405" cy="1151255"/>
          </a:xfrm>
          <a:prstGeom prst="rect">
            <a:avLst/>
          </a:prstGeom>
        </p:spPr>
        <p:txBody>
          <a:bodyPr vert="horz" wrap="square" lIns="0" tIns="0" rIns="0" bIns="0" rtlCol="0">
            <a:spAutoFit/>
          </a:bodyPr>
          <a:lstStyle/>
          <a:p>
            <a:pPr algn="ctr">
              <a:lnSpc>
                <a:spcPts val="2990"/>
              </a:lnSpc>
            </a:pPr>
            <a:r>
              <a:rPr sz="2600" dirty="0">
                <a:solidFill>
                  <a:srgbClr val="FFFFFF"/>
                </a:solidFill>
                <a:latin typeface="Calibri"/>
                <a:cs typeface="Calibri"/>
              </a:rPr>
              <a:t>1994</a:t>
            </a:r>
            <a:endParaRPr sz="2600">
              <a:latin typeface="Calibri"/>
              <a:cs typeface="Calibri"/>
            </a:endParaRPr>
          </a:p>
          <a:p>
            <a:pPr algn="ctr">
              <a:lnSpc>
                <a:spcPts val="2855"/>
              </a:lnSpc>
            </a:pPr>
            <a:r>
              <a:rPr sz="2600" spc="-5" dirty="0">
                <a:solidFill>
                  <a:srgbClr val="FFFFFF"/>
                </a:solidFill>
                <a:latin typeface="Calibri"/>
                <a:cs typeface="Calibri"/>
              </a:rPr>
              <a:t>Küçük</a:t>
            </a:r>
            <a:endParaRPr sz="2600">
              <a:latin typeface="Calibri"/>
              <a:cs typeface="Calibri"/>
            </a:endParaRPr>
          </a:p>
          <a:p>
            <a:pPr algn="ctr">
              <a:lnSpc>
                <a:spcPts val="2990"/>
              </a:lnSpc>
            </a:pPr>
            <a:r>
              <a:rPr sz="2600" spc="-20" dirty="0">
                <a:solidFill>
                  <a:srgbClr val="FFFFFF"/>
                </a:solidFill>
                <a:latin typeface="Calibri"/>
                <a:cs typeface="Calibri"/>
              </a:rPr>
              <a:t>Revizyon</a:t>
            </a:r>
            <a:endParaRPr sz="2600">
              <a:latin typeface="Calibri"/>
              <a:cs typeface="Calibri"/>
            </a:endParaRPr>
          </a:p>
        </p:txBody>
      </p:sp>
      <p:sp>
        <p:nvSpPr>
          <p:cNvPr id="6" name="object 6"/>
          <p:cNvSpPr txBox="1"/>
          <p:nvPr/>
        </p:nvSpPr>
        <p:spPr>
          <a:xfrm>
            <a:off x="4004309" y="3796792"/>
            <a:ext cx="1208405" cy="1151255"/>
          </a:xfrm>
          <a:prstGeom prst="rect">
            <a:avLst/>
          </a:prstGeom>
        </p:spPr>
        <p:txBody>
          <a:bodyPr vert="horz" wrap="square" lIns="0" tIns="0" rIns="0" bIns="0" rtlCol="0">
            <a:spAutoFit/>
          </a:bodyPr>
          <a:lstStyle/>
          <a:p>
            <a:pPr algn="ctr">
              <a:lnSpc>
                <a:spcPts val="2990"/>
              </a:lnSpc>
            </a:pPr>
            <a:r>
              <a:rPr sz="2600" dirty="0">
                <a:solidFill>
                  <a:srgbClr val="FFFFFF"/>
                </a:solidFill>
                <a:latin typeface="Calibri"/>
                <a:cs typeface="Calibri"/>
              </a:rPr>
              <a:t>2000</a:t>
            </a:r>
            <a:endParaRPr sz="2600">
              <a:latin typeface="Calibri"/>
              <a:cs typeface="Calibri"/>
            </a:endParaRPr>
          </a:p>
          <a:p>
            <a:pPr algn="ctr">
              <a:lnSpc>
                <a:spcPts val="2855"/>
              </a:lnSpc>
            </a:pPr>
            <a:r>
              <a:rPr sz="2600" dirty="0">
                <a:solidFill>
                  <a:srgbClr val="FFFFFF"/>
                </a:solidFill>
                <a:latin typeface="Calibri"/>
                <a:cs typeface="Calibri"/>
              </a:rPr>
              <a:t>Büyük</a:t>
            </a:r>
            <a:endParaRPr sz="2600">
              <a:latin typeface="Calibri"/>
              <a:cs typeface="Calibri"/>
            </a:endParaRPr>
          </a:p>
          <a:p>
            <a:pPr algn="ctr">
              <a:lnSpc>
                <a:spcPts val="2990"/>
              </a:lnSpc>
            </a:pPr>
            <a:r>
              <a:rPr sz="2600" spc="-20" dirty="0">
                <a:solidFill>
                  <a:srgbClr val="FFFFFF"/>
                </a:solidFill>
                <a:latin typeface="Calibri"/>
                <a:cs typeface="Calibri"/>
              </a:rPr>
              <a:t>Revizyon</a:t>
            </a:r>
            <a:endParaRPr sz="2600">
              <a:latin typeface="Calibri"/>
              <a:cs typeface="Calibri"/>
            </a:endParaRPr>
          </a:p>
        </p:txBody>
      </p:sp>
      <p:sp>
        <p:nvSpPr>
          <p:cNvPr id="7" name="object 7"/>
          <p:cNvSpPr txBox="1"/>
          <p:nvPr/>
        </p:nvSpPr>
        <p:spPr>
          <a:xfrm>
            <a:off x="5657215" y="3796792"/>
            <a:ext cx="1208405" cy="1151255"/>
          </a:xfrm>
          <a:prstGeom prst="rect">
            <a:avLst/>
          </a:prstGeom>
        </p:spPr>
        <p:txBody>
          <a:bodyPr vert="horz" wrap="square" lIns="0" tIns="0" rIns="0" bIns="0" rtlCol="0">
            <a:spAutoFit/>
          </a:bodyPr>
          <a:lstStyle/>
          <a:p>
            <a:pPr algn="ctr">
              <a:lnSpc>
                <a:spcPts val="2990"/>
              </a:lnSpc>
            </a:pPr>
            <a:r>
              <a:rPr sz="2600" dirty="0">
                <a:solidFill>
                  <a:srgbClr val="FFFFFF"/>
                </a:solidFill>
                <a:latin typeface="Calibri"/>
                <a:cs typeface="Calibri"/>
              </a:rPr>
              <a:t>2008</a:t>
            </a:r>
            <a:endParaRPr sz="2600">
              <a:latin typeface="Calibri"/>
              <a:cs typeface="Calibri"/>
            </a:endParaRPr>
          </a:p>
          <a:p>
            <a:pPr algn="ctr">
              <a:lnSpc>
                <a:spcPts val="2855"/>
              </a:lnSpc>
            </a:pPr>
            <a:r>
              <a:rPr sz="2600" spc="-5" dirty="0">
                <a:solidFill>
                  <a:srgbClr val="FFFFFF"/>
                </a:solidFill>
                <a:latin typeface="Calibri"/>
                <a:cs typeface="Calibri"/>
              </a:rPr>
              <a:t>Küçük</a:t>
            </a:r>
            <a:endParaRPr sz="2600">
              <a:latin typeface="Calibri"/>
              <a:cs typeface="Calibri"/>
            </a:endParaRPr>
          </a:p>
          <a:p>
            <a:pPr algn="ctr">
              <a:lnSpc>
                <a:spcPts val="2990"/>
              </a:lnSpc>
            </a:pPr>
            <a:r>
              <a:rPr sz="2600" spc="-20" dirty="0">
                <a:solidFill>
                  <a:srgbClr val="FFFFFF"/>
                </a:solidFill>
                <a:latin typeface="Calibri"/>
                <a:cs typeface="Calibri"/>
              </a:rPr>
              <a:t>Revizyon</a:t>
            </a:r>
            <a:endParaRPr sz="2600">
              <a:latin typeface="Calibri"/>
              <a:cs typeface="Calibri"/>
            </a:endParaRPr>
          </a:p>
        </p:txBody>
      </p:sp>
      <p:sp>
        <p:nvSpPr>
          <p:cNvPr id="8" name="object 8"/>
          <p:cNvSpPr txBox="1"/>
          <p:nvPr/>
        </p:nvSpPr>
        <p:spPr>
          <a:xfrm>
            <a:off x="7310119" y="3796792"/>
            <a:ext cx="1208405" cy="1151255"/>
          </a:xfrm>
          <a:prstGeom prst="rect">
            <a:avLst/>
          </a:prstGeom>
        </p:spPr>
        <p:txBody>
          <a:bodyPr vert="horz" wrap="square" lIns="0" tIns="0" rIns="0" bIns="0" rtlCol="0">
            <a:spAutoFit/>
          </a:bodyPr>
          <a:lstStyle/>
          <a:p>
            <a:pPr algn="ctr">
              <a:lnSpc>
                <a:spcPts val="2990"/>
              </a:lnSpc>
            </a:pPr>
            <a:r>
              <a:rPr sz="2600" dirty="0">
                <a:solidFill>
                  <a:srgbClr val="FFFFFF"/>
                </a:solidFill>
                <a:latin typeface="Calibri"/>
                <a:cs typeface="Calibri"/>
              </a:rPr>
              <a:t>2015</a:t>
            </a:r>
            <a:endParaRPr sz="2600">
              <a:latin typeface="Calibri"/>
              <a:cs typeface="Calibri"/>
            </a:endParaRPr>
          </a:p>
          <a:p>
            <a:pPr algn="ctr">
              <a:lnSpc>
                <a:spcPts val="2855"/>
              </a:lnSpc>
            </a:pPr>
            <a:r>
              <a:rPr sz="2600" dirty="0">
                <a:solidFill>
                  <a:srgbClr val="FFFFFF"/>
                </a:solidFill>
                <a:latin typeface="Calibri"/>
                <a:cs typeface="Calibri"/>
              </a:rPr>
              <a:t>Büyük</a:t>
            </a:r>
            <a:endParaRPr sz="2600">
              <a:latin typeface="Calibri"/>
              <a:cs typeface="Calibri"/>
            </a:endParaRPr>
          </a:p>
          <a:p>
            <a:pPr algn="ctr">
              <a:lnSpc>
                <a:spcPts val="2990"/>
              </a:lnSpc>
            </a:pPr>
            <a:r>
              <a:rPr sz="2600" spc="-20" dirty="0">
                <a:solidFill>
                  <a:srgbClr val="FFFFFF"/>
                </a:solidFill>
                <a:latin typeface="Calibri"/>
                <a:cs typeface="Calibri"/>
              </a:rPr>
              <a:t>Revizyon</a:t>
            </a:r>
            <a:endParaRPr sz="2600">
              <a:latin typeface="Calibri"/>
              <a:cs typeface="Calibri"/>
            </a:endParaRPr>
          </a:p>
        </p:txBody>
      </p:sp>
      <p:sp>
        <p:nvSpPr>
          <p:cNvPr id="9" name="object 9"/>
          <p:cNvSpPr/>
          <p:nvPr/>
        </p:nvSpPr>
        <p:spPr>
          <a:xfrm>
            <a:off x="769619" y="5292852"/>
            <a:ext cx="7642859" cy="631190"/>
          </a:xfrm>
          <a:custGeom>
            <a:avLst/>
            <a:gdLst/>
            <a:ahLst/>
            <a:cxnLst/>
            <a:rect l="l" t="t" r="r" b="b"/>
            <a:pathLst>
              <a:path w="7642859" h="631189">
                <a:moveTo>
                  <a:pt x="7327391" y="0"/>
                </a:moveTo>
                <a:lnTo>
                  <a:pt x="7327391" y="157734"/>
                </a:lnTo>
                <a:lnTo>
                  <a:pt x="0" y="157734"/>
                </a:lnTo>
                <a:lnTo>
                  <a:pt x="0" y="473202"/>
                </a:lnTo>
                <a:lnTo>
                  <a:pt x="7327391" y="473202"/>
                </a:lnTo>
                <a:lnTo>
                  <a:pt x="7327391" y="630936"/>
                </a:lnTo>
                <a:lnTo>
                  <a:pt x="7642859" y="315468"/>
                </a:lnTo>
                <a:lnTo>
                  <a:pt x="7327391" y="0"/>
                </a:lnTo>
                <a:close/>
              </a:path>
            </a:pathLst>
          </a:custGeom>
          <a:solidFill>
            <a:srgbClr val="F8D7CD"/>
          </a:solidFill>
        </p:spPr>
        <p:txBody>
          <a:bodyPr wrap="square" lIns="0" tIns="0" rIns="0" bIns="0" rtlCol="0"/>
          <a:lstStyle/>
          <a:p>
            <a:endParaRPr/>
          </a:p>
        </p:txBody>
      </p:sp>
      <p:sp>
        <p:nvSpPr>
          <p:cNvPr id="10" name="object 10"/>
          <p:cNvSpPr/>
          <p:nvPr/>
        </p:nvSpPr>
        <p:spPr>
          <a:xfrm>
            <a:off x="769619" y="5292852"/>
            <a:ext cx="7642859" cy="631190"/>
          </a:xfrm>
          <a:custGeom>
            <a:avLst/>
            <a:gdLst/>
            <a:ahLst/>
            <a:cxnLst/>
            <a:rect l="l" t="t" r="r" b="b"/>
            <a:pathLst>
              <a:path w="7642859" h="631189">
                <a:moveTo>
                  <a:pt x="0" y="157734"/>
                </a:moveTo>
                <a:lnTo>
                  <a:pt x="7327391" y="157734"/>
                </a:lnTo>
                <a:lnTo>
                  <a:pt x="7327391" y="0"/>
                </a:lnTo>
                <a:lnTo>
                  <a:pt x="7642859" y="315468"/>
                </a:lnTo>
                <a:lnTo>
                  <a:pt x="7327391" y="630936"/>
                </a:lnTo>
                <a:lnTo>
                  <a:pt x="7327391" y="473202"/>
                </a:lnTo>
                <a:lnTo>
                  <a:pt x="0" y="473202"/>
                </a:lnTo>
                <a:lnTo>
                  <a:pt x="0" y="157734"/>
                </a:lnTo>
                <a:close/>
              </a:path>
            </a:pathLst>
          </a:custGeom>
          <a:ln w="12192">
            <a:solidFill>
              <a:srgbClr val="FFFFFF"/>
            </a:solidFill>
          </a:ln>
        </p:spPr>
        <p:txBody>
          <a:bodyPr wrap="square" lIns="0" tIns="0" rIns="0" bIns="0" rtlCol="0"/>
          <a:lstStyle/>
          <a:p>
            <a:endParaRPr/>
          </a:p>
        </p:txBody>
      </p:sp>
      <p:sp>
        <p:nvSpPr>
          <p:cNvPr id="11" name="object 11"/>
          <p:cNvSpPr txBox="1"/>
          <p:nvPr/>
        </p:nvSpPr>
        <p:spPr>
          <a:xfrm>
            <a:off x="942543" y="2609088"/>
            <a:ext cx="704850" cy="573405"/>
          </a:xfrm>
          <a:prstGeom prst="rect">
            <a:avLst/>
          </a:prstGeom>
        </p:spPr>
        <p:txBody>
          <a:bodyPr vert="horz" wrap="square" lIns="0" tIns="0" rIns="0" bIns="0" rtlCol="0">
            <a:spAutoFit/>
          </a:bodyPr>
          <a:lstStyle/>
          <a:p>
            <a:pPr marL="12700">
              <a:lnSpc>
                <a:spcPct val="100000"/>
              </a:lnSpc>
            </a:pPr>
            <a:r>
              <a:rPr sz="1800" spc="-40" dirty="0">
                <a:latin typeface="Calibri"/>
                <a:cs typeface="Calibri"/>
              </a:rPr>
              <a:t>K</a:t>
            </a:r>
            <a:r>
              <a:rPr sz="1800" spc="-5" dirty="0">
                <a:latin typeface="Calibri"/>
                <a:cs typeface="Calibri"/>
              </a:rPr>
              <a:t>o</a:t>
            </a:r>
            <a:r>
              <a:rPr sz="1800" spc="-10" dirty="0">
                <a:latin typeface="Calibri"/>
                <a:cs typeface="Calibri"/>
              </a:rPr>
              <a:t>n</a:t>
            </a:r>
            <a:r>
              <a:rPr sz="1800" dirty="0">
                <a:latin typeface="Calibri"/>
                <a:cs typeface="Calibri"/>
              </a:rPr>
              <a:t>t</a:t>
            </a:r>
            <a:r>
              <a:rPr sz="1800" spc="-30" dirty="0">
                <a:latin typeface="Calibri"/>
                <a:cs typeface="Calibri"/>
              </a:rPr>
              <a:t>r</a:t>
            </a:r>
            <a:r>
              <a:rPr sz="1800" spc="-5" dirty="0">
                <a:latin typeface="Calibri"/>
                <a:cs typeface="Calibri"/>
              </a:rPr>
              <a:t>ol</a:t>
            </a:r>
            <a:endParaRPr sz="1800" dirty="0">
              <a:latin typeface="Calibri"/>
              <a:cs typeface="Calibri"/>
            </a:endParaRPr>
          </a:p>
          <a:p>
            <a:pPr marL="12700">
              <a:lnSpc>
                <a:spcPct val="100000"/>
              </a:lnSpc>
            </a:pPr>
            <a:r>
              <a:rPr sz="1800" spc="-25" dirty="0">
                <a:latin typeface="Calibri"/>
                <a:cs typeface="Calibri"/>
              </a:rPr>
              <a:t>Tabanlı</a:t>
            </a:r>
            <a:endParaRPr sz="1800" dirty="0">
              <a:latin typeface="Calibri"/>
              <a:cs typeface="Calibri"/>
            </a:endParaRPr>
          </a:p>
        </p:txBody>
      </p:sp>
      <p:sp>
        <p:nvSpPr>
          <p:cNvPr id="16" name="object 16"/>
          <p:cNvSpPr txBox="1"/>
          <p:nvPr/>
        </p:nvSpPr>
        <p:spPr>
          <a:xfrm>
            <a:off x="8721343" y="6388252"/>
            <a:ext cx="141605" cy="254000"/>
          </a:xfrm>
          <a:prstGeom prst="rect">
            <a:avLst/>
          </a:prstGeom>
        </p:spPr>
        <p:txBody>
          <a:bodyPr vert="horz" wrap="square" lIns="0" tIns="0" rIns="0" bIns="0" rtlCol="0">
            <a:spAutoFit/>
          </a:bodyPr>
          <a:lstStyle/>
          <a:p>
            <a:pPr marL="12700">
              <a:lnSpc>
                <a:spcPts val="1810"/>
              </a:lnSpc>
            </a:pPr>
            <a:r>
              <a:rPr sz="1800" dirty="0">
                <a:latin typeface="Calibri"/>
                <a:cs typeface="Calibri"/>
              </a:rPr>
              <a:t>9</a:t>
            </a:r>
            <a:endParaRPr sz="1800">
              <a:latin typeface="Calibri"/>
              <a:cs typeface="Calibri"/>
            </a:endParaRPr>
          </a:p>
        </p:txBody>
      </p:sp>
      <p:sp>
        <p:nvSpPr>
          <p:cNvPr id="12" name="object 12"/>
          <p:cNvSpPr txBox="1"/>
          <p:nvPr/>
        </p:nvSpPr>
        <p:spPr>
          <a:xfrm>
            <a:off x="2517394" y="2609088"/>
            <a:ext cx="704850" cy="573405"/>
          </a:xfrm>
          <a:prstGeom prst="rect">
            <a:avLst/>
          </a:prstGeom>
        </p:spPr>
        <p:txBody>
          <a:bodyPr vert="horz" wrap="square" lIns="0" tIns="0" rIns="0" bIns="0" rtlCol="0">
            <a:spAutoFit/>
          </a:bodyPr>
          <a:lstStyle/>
          <a:p>
            <a:pPr marL="12700">
              <a:lnSpc>
                <a:spcPct val="100000"/>
              </a:lnSpc>
            </a:pPr>
            <a:r>
              <a:rPr sz="1800" spc="-40" dirty="0">
                <a:latin typeface="Calibri"/>
                <a:cs typeface="Calibri"/>
              </a:rPr>
              <a:t>K</a:t>
            </a:r>
            <a:r>
              <a:rPr sz="1800" spc="-5" dirty="0">
                <a:latin typeface="Calibri"/>
                <a:cs typeface="Calibri"/>
              </a:rPr>
              <a:t>o</a:t>
            </a:r>
            <a:r>
              <a:rPr sz="1800" spc="-10" dirty="0">
                <a:latin typeface="Calibri"/>
                <a:cs typeface="Calibri"/>
              </a:rPr>
              <a:t>n</a:t>
            </a:r>
            <a:r>
              <a:rPr sz="1800" dirty="0">
                <a:latin typeface="Calibri"/>
                <a:cs typeface="Calibri"/>
              </a:rPr>
              <a:t>t</a:t>
            </a:r>
            <a:r>
              <a:rPr sz="1800" spc="-30" dirty="0">
                <a:latin typeface="Calibri"/>
                <a:cs typeface="Calibri"/>
              </a:rPr>
              <a:t>r</a:t>
            </a:r>
            <a:r>
              <a:rPr sz="1800" spc="-5" dirty="0">
                <a:latin typeface="Calibri"/>
                <a:cs typeface="Calibri"/>
              </a:rPr>
              <a:t>ol</a:t>
            </a:r>
            <a:endParaRPr sz="1800" dirty="0">
              <a:latin typeface="Calibri"/>
              <a:cs typeface="Calibri"/>
            </a:endParaRPr>
          </a:p>
          <a:p>
            <a:pPr marL="12700">
              <a:lnSpc>
                <a:spcPct val="100000"/>
              </a:lnSpc>
            </a:pPr>
            <a:r>
              <a:rPr sz="1800" spc="-25" dirty="0">
                <a:latin typeface="Calibri"/>
                <a:cs typeface="Calibri"/>
              </a:rPr>
              <a:t>Tabanlı</a:t>
            </a:r>
            <a:endParaRPr sz="1800" dirty="0">
              <a:latin typeface="Calibri"/>
              <a:cs typeface="Calibri"/>
            </a:endParaRPr>
          </a:p>
        </p:txBody>
      </p:sp>
      <p:sp>
        <p:nvSpPr>
          <p:cNvPr id="13" name="object 13"/>
          <p:cNvSpPr txBox="1"/>
          <p:nvPr/>
        </p:nvSpPr>
        <p:spPr>
          <a:xfrm>
            <a:off x="4156075" y="2609088"/>
            <a:ext cx="683260" cy="573405"/>
          </a:xfrm>
          <a:prstGeom prst="rect">
            <a:avLst/>
          </a:prstGeom>
        </p:spPr>
        <p:txBody>
          <a:bodyPr vert="horz" wrap="square" lIns="0" tIns="0" rIns="0" bIns="0" rtlCol="0">
            <a:spAutoFit/>
          </a:bodyPr>
          <a:lstStyle/>
          <a:p>
            <a:pPr marL="12700">
              <a:lnSpc>
                <a:spcPct val="100000"/>
              </a:lnSpc>
            </a:pPr>
            <a:r>
              <a:rPr sz="1800" spc="-10" dirty="0">
                <a:latin typeface="Calibri"/>
                <a:cs typeface="Calibri"/>
              </a:rPr>
              <a:t>Proses</a:t>
            </a:r>
            <a:endParaRPr sz="1800">
              <a:latin typeface="Calibri"/>
              <a:cs typeface="Calibri"/>
            </a:endParaRPr>
          </a:p>
          <a:p>
            <a:pPr marL="12700">
              <a:lnSpc>
                <a:spcPct val="100000"/>
              </a:lnSpc>
            </a:pPr>
            <a:r>
              <a:rPr sz="1800" spc="-150" dirty="0">
                <a:latin typeface="Calibri"/>
                <a:cs typeface="Calibri"/>
              </a:rPr>
              <a:t>T</a:t>
            </a:r>
            <a:r>
              <a:rPr sz="1800" dirty="0">
                <a:latin typeface="Calibri"/>
                <a:cs typeface="Calibri"/>
              </a:rPr>
              <a:t>abanl</a:t>
            </a:r>
            <a:r>
              <a:rPr sz="1800" spc="-5" dirty="0">
                <a:latin typeface="Calibri"/>
                <a:cs typeface="Calibri"/>
              </a:rPr>
              <a:t>ı</a:t>
            </a:r>
            <a:endParaRPr sz="1800">
              <a:latin typeface="Calibri"/>
              <a:cs typeface="Calibri"/>
            </a:endParaRPr>
          </a:p>
        </p:txBody>
      </p:sp>
      <p:sp>
        <p:nvSpPr>
          <p:cNvPr id="14" name="object 14"/>
          <p:cNvSpPr txBox="1"/>
          <p:nvPr/>
        </p:nvSpPr>
        <p:spPr>
          <a:xfrm>
            <a:off x="5947028" y="2609088"/>
            <a:ext cx="683260" cy="573405"/>
          </a:xfrm>
          <a:prstGeom prst="rect">
            <a:avLst/>
          </a:prstGeom>
        </p:spPr>
        <p:txBody>
          <a:bodyPr vert="horz" wrap="square" lIns="0" tIns="0" rIns="0" bIns="0" rtlCol="0">
            <a:spAutoFit/>
          </a:bodyPr>
          <a:lstStyle/>
          <a:p>
            <a:pPr marL="12700">
              <a:lnSpc>
                <a:spcPct val="100000"/>
              </a:lnSpc>
            </a:pPr>
            <a:r>
              <a:rPr sz="1800" spc="-10" dirty="0">
                <a:latin typeface="Calibri"/>
                <a:cs typeface="Calibri"/>
              </a:rPr>
              <a:t>Proses</a:t>
            </a:r>
            <a:endParaRPr sz="1800">
              <a:latin typeface="Calibri"/>
              <a:cs typeface="Calibri"/>
            </a:endParaRPr>
          </a:p>
          <a:p>
            <a:pPr marL="12700">
              <a:lnSpc>
                <a:spcPct val="100000"/>
              </a:lnSpc>
            </a:pPr>
            <a:r>
              <a:rPr sz="1800" spc="-150" dirty="0">
                <a:latin typeface="Calibri"/>
                <a:cs typeface="Calibri"/>
              </a:rPr>
              <a:t>T</a:t>
            </a:r>
            <a:r>
              <a:rPr sz="1800" dirty="0">
                <a:latin typeface="Calibri"/>
                <a:cs typeface="Calibri"/>
              </a:rPr>
              <a:t>abanl</a:t>
            </a:r>
            <a:r>
              <a:rPr sz="1800" spc="-5" dirty="0">
                <a:latin typeface="Calibri"/>
                <a:cs typeface="Calibri"/>
              </a:rPr>
              <a:t>ı</a:t>
            </a:r>
            <a:endParaRPr sz="1800">
              <a:latin typeface="Calibri"/>
              <a:cs typeface="Calibri"/>
            </a:endParaRPr>
          </a:p>
        </p:txBody>
      </p:sp>
      <p:sp>
        <p:nvSpPr>
          <p:cNvPr id="15" name="object 15"/>
          <p:cNvSpPr txBox="1"/>
          <p:nvPr/>
        </p:nvSpPr>
        <p:spPr>
          <a:xfrm>
            <a:off x="7585709" y="2470658"/>
            <a:ext cx="683260" cy="847090"/>
          </a:xfrm>
          <a:prstGeom prst="rect">
            <a:avLst/>
          </a:prstGeom>
        </p:spPr>
        <p:txBody>
          <a:bodyPr vert="horz" wrap="square" lIns="0" tIns="0" rIns="0" bIns="0" rtlCol="0">
            <a:spAutoFit/>
          </a:bodyPr>
          <a:lstStyle/>
          <a:p>
            <a:pPr marL="12700" marR="5080" algn="just">
              <a:lnSpc>
                <a:spcPct val="100000"/>
              </a:lnSpc>
            </a:pPr>
            <a:r>
              <a:rPr sz="1800" spc="-10" dirty="0">
                <a:latin typeface="Calibri"/>
                <a:cs typeface="Calibri"/>
              </a:rPr>
              <a:t>Proses  </a:t>
            </a:r>
            <a:r>
              <a:rPr sz="1800" spc="-5" dirty="0">
                <a:latin typeface="Calibri"/>
                <a:cs typeface="Calibri"/>
              </a:rPr>
              <a:t>ve Risk  </a:t>
            </a:r>
            <a:r>
              <a:rPr sz="1800" spc="-150" dirty="0">
                <a:latin typeface="Calibri"/>
                <a:cs typeface="Calibri"/>
              </a:rPr>
              <a:t>T</a:t>
            </a:r>
            <a:r>
              <a:rPr sz="1800" spc="-5" dirty="0">
                <a:latin typeface="Calibri"/>
                <a:cs typeface="Calibri"/>
              </a:rPr>
              <a:t>ab</a:t>
            </a:r>
            <a:r>
              <a:rPr sz="1800" dirty="0">
                <a:latin typeface="Calibri"/>
                <a:cs typeface="Calibri"/>
              </a:rPr>
              <a:t>a</a:t>
            </a:r>
            <a:r>
              <a:rPr sz="1800" spc="-5" dirty="0">
                <a:latin typeface="Calibri"/>
                <a:cs typeface="Calibri"/>
              </a:rPr>
              <a:t>nlı</a:t>
            </a:r>
            <a:endParaRPr sz="1800">
              <a:latin typeface="Calibri"/>
              <a:cs typeface="Calibri"/>
            </a:endParaRPr>
          </a:p>
        </p:txBody>
      </p:sp>
    </p:spTree>
    <p:extLst>
      <p:ext uri="{BB962C8B-B14F-4D97-AF65-F5344CB8AC3E}">
        <p14:creationId xmlns:p14="http://schemas.microsoft.com/office/powerpoint/2010/main" val="2462078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ctrTitle" idx="4294967295"/>
          </p:nvPr>
        </p:nvSpPr>
        <p:spPr>
          <a:xfrm>
            <a:off x="0" y="5084763"/>
            <a:ext cx="9144000" cy="1985962"/>
          </a:xfrm>
        </p:spPr>
        <p:txBody>
          <a:bodyPr/>
          <a:lstStyle/>
          <a:p>
            <a:pPr eaLnBrk="1" hangingPunct="1"/>
            <a:r>
              <a:rPr lang="tr-TR" sz="2800" dirty="0">
                <a:latin typeface="Arial" charset="0"/>
                <a:ea typeface="MS PGothic" charset="0"/>
                <a:cs typeface="Arial" charset="0"/>
              </a:rPr>
              <a:t>TS EN ISO 9001:</a:t>
            </a:r>
            <a:r>
              <a:rPr lang="tr-TR" sz="2800" dirty="0" smtClean="0">
                <a:latin typeface="Arial" charset="0"/>
                <a:ea typeface="MS PGothic" charset="0"/>
                <a:cs typeface="Arial" charset="0"/>
              </a:rPr>
              <a:t>2015 </a:t>
            </a:r>
            <a:r>
              <a:rPr lang="tr-TR" sz="2800" dirty="0">
                <a:latin typeface="Arial" charset="0"/>
                <a:ea typeface="MS PGothic" charset="0"/>
                <a:cs typeface="Arial" charset="0"/>
              </a:rPr>
              <a:t/>
            </a:r>
            <a:br>
              <a:rPr lang="tr-TR" sz="2800" dirty="0">
                <a:latin typeface="Arial" charset="0"/>
                <a:ea typeface="MS PGothic" charset="0"/>
                <a:cs typeface="Arial" charset="0"/>
              </a:rPr>
            </a:br>
            <a:r>
              <a:rPr lang="tr-TR" sz="2800" dirty="0">
                <a:latin typeface="Arial" charset="0"/>
                <a:ea typeface="MS PGothic" charset="0"/>
                <a:cs typeface="Arial" charset="0"/>
              </a:rPr>
              <a:t>				</a:t>
            </a:r>
            <a:r>
              <a:rPr lang="tr-TR" sz="2000" dirty="0">
                <a:latin typeface="Arial" charset="0"/>
                <a:ea typeface="MS PGothic" charset="0"/>
                <a:cs typeface="Arial" charset="0"/>
              </a:rPr>
              <a:t>Kalite Yönetim Sistemlerinin kurulması esnasında uygulanması gereken </a:t>
            </a:r>
            <a:r>
              <a:rPr lang="tr-TR" sz="2000" dirty="0" smtClean="0">
                <a:latin typeface="Arial" charset="0"/>
                <a:ea typeface="MS PGothic" charset="0"/>
                <a:cs typeface="Arial" charset="0"/>
              </a:rPr>
              <a:t>şartların </a:t>
            </a:r>
            <a:r>
              <a:rPr lang="tr-TR" sz="2000" dirty="0">
                <a:latin typeface="Arial" charset="0"/>
                <a:ea typeface="MS PGothic" charset="0"/>
                <a:cs typeface="Arial" charset="0"/>
              </a:rPr>
              <a:t>tanımlandığı ve belgelendirme denetimine tabi olan standarttır.  </a:t>
            </a:r>
          </a:p>
        </p:txBody>
      </p:sp>
      <p:sp>
        <p:nvSpPr>
          <p:cNvPr id="74755" name="Rectangle 4"/>
          <p:cNvSpPr>
            <a:spLocks noChangeArrowheads="1"/>
          </p:cNvSpPr>
          <p:nvPr/>
        </p:nvSpPr>
        <p:spPr bwMode="auto">
          <a:xfrm>
            <a:off x="0" y="223838"/>
            <a:ext cx="914400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r>
              <a:rPr lang="tr-TR" sz="3200" b="1">
                <a:solidFill>
                  <a:schemeClr val="bg1"/>
                </a:solidFill>
              </a:rPr>
              <a:t>TS EN ISO 9001:2008  NEDİR?</a:t>
            </a:r>
          </a:p>
        </p:txBody>
      </p:sp>
      <p:sp>
        <p:nvSpPr>
          <p:cNvPr id="227333" name="Text Box 5"/>
          <p:cNvSpPr txBox="1">
            <a:spLocks noChangeArrowheads="1"/>
          </p:cNvSpPr>
          <p:nvPr/>
        </p:nvSpPr>
        <p:spPr bwMode="auto">
          <a:xfrm>
            <a:off x="2379663" y="2500313"/>
            <a:ext cx="5832475" cy="701675"/>
          </a:xfrm>
          <a:prstGeom prst="rect">
            <a:avLst/>
          </a:prstGeom>
          <a:noFill/>
          <a:ln w="9525" algn="ctr">
            <a:noFill/>
            <a:miter lim="800000"/>
            <a:headEnd/>
            <a:tailEnd/>
          </a:ln>
          <a:effectLst/>
        </p:spPr>
        <p:txBody>
          <a:bodyPr>
            <a:spAutoFit/>
          </a:bodyPr>
          <a:lstStyle/>
          <a:p>
            <a:pPr eaLnBrk="1" hangingPunct="1">
              <a:spcBef>
                <a:spcPct val="50000"/>
              </a:spcBef>
              <a:defRPr/>
            </a:pPr>
            <a:r>
              <a:rPr lang="tr-TR" sz="4000" b="1" dirty="0">
                <a:solidFill>
                  <a:schemeClr val="accent1">
                    <a:lumMod val="75000"/>
                  </a:schemeClr>
                </a:solidFill>
                <a:ea typeface="+mn-ea"/>
                <a:cs typeface="ＭＳ Ｐゴシック" charset="0"/>
              </a:rPr>
              <a:t>TS</a:t>
            </a:r>
            <a:r>
              <a:rPr lang="tr-TR" sz="4000" b="1" dirty="0">
                <a:solidFill>
                  <a:srgbClr val="FF5050"/>
                </a:solidFill>
                <a:ea typeface="+mn-ea"/>
                <a:cs typeface="ＭＳ Ｐゴシック" charset="0"/>
              </a:rPr>
              <a:t> </a:t>
            </a:r>
            <a:r>
              <a:rPr lang="tr-TR" sz="4000" b="1" dirty="0">
                <a:solidFill>
                  <a:srgbClr val="00FFFF"/>
                </a:solidFill>
                <a:ea typeface="+mn-ea"/>
                <a:cs typeface="ＭＳ Ｐゴシック" charset="0"/>
              </a:rPr>
              <a:t>EN </a:t>
            </a:r>
            <a:r>
              <a:rPr lang="tr-TR" sz="4000" b="1" dirty="0">
                <a:solidFill>
                  <a:srgbClr val="FF9999"/>
                </a:solidFill>
                <a:ea typeface="+mn-ea"/>
                <a:cs typeface="ＭＳ Ｐゴシック" charset="0"/>
              </a:rPr>
              <a:t>ISO</a:t>
            </a:r>
            <a:r>
              <a:rPr lang="tr-TR" sz="4000" b="1" dirty="0">
                <a:solidFill>
                  <a:schemeClr val="bg1"/>
                </a:solidFill>
                <a:ea typeface="+mn-ea"/>
                <a:cs typeface="ＭＳ Ｐゴシック" charset="0"/>
              </a:rPr>
              <a:t> </a:t>
            </a:r>
            <a:r>
              <a:rPr lang="tr-TR" sz="4000" b="1" dirty="0">
                <a:solidFill>
                  <a:srgbClr val="92D050"/>
                </a:solidFill>
                <a:ea typeface="+mn-ea"/>
                <a:cs typeface="ＭＳ Ｐゴシック" charset="0"/>
              </a:rPr>
              <a:t>9001</a:t>
            </a:r>
            <a:r>
              <a:rPr lang="tr-TR" sz="4000" b="1" dirty="0" smtClean="0">
                <a:solidFill>
                  <a:schemeClr val="bg1"/>
                </a:solidFill>
                <a:ea typeface="+mn-ea"/>
                <a:cs typeface="ＭＳ Ｐゴシック" charset="0"/>
              </a:rPr>
              <a:t>:</a:t>
            </a:r>
            <a:r>
              <a:rPr lang="tr-TR" sz="4000" b="1" dirty="0" smtClean="0">
                <a:solidFill>
                  <a:schemeClr val="hlink"/>
                </a:solidFill>
                <a:ea typeface="+mn-ea"/>
              </a:rPr>
              <a:t>:2015</a:t>
            </a:r>
            <a:endParaRPr lang="tr-TR" sz="4000" b="1" dirty="0">
              <a:solidFill>
                <a:schemeClr val="hlink"/>
              </a:solidFill>
              <a:ea typeface="+mn-ea"/>
              <a:cs typeface="ＭＳ Ｐゴシック" charset="0"/>
            </a:endParaRPr>
          </a:p>
        </p:txBody>
      </p:sp>
      <p:sp>
        <p:nvSpPr>
          <p:cNvPr id="14342" name="AutoShape 6"/>
          <p:cNvSpPr>
            <a:spLocks noChangeArrowheads="1"/>
          </p:cNvSpPr>
          <p:nvPr/>
        </p:nvSpPr>
        <p:spPr bwMode="auto">
          <a:xfrm>
            <a:off x="723900" y="2139950"/>
            <a:ext cx="1512888" cy="1721098"/>
          </a:xfrm>
          <a:prstGeom prst="rightArrow">
            <a:avLst>
              <a:gd name="adj1" fmla="val 50000"/>
              <a:gd name="adj2" fmla="val 25000"/>
            </a:avLst>
          </a:prstGeom>
          <a:solidFill>
            <a:schemeClr val="accent1">
              <a:lumMod val="75000"/>
            </a:schemeClr>
          </a:solidFill>
          <a:ln w="9525" algn="ctr">
            <a:noFill/>
            <a:miter lim="800000"/>
            <a:headEnd/>
            <a:tailEnd/>
          </a:ln>
        </p:spPr>
        <p:txBody>
          <a:bodyPr wrap="none" anchor="ctr"/>
          <a:lstStyle/>
          <a:p>
            <a:pPr eaLnBrk="1" hangingPunct="1">
              <a:defRPr/>
            </a:pPr>
            <a:endParaRPr lang="tr-TR">
              <a:solidFill>
                <a:schemeClr val="bg1"/>
              </a:solidFill>
              <a:ea typeface="+mn-ea"/>
              <a:cs typeface="Arial" pitchFamily="34" charset="0"/>
            </a:endParaRPr>
          </a:p>
        </p:txBody>
      </p:sp>
      <p:sp>
        <p:nvSpPr>
          <p:cNvPr id="74758" name="AutoShape 7"/>
          <p:cNvSpPr>
            <a:spLocks noChangeArrowheads="1"/>
          </p:cNvSpPr>
          <p:nvPr/>
        </p:nvSpPr>
        <p:spPr bwMode="auto">
          <a:xfrm>
            <a:off x="2597150" y="981075"/>
            <a:ext cx="2087563" cy="1584325"/>
          </a:xfrm>
          <a:prstGeom prst="downArrow">
            <a:avLst>
              <a:gd name="adj1" fmla="val 50000"/>
              <a:gd name="adj2" fmla="val 25000"/>
            </a:avLst>
          </a:prstGeom>
          <a:solidFill>
            <a:srgbClr val="00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tr-TR">
              <a:solidFill>
                <a:schemeClr val="bg1"/>
              </a:solidFill>
            </a:endParaRPr>
          </a:p>
        </p:txBody>
      </p:sp>
      <p:sp>
        <p:nvSpPr>
          <p:cNvPr id="74759" name="AutoShape 8"/>
          <p:cNvSpPr>
            <a:spLocks noChangeArrowheads="1"/>
          </p:cNvSpPr>
          <p:nvPr/>
        </p:nvSpPr>
        <p:spPr bwMode="auto">
          <a:xfrm>
            <a:off x="4829175" y="1052513"/>
            <a:ext cx="1871663" cy="1512887"/>
          </a:xfrm>
          <a:prstGeom prst="downArrow">
            <a:avLst>
              <a:gd name="adj1" fmla="val 50000"/>
              <a:gd name="adj2" fmla="val 25000"/>
            </a:avLst>
          </a:prstGeom>
          <a:solidFill>
            <a:srgbClr val="92D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tr-TR">
              <a:solidFill>
                <a:schemeClr val="bg1"/>
              </a:solidFill>
            </a:endParaRPr>
          </a:p>
        </p:txBody>
      </p:sp>
      <p:sp>
        <p:nvSpPr>
          <p:cNvPr id="74760" name="AutoShape 9"/>
          <p:cNvSpPr>
            <a:spLocks noChangeArrowheads="1"/>
          </p:cNvSpPr>
          <p:nvPr/>
        </p:nvSpPr>
        <p:spPr bwMode="auto">
          <a:xfrm>
            <a:off x="4932363" y="3141663"/>
            <a:ext cx="719137" cy="1366837"/>
          </a:xfrm>
          <a:prstGeom prst="upArrow">
            <a:avLst>
              <a:gd name="adj1" fmla="val 50000"/>
              <a:gd name="adj2" fmla="val 4751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tr-TR">
              <a:solidFill>
                <a:schemeClr val="bg1"/>
              </a:solidFill>
            </a:endParaRPr>
          </a:p>
        </p:txBody>
      </p:sp>
      <p:sp>
        <p:nvSpPr>
          <p:cNvPr id="74761" name="AutoShape 10"/>
          <p:cNvSpPr>
            <a:spLocks noChangeArrowheads="1"/>
          </p:cNvSpPr>
          <p:nvPr/>
        </p:nvSpPr>
        <p:spPr bwMode="auto">
          <a:xfrm>
            <a:off x="6484938" y="3124200"/>
            <a:ext cx="1368425" cy="1871663"/>
          </a:xfrm>
          <a:prstGeom prst="upArrow">
            <a:avLst>
              <a:gd name="adj1" fmla="val 67870"/>
              <a:gd name="adj2" fmla="val 34225"/>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r>
              <a:rPr lang="tr-TR" sz="1600">
                <a:solidFill>
                  <a:schemeClr val="bg1"/>
                </a:solidFill>
                <a:latin typeface="Comic Sans MS" charset="0"/>
              </a:rPr>
              <a:t>Revizyon </a:t>
            </a:r>
          </a:p>
          <a:p>
            <a:pPr algn="ctr" eaLnBrk="1" hangingPunct="1"/>
            <a:r>
              <a:rPr lang="tr-TR" sz="1600">
                <a:solidFill>
                  <a:schemeClr val="bg1"/>
                </a:solidFill>
                <a:latin typeface="Comic Sans MS" charset="0"/>
              </a:rPr>
              <a:t>Tarihi</a:t>
            </a:r>
          </a:p>
        </p:txBody>
      </p:sp>
      <p:sp>
        <p:nvSpPr>
          <p:cNvPr id="74762" name="AutoShape 11"/>
          <p:cNvSpPr>
            <a:spLocks noChangeArrowheads="1"/>
          </p:cNvSpPr>
          <p:nvPr/>
        </p:nvSpPr>
        <p:spPr bwMode="auto">
          <a:xfrm>
            <a:off x="3603625" y="3124200"/>
            <a:ext cx="1873250" cy="1871663"/>
          </a:xfrm>
          <a:prstGeom prst="upArrow">
            <a:avLst>
              <a:gd name="adj1" fmla="val 60472"/>
              <a:gd name="adj2" fmla="val 29009"/>
            </a:avLst>
          </a:prstGeom>
          <a:solidFill>
            <a:srgbClr val="FF99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r>
              <a:rPr lang="tr-TR" sz="1600">
                <a:latin typeface="Comic Sans MS" charset="0"/>
              </a:rPr>
              <a:t>Uluslararası</a:t>
            </a:r>
          </a:p>
          <a:p>
            <a:pPr algn="ctr" eaLnBrk="1" hangingPunct="1"/>
            <a:r>
              <a:rPr lang="tr-TR" sz="1600">
                <a:latin typeface="Comic Sans MS" charset="0"/>
              </a:rPr>
              <a:t>Standart</a:t>
            </a:r>
          </a:p>
          <a:p>
            <a:pPr algn="ctr" eaLnBrk="1" hangingPunct="1"/>
            <a:r>
              <a:rPr lang="tr-TR" sz="1600">
                <a:latin typeface="Comic Sans MS" charset="0"/>
              </a:rPr>
              <a:t> Kuruluşu</a:t>
            </a:r>
          </a:p>
        </p:txBody>
      </p:sp>
      <p:sp>
        <p:nvSpPr>
          <p:cNvPr id="74763" name="Text Box 12"/>
          <p:cNvSpPr txBox="1">
            <a:spLocks noChangeArrowheads="1"/>
          </p:cNvSpPr>
          <p:nvPr/>
        </p:nvSpPr>
        <p:spPr bwMode="auto">
          <a:xfrm>
            <a:off x="639763" y="2519363"/>
            <a:ext cx="1512887"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tr-TR" sz="1600" dirty="0">
                <a:solidFill>
                  <a:schemeClr val="bg1"/>
                </a:solidFill>
                <a:latin typeface="Comic Sans MS" charset="0"/>
                <a:cs typeface="Arial" charset="0"/>
              </a:rPr>
              <a:t>T</a:t>
            </a:r>
            <a:r>
              <a:rPr lang="tr-TR" sz="1600" dirty="0">
                <a:solidFill>
                  <a:schemeClr val="bg1"/>
                </a:solidFill>
                <a:latin typeface="Arial" charset="0"/>
                <a:cs typeface="Arial" charset="0"/>
              </a:rPr>
              <a:t>ü</a:t>
            </a:r>
            <a:r>
              <a:rPr lang="tr-TR" sz="1600" dirty="0">
                <a:solidFill>
                  <a:schemeClr val="bg1"/>
                </a:solidFill>
                <a:latin typeface="Comic Sans MS" charset="0"/>
                <a:cs typeface="Arial" charset="0"/>
              </a:rPr>
              <a:t>rk </a:t>
            </a:r>
          </a:p>
          <a:p>
            <a:pPr algn="ctr" eaLnBrk="1" hangingPunct="1"/>
            <a:r>
              <a:rPr lang="tr-TR" sz="1600" dirty="0" err="1">
                <a:solidFill>
                  <a:schemeClr val="bg1"/>
                </a:solidFill>
                <a:latin typeface="Comic Sans MS" charset="0"/>
                <a:cs typeface="Arial" charset="0"/>
              </a:rPr>
              <a:t>Standardları</a:t>
            </a:r>
            <a:r>
              <a:rPr lang="tr-TR" sz="1600" dirty="0">
                <a:solidFill>
                  <a:schemeClr val="bg1"/>
                </a:solidFill>
                <a:latin typeface="Comic Sans MS" charset="0"/>
                <a:cs typeface="Arial" charset="0"/>
              </a:rPr>
              <a:t> Enstit</a:t>
            </a:r>
            <a:r>
              <a:rPr lang="tr-TR" sz="1600" dirty="0">
                <a:solidFill>
                  <a:schemeClr val="bg1"/>
                </a:solidFill>
                <a:latin typeface="Arial" charset="0"/>
                <a:cs typeface="Arial" charset="0"/>
              </a:rPr>
              <a:t>ü</a:t>
            </a:r>
            <a:r>
              <a:rPr lang="tr-TR" sz="1600" dirty="0">
                <a:solidFill>
                  <a:schemeClr val="bg1"/>
                </a:solidFill>
                <a:latin typeface="Comic Sans MS" charset="0"/>
                <a:cs typeface="Arial" charset="0"/>
              </a:rPr>
              <a:t>s</a:t>
            </a:r>
            <a:r>
              <a:rPr lang="tr-TR" sz="1600" dirty="0">
                <a:solidFill>
                  <a:schemeClr val="bg1"/>
                </a:solidFill>
                <a:latin typeface="Arial" charset="0"/>
                <a:cs typeface="Arial" charset="0"/>
              </a:rPr>
              <a:t>ü</a:t>
            </a:r>
            <a:endParaRPr lang="tr-TR" sz="1600" dirty="0">
              <a:solidFill>
                <a:schemeClr val="bg1"/>
              </a:solidFill>
              <a:latin typeface="Comic Sans MS" charset="0"/>
              <a:cs typeface="Arial" charset="0"/>
            </a:endParaRPr>
          </a:p>
        </p:txBody>
      </p:sp>
      <p:sp>
        <p:nvSpPr>
          <p:cNvPr id="74764" name="Text Box 13"/>
          <p:cNvSpPr txBox="1">
            <a:spLocks noChangeArrowheads="1"/>
          </p:cNvSpPr>
          <p:nvPr/>
        </p:nvSpPr>
        <p:spPr bwMode="auto">
          <a:xfrm>
            <a:off x="3028950" y="1125538"/>
            <a:ext cx="1223963"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tr-TR" sz="1400">
                <a:latin typeface="Comic Sans MS" charset="0"/>
                <a:cs typeface="Arial" charset="0"/>
              </a:rPr>
              <a:t>Avrupa</a:t>
            </a:r>
          </a:p>
          <a:p>
            <a:pPr algn="ctr" eaLnBrk="1" hangingPunct="1"/>
            <a:r>
              <a:rPr lang="tr-TR" sz="1400">
                <a:latin typeface="Comic Sans MS" charset="0"/>
                <a:cs typeface="Arial" charset="0"/>
              </a:rPr>
              <a:t>Standartlar </a:t>
            </a:r>
          </a:p>
          <a:p>
            <a:pPr algn="ctr" eaLnBrk="1" hangingPunct="1"/>
            <a:r>
              <a:rPr lang="tr-TR" sz="1400">
                <a:latin typeface="Comic Sans MS" charset="0"/>
                <a:cs typeface="Arial" charset="0"/>
              </a:rPr>
              <a:t>Kuruluşu</a:t>
            </a:r>
          </a:p>
        </p:txBody>
      </p:sp>
      <p:sp>
        <p:nvSpPr>
          <p:cNvPr id="74765" name="Text Box 14"/>
          <p:cNvSpPr txBox="1">
            <a:spLocks noChangeArrowheads="1"/>
          </p:cNvSpPr>
          <p:nvPr/>
        </p:nvSpPr>
        <p:spPr bwMode="auto">
          <a:xfrm>
            <a:off x="5270500" y="1341438"/>
            <a:ext cx="9667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tr-TR" sz="1400">
                <a:latin typeface="Comic Sans MS" charset="0"/>
                <a:cs typeface="Arial" charset="0"/>
              </a:rPr>
              <a:t>Standart</a:t>
            </a:r>
          </a:p>
          <a:p>
            <a:pPr algn="ctr" eaLnBrk="1" hangingPunct="1"/>
            <a:r>
              <a:rPr lang="tr-TR" sz="1400">
                <a:latin typeface="Comic Sans MS" charset="0"/>
                <a:cs typeface="Arial" charset="0"/>
              </a:rPr>
              <a:t>Numarası</a:t>
            </a:r>
          </a:p>
        </p:txBody>
      </p:sp>
    </p:spTree>
    <p:extLst>
      <p:ext uri="{BB962C8B-B14F-4D97-AF65-F5344CB8AC3E}">
        <p14:creationId xmlns:p14="http://schemas.microsoft.com/office/powerpoint/2010/main" val="101939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00013"/>
            <a:ext cx="8229600" cy="1008733"/>
          </a:xfrm>
        </p:spPr>
        <p:txBody>
          <a:bodyPr/>
          <a:lstStyle/>
          <a:p>
            <a:pPr algn="r"/>
            <a:r>
              <a:rPr lang="en-US" i="1" dirty="0">
                <a:solidFill>
                  <a:schemeClr val="tx2"/>
                </a:solidFill>
                <a:effectLst>
                  <a:outerShdw blurRad="38100" dist="38100" dir="2700000" algn="tl">
                    <a:srgbClr val="000000">
                      <a:alpha val="43137"/>
                    </a:srgbClr>
                  </a:outerShdw>
                </a:effectLst>
                <a:latin typeface="Calibri" charset="0"/>
                <a:ea typeface="MS PGothic" charset="0"/>
              </a:rPr>
              <a:t>St</a:t>
            </a:r>
            <a:r>
              <a:rPr lang="tr-TR" i="1" dirty="0" err="1">
                <a:solidFill>
                  <a:schemeClr val="tx2"/>
                </a:solidFill>
                <a:effectLst>
                  <a:outerShdw blurRad="38100" dist="38100" dir="2700000" algn="tl">
                    <a:srgbClr val="000000">
                      <a:alpha val="43137"/>
                    </a:srgbClr>
                  </a:outerShdw>
                </a:effectLst>
                <a:latin typeface="Calibri" charset="0"/>
                <a:ea typeface="MS PGothic" charset="0"/>
              </a:rPr>
              <a:t>andartların</a:t>
            </a:r>
            <a:r>
              <a:rPr lang="tr-TR" i="1" dirty="0">
                <a:solidFill>
                  <a:schemeClr val="tx2"/>
                </a:solidFill>
                <a:effectLst>
                  <a:outerShdw blurRad="38100" dist="38100" dir="2700000" algn="tl">
                    <a:srgbClr val="000000">
                      <a:alpha val="43137"/>
                    </a:srgbClr>
                  </a:outerShdw>
                </a:effectLst>
                <a:latin typeface="Calibri" charset="0"/>
                <a:ea typeface="MS PGothic" charset="0"/>
              </a:rPr>
              <a:t> Önemi</a:t>
            </a:r>
            <a:endParaRPr lang="en-US" i="1" dirty="0">
              <a:solidFill>
                <a:schemeClr val="tx2"/>
              </a:solidFill>
              <a:effectLst>
                <a:outerShdw blurRad="38100" dist="38100" dir="2700000" algn="tl">
                  <a:srgbClr val="000000">
                    <a:alpha val="43137"/>
                  </a:srgbClr>
                </a:outerShdw>
              </a:effectLst>
              <a:latin typeface="Calibri" charset="0"/>
              <a:ea typeface="MS PGothic" charset="0"/>
            </a:endParaRPr>
          </a:p>
        </p:txBody>
      </p:sp>
      <p:sp>
        <p:nvSpPr>
          <p:cNvPr id="9219" name="Content Placeholder 2"/>
          <p:cNvSpPr>
            <a:spLocks noGrp="1"/>
          </p:cNvSpPr>
          <p:nvPr>
            <p:ph idx="1"/>
          </p:nvPr>
        </p:nvSpPr>
        <p:spPr>
          <a:xfrm>
            <a:off x="251520" y="1600200"/>
            <a:ext cx="8892480" cy="4525963"/>
          </a:xfrm>
        </p:spPr>
        <p:txBody>
          <a:bodyPr/>
          <a:lstStyle/>
          <a:p>
            <a:pPr marL="0" indent="0">
              <a:buNone/>
            </a:pPr>
            <a:r>
              <a:rPr lang="tr-TR" sz="2400" i="1" dirty="0" smtClean="0">
                <a:solidFill>
                  <a:schemeClr val="tx2"/>
                </a:solidFill>
                <a:effectLst>
                  <a:outerShdw blurRad="38100" dist="38100" dir="2700000" algn="tl">
                    <a:srgbClr val="000000">
                      <a:alpha val="43137"/>
                    </a:srgbClr>
                  </a:outerShdw>
                </a:effectLst>
              </a:rPr>
              <a:t>   NEDEN </a:t>
            </a:r>
            <a:r>
              <a:rPr lang="en-US" sz="2400" i="1" dirty="0">
                <a:solidFill>
                  <a:schemeClr val="tx2"/>
                </a:solidFill>
                <a:effectLst>
                  <a:outerShdw blurRad="38100" dist="38100" dir="2700000" algn="tl">
                    <a:srgbClr val="000000">
                      <a:alpha val="43137"/>
                    </a:srgbClr>
                  </a:outerShdw>
                </a:effectLst>
              </a:rPr>
              <a:t>ISO </a:t>
            </a:r>
            <a:r>
              <a:rPr lang="tr-TR" sz="2400" i="1" dirty="0" smtClean="0">
                <a:solidFill>
                  <a:schemeClr val="tx2"/>
                </a:solidFill>
                <a:effectLst>
                  <a:outerShdw blurRad="38100" dist="38100" dir="2700000" algn="tl">
                    <a:srgbClr val="000000">
                      <a:alpha val="43137"/>
                    </a:srgbClr>
                  </a:outerShdw>
                </a:effectLst>
              </a:rPr>
              <a:t>45001</a:t>
            </a:r>
            <a:r>
              <a:rPr lang="en-US" sz="2400" i="1" dirty="0" smtClean="0">
                <a:solidFill>
                  <a:schemeClr val="tx2"/>
                </a:solidFill>
                <a:effectLst>
                  <a:outerShdw blurRad="38100" dist="38100" dir="2700000" algn="tl">
                    <a:srgbClr val="000000">
                      <a:alpha val="43137"/>
                    </a:srgbClr>
                  </a:outerShdw>
                </a:effectLst>
              </a:rPr>
              <a:t>:201</a:t>
            </a:r>
            <a:r>
              <a:rPr lang="tr-TR" sz="2400" i="1" dirty="0" smtClean="0">
                <a:solidFill>
                  <a:schemeClr val="tx2"/>
                </a:solidFill>
                <a:effectLst>
                  <a:outerShdw blurRad="38100" dist="38100" dir="2700000" algn="tl">
                    <a:srgbClr val="000000">
                      <a:alpha val="43137"/>
                    </a:srgbClr>
                  </a:outerShdw>
                </a:effectLst>
              </a:rPr>
              <a:t>8</a:t>
            </a:r>
            <a:r>
              <a:rPr lang="en-US" sz="2400" i="1" dirty="0" smtClean="0">
                <a:solidFill>
                  <a:schemeClr val="tx2"/>
                </a:solidFill>
                <a:effectLst>
                  <a:outerShdw blurRad="38100" dist="38100" dir="2700000" algn="tl">
                    <a:srgbClr val="000000">
                      <a:alpha val="43137"/>
                    </a:srgbClr>
                  </a:outerShdw>
                </a:effectLst>
              </a:rPr>
              <a:t> </a:t>
            </a:r>
            <a:r>
              <a:rPr lang="tr-TR" sz="2400" i="1" dirty="0" smtClean="0">
                <a:solidFill>
                  <a:schemeClr val="tx2"/>
                </a:solidFill>
                <a:effectLst>
                  <a:outerShdw blurRad="38100" dist="38100" dir="2700000" algn="tl">
                    <a:srgbClr val="000000">
                      <a:alpha val="43137"/>
                    </a:srgbClr>
                  </a:outerShdw>
                </a:effectLst>
              </a:rPr>
              <a:t>İŞ Sağlığı ve Güvenliği</a:t>
            </a:r>
            <a:r>
              <a:rPr lang="en-US" sz="2400" i="1" dirty="0" smtClean="0">
                <a:solidFill>
                  <a:schemeClr val="tx2"/>
                </a:solidFill>
                <a:effectLst>
                  <a:outerShdw blurRad="38100" dist="38100" dir="2700000" algn="tl">
                    <a:srgbClr val="000000">
                      <a:alpha val="43137"/>
                    </a:srgbClr>
                  </a:outerShdw>
                </a:effectLst>
              </a:rPr>
              <a:t> </a:t>
            </a:r>
            <a:r>
              <a:rPr lang="en-US" sz="2400" i="1" dirty="0">
                <a:solidFill>
                  <a:schemeClr val="tx2"/>
                </a:solidFill>
                <a:effectLst>
                  <a:outerShdw blurRad="38100" dist="38100" dir="2700000" algn="tl">
                    <a:srgbClr val="000000">
                      <a:alpha val="43137"/>
                    </a:srgbClr>
                  </a:outerShdw>
                </a:effectLst>
              </a:rPr>
              <a:t>YÖNETİM SİSTEMİ  </a:t>
            </a:r>
            <a:r>
              <a:rPr lang="tr-TR" sz="2400" i="1" dirty="0" smtClean="0">
                <a:solidFill>
                  <a:schemeClr val="tx2"/>
                </a:solidFill>
                <a:effectLst>
                  <a:outerShdw blurRad="38100" dist="38100" dir="2700000" algn="tl">
                    <a:srgbClr val="000000">
                      <a:alpha val="43137"/>
                    </a:srgbClr>
                  </a:outerShdw>
                </a:effectLst>
              </a:rPr>
              <a:t>?</a:t>
            </a:r>
          </a:p>
          <a:p>
            <a:pPr marL="0" indent="0">
              <a:buNone/>
            </a:pPr>
            <a:endParaRPr lang="tr-TR" i="1" dirty="0">
              <a:solidFill>
                <a:schemeClr val="tx2"/>
              </a:solidFill>
              <a:effectLst>
                <a:outerShdw blurRad="38100" dist="38100" dir="2700000" algn="tl">
                  <a:srgbClr val="000000">
                    <a:alpha val="43137"/>
                  </a:srgbClr>
                </a:outerShdw>
              </a:effectLst>
              <a:latin typeface="Calibri" charset="0"/>
              <a:ea typeface="MS PGothic" charset="0"/>
            </a:endParaRPr>
          </a:p>
          <a:p>
            <a:pPr marL="0" indent="0">
              <a:buNone/>
            </a:pPr>
            <a:endParaRPr lang="en-US" dirty="0">
              <a:latin typeface="Calibri" charset="0"/>
              <a:ea typeface="MS PGothic" charset="0"/>
            </a:endParaRPr>
          </a:p>
        </p:txBody>
      </p:sp>
      <p:pic>
        <p:nvPicPr>
          <p:cNvPr id="2" name="Resim 1"/>
          <p:cNvPicPr>
            <a:picLocks noChangeAspect="1"/>
          </p:cNvPicPr>
          <p:nvPr/>
        </p:nvPicPr>
        <p:blipFill>
          <a:blip r:embed="rId2"/>
          <a:stretch>
            <a:fillRect/>
          </a:stretch>
        </p:blipFill>
        <p:spPr>
          <a:xfrm>
            <a:off x="1187624" y="2708920"/>
            <a:ext cx="7416824" cy="4032448"/>
          </a:xfrm>
          <a:prstGeom prst="rect">
            <a:avLst/>
          </a:prstGeom>
        </p:spPr>
      </p:pic>
    </p:spTree>
    <p:extLst>
      <p:ext uri="{BB962C8B-B14F-4D97-AF65-F5344CB8AC3E}">
        <p14:creationId xmlns:p14="http://schemas.microsoft.com/office/powerpoint/2010/main" val="4056611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36</a:t>
            </a:fld>
            <a:endParaRPr lang="tr-TR"/>
          </a:p>
        </p:txBody>
      </p:sp>
      <p:sp>
        <p:nvSpPr>
          <p:cNvPr id="5" name="Rectangle 3"/>
          <p:cNvSpPr>
            <a:spLocks noGrp="1" noRot="1" noChangeArrowheads="1"/>
          </p:cNvSpPr>
          <p:nvPr>
            <p:ph type="title"/>
          </p:nvPr>
        </p:nvSpPr>
        <p:spPr>
          <a:xfrm>
            <a:off x="1079500" y="115888"/>
            <a:ext cx="7812980" cy="762000"/>
          </a:xfrm>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Neden İş </a:t>
            </a:r>
            <a:r>
              <a:rPr lang="tr-TR" sz="20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Sağlığı ve Güvenliği Yönetim Sistemi (ISO </a:t>
            </a:r>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45001:2018)?</a:t>
            </a:r>
            <a:endParaRPr lang="tr-TR" sz="20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323528" y="1387798"/>
            <a:ext cx="8712968" cy="4968552"/>
          </a:xfrm>
          <a:prstGeom prst="rect">
            <a:avLst/>
          </a:prstGeom>
        </p:spPr>
      </p:pic>
    </p:spTree>
    <p:extLst>
      <p:ext uri="{BB962C8B-B14F-4D97-AF65-F5344CB8AC3E}">
        <p14:creationId xmlns:p14="http://schemas.microsoft.com/office/powerpoint/2010/main" val="257929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rmAutofit/>
          </a:bodyPr>
          <a:lstStyle/>
          <a:p>
            <a:r>
              <a:rPr lang="tr-TR" sz="2200" b="1" dirty="0" smtClean="0">
                <a:solidFill>
                  <a:schemeClr val="accent1">
                    <a:lumMod val="50000"/>
                  </a:schemeClr>
                </a:solidFill>
                <a:latin typeface="Arial" pitchFamily="34" charset="0"/>
                <a:cs typeface="Arial" pitchFamily="34" charset="0"/>
              </a:rPr>
              <a:t>İŞ KAZASI NEDİR?</a:t>
            </a:r>
            <a:r>
              <a:rPr lang="tr-TR" sz="2200" b="1" dirty="0" smtClean="0">
                <a:solidFill>
                  <a:schemeClr val="bg1"/>
                </a:solidFill>
                <a:latin typeface="Arial" pitchFamily="34" charset="0"/>
                <a:cs typeface="Arial" pitchFamily="34" charset="0"/>
              </a:rPr>
              <a:t>NEDİR?</a:t>
            </a:r>
            <a:endParaRPr lang="tr-TR" sz="2200" b="1" dirty="0">
              <a:solidFill>
                <a:schemeClr val="bg1"/>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040560"/>
          </a:xfrm>
        </p:spPr>
        <p:txBody>
          <a:bodyPr numCol="1">
            <a:noAutofit/>
          </a:bodyPr>
          <a:lstStyle/>
          <a:p>
            <a:pPr algn="l">
              <a:lnSpc>
                <a:spcPct val="150000"/>
              </a:lnSpc>
              <a:defRPr/>
            </a:pPr>
            <a:endParaRPr lang="tr-TR" sz="2000" dirty="0" smtClean="0">
              <a:solidFill>
                <a:schemeClr val="tx1"/>
              </a:solidFill>
              <a:latin typeface="Arial" pitchFamily="34" charset="0"/>
              <a:cs typeface="Arial" pitchFamily="34" charset="0"/>
            </a:endParaRPr>
          </a:p>
          <a:p>
            <a:pPr algn="just">
              <a:lnSpc>
                <a:spcPct val="150000"/>
              </a:lnSpc>
              <a:defRPr/>
            </a:pPr>
            <a:r>
              <a:rPr lang="tr-TR" sz="2000" dirty="0" smtClean="0">
                <a:solidFill>
                  <a:schemeClr val="tx1"/>
                </a:solidFill>
                <a:latin typeface="Arial" pitchFamily="34" charset="0"/>
                <a:cs typeface="Arial" pitchFamily="34" charset="0"/>
              </a:rPr>
              <a:t>Dünya </a:t>
            </a:r>
            <a:r>
              <a:rPr lang="tr-TR" sz="2000" dirty="0">
                <a:solidFill>
                  <a:schemeClr val="tx1"/>
                </a:solidFill>
                <a:latin typeface="Arial" pitchFamily="34" charset="0"/>
                <a:cs typeface="Arial" pitchFamily="34" charset="0"/>
              </a:rPr>
              <a:t>Sağlık Teşkilatı (WHO) iş kazasını “Önceden planlanmamış, çoğu zaman yaralanmalara, makina ve teçhizatın zarara uğramasına veya üretimin bir süre durmasına yol açan olay.” olarak tanımlamıştır. </a:t>
            </a:r>
          </a:p>
          <a:p>
            <a:pPr algn="just">
              <a:lnSpc>
                <a:spcPct val="150000"/>
              </a:lnSpc>
              <a:buClr>
                <a:schemeClr val="bg2"/>
              </a:buClr>
              <a:buSzPct val="75000"/>
              <a:defRPr/>
            </a:pPr>
            <a:r>
              <a:rPr lang="tr-TR" sz="2000" dirty="0">
                <a:solidFill>
                  <a:schemeClr val="tx1"/>
                </a:solidFill>
                <a:latin typeface="Arial" pitchFamily="34" charset="0"/>
                <a:cs typeface="Arial" pitchFamily="34" charset="0"/>
              </a:rPr>
              <a:t>	</a:t>
            </a:r>
          </a:p>
          <a:p>
            <a:pPr algn="just">
              <a:lnSpc>
                <a:spcPct val="150000"/>
              </a:lnSpc>
              <a:buClr>
                <a:schemeClr val="bg2"/>
              </a:buClr>
              <a:buSzPct val="75000"/>
              <a:defRPr/>
            </a:pPr>
            <a:r>
              <a:rPr lang="tr-TR" sz="2000" dirty="0" smtClean="0">
                <a:solidFill>
                  <a:schemeClr val="tx1"/>
                </a:solidFill>
                <a:latin typeface="Arial" pitchFamily="34" charset="0"/>
                <a:cs typeface="Arial" pitchFamily="34" charset="0"/>
              </a:rPr>
              <a:t>Uluslararası </a:t>
            </a:r>
            <a:r>
              <a:rPr lang="tr-TR" sz="2000" dirty="0">
                <a:solidFill>
                  <a:schemeClr val="tx1"/>
                </a:solidFill>
                <a:latin typeface="Arial" pitchFamily="34" charset="0"/>
                <a:cs typeface="Arial" pitchFamily="34" charset="0"/>
              </a:rPr>
              <a:t>Çalışma Örgütü (ILO) ise iş kazasını “Belirli bir zarar veya yaralanmaya yol açan, önceden planlanmamış beklenmedik bir olay.” olarak tanımlamıştır.</a:t>
            </a:r>
          </a:p>
        </p:txBody>
      </p:sp>
    </p:spTree>
    <p:extLst>
      <p:ext uri="{BB962C8B-B14F-4D97-AF65-F5344CB8AC3E}">
        <p14:creationId xmlns:p14="http://schemas.microsoft.com/office/powerpoint/2010/main" val="4132400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rmAutofit fontScale="90000"/>
          </a:bodyPr>
          <a:lstStyle/>
          <a:p>
            <a:r>
              <a:rPr lang="tr-TR" sz="2200" b="1" dirty="0" smtClean="0">
                <a:solidFill>
                  <a:schemeClr val="bg1"/>
                </a:solidFill>
                <a:latin typeface="Arial" pitchFamily="34" charset="0"/>
                <a:cs typeface="Arial" pitchFamily="34" charset="0"/>
              </a:rPr>
              <a:t/>
            </a:r>
            <a:br>
              <a:rPr lang="tr-TR" sz="2200" b="1" dirty="0" smtClean="0">
                <a:solidFill>
                  <a:schemeClr val="bg1"/>
                </a:solidFill>
                <a:latin typeface="Arial" pitchFamily="34" charset="0"/>
                <a:cs typeface="Arial" pitchFamily="34" charset="0"/>
              </a:rPr>
            </a:br>
            <a:r>
              <a:rPr lang="tr-TR" sz="2200" b="1" dirty="0" smtClean="0">
                <a:solidFill>
                  <a:schemeClr val="bg1"/>
                </a:solidFill>
                <a:latin typeface="Arial" pitchFamily="34" charset="0"/>
                <a:cs typeface="Arial" pitchFamily="34" charset="0"/>
              </a:rPr>
              <a:t>İ</a:t>
            </a:r>
            <a:r>
              <a:rPr lang="tr-TR" sz="2200" b="1" dirty="0" smtClean="0">
                <a:solidFill>
                  <a:schemeClr val="accent1">
                    <a:lumMod val="50000"/>
                  </a:schemeClr>
                </a:solidFill>
                <a:latin typeface="Arial" pitchFamily="34" charset="0"/>
                <a:cs typeface="Arial" pitchFamily="34" charset="0"/>
              </a:rPr>
              <a:t>İŞ </a:t>
            </a:r>
            <a:r>
              <a:rPr lang="tr-TR" sz="2200" b="1" dirty="0">
                <a:solidFill>
                  <a:schemeClr val="accent1">
                    <a:lumMod val="50000"/>
                  </a:schemeClr>
                </a:solidFill>
                <a:latin typeface="Arial" pitchFamily="34" charset="0"/>
                <a:cs typeface="Arial" pitchFamily="34" charset="0"/>
              </a:rPr>
              <a:t>KAZASI       </a:t>
            </a:r>
            <a:br>
              <a:rPr lang="tr-TR" sz="2200" b="1" dirty="0">
                <a:solidFill>
                  <a:schemeClr val="accent1">
                    <a:lumMod val="50000"/>
                  </a:schemeClr>
                </a:solidFill>
                <a:latin typeface="Arial" pitchFamily="34" charset="0"/>
                <a:cs typeface="Arial" pitchFamily="34" charset="0"/>
              </a:rPr>
            </a:br>
            <a:r>
              <a:rPr lang="tr-TR" sz="2200" b="1" dirty="0">
                <a:solidFill>
                  <a:schemeClr val="accent1">
                    <a:lumMod val="50000"/>
                  </a:schemeClr>
                </a:solidFill>
                <a:latin typeface="Arial" pitchFamily="34" charset="0"/>
                <a:cs typeface="Arial" pitchFamily="34" charset="0"/>
              </a:rPr>
              <a:t> ( SGK KANUNU)</a:t>
            </a:r>
            <a:br>
              <a:rPr lang="tr-TR" sz="2200" b="1" dirty="0">
                <a:solidFill>
                  <a:schemeClr val="accent1">
                    <a:lumMod val="50000"/>
                  </a:schemeClr>
                </a:solidFill>
                <a:latin typeface="Arial" pitchFamily="34" charset="0"/>
                <a:cs typeface="Arial" pitchFamily="34" charset="0"/>
              </a:rPr>
            </a:br>
            <a:r>
              <a:rPr lang="tr-TR" sz="2200" b="1" dirty="0" smtClean="0">
                <a:solidFill>
                  <a:schemeClr val="bg1"/>
                </a:solidFill>
                <a:latin typeface="Arial" pitchFamily="34" charset="0"/>
                <a:cs typeface="Arial" pitchFamily="34" charset="0"/>
              </a:rPr>
              <a:t/>
            </a:r>
            <a:br>
              <a:rPr lang="tr-TR" sz="2200" b="1" dirty="0" smtClean="0">
                <a:solidFill>
                  <a:schemeClr val="bg1"/>
                </a:solidFill>
                <a:latin typeface="Arial" pitchFamily="34" charset="0"/>
                <a:cs typeface="Arial" pitchFamily="34" charset="0"/>
              </a:rPr>
            </a:br>
            <a:endParaRPr lang="tr-TR" sz="2200" b="1" dirty="0">
              <a:solidFill>
                <a:schemeClr val="bg1"/>
              </a:solidFill>
              <a:latin typeface="Arial" pitchFamily="34" charset="0"/>
              <a:cs typeface="Arial" pitchFamily="34" charset="0"/>
            </a:endParaRPr>
          </a:p>
        </p:txBody>
      </p:sp>
      <p:sp>
        <p:nvSpPr>
          <p:cNvPr id="3" name="Alt Başlık 2"/>
          <p:cNvSpPr>
            <a:spLocks noGrp="1"/>
          </p:cNvSpPr>
          <p:nvPr>
            <p:ph type="subTitle" idx="1"/>
          </p:nvPr>
        </p:nvSpPr>
        <p:spPr>
          <a:xfrm>
            <a:off x="179512" y="1268760"/>
            <a:ext cx="8856984" cy="5040560"/>
          </a:xfrm>
        </p:spPr>
        <p:txBody>
          <a:bodyPr numCol="1">
            <a:noAutofit/>
          </a:bodyPr>
          <a:lstStyle/>
          <a:p>
            <a:pPr algn="just">
              <a:lnSpc>
                <a:spcPct val="80000"/>
              </a:lnSpc>
            </a:pPr>
            <a:endParaRPr lang="tr-TR" sz="1800" dirty="0">
              <a:solidFill>
                <a:schemeClr val="tx1"/>
              </a:solidFill>
              <a:latin typeface="Arial" pitchFamily="34" charset="0"/>
              <a:cs typeface="Arial" pitchFamily="34" charset="0"/>
            </a:endParaRPr>
          </a:p>
          <a:p>
            <a:pPr marL="342900" indent="-342900" algn="just">
              <a:lnSpc>
                <a:spcPct val="80000"/>
              </a:lnSpc>
              <a:buFont typeface="Wingdings" panose="05000000000000000000" pitchFamily="2" charset="2"/>
              <a:buChar char="Ø"/>
            </a:pPr>
            <a:r>
              <a:rPr lang="tr-TR" sz="1800" dirty="0" smtClean="0">
                <a:solidFill>
                  <a:schemeClr val="tx1"/>
                </a:solidFill>
                <a:latin typeface="Arial" pitchFamily="34" charset="0"/>
                <a:cs typeface="Arial" pitchFamily="34" charset="0"/>
              </a:rPr>
              <a:t>Sigortalının işyerinde bulunduğu sırada, </a:t>
            </a:r>
          </a:p>
          <a:p>
            <a:pPr marL="342900" indent="-342900" algn="just">
              <a:lnSpc>
                <a:spcPct val="80000"/>
              </a:lnSpc>
              <a:buFont typeface="Wingdings" panose="05000000000000000000" pitchFamily="2" charset="2"/>
              <a:buChar char="Ø"/>
            </a:pPr>
            <a:endParaRPr lang="tr-TR" sz="1800" dirty="0" smtClean="0">
              <a:solidFill>
                <a:schemeClr val="tx1"/>
              </a:solidFill>
              <a:latin typeface="Arial" pitchFamily="34" charset="0"/>
              <a:cs typeface="Arial" pitchFamily="34" charset="0"/>
            </a:endParaRPr>
          </a:p>
          <a:p>
            <a:pPr marL="342900" indent="-342900" algn="just">
              <a:lnSpc>
                <a:spcPct val="80000"/>
              </a:lnSpc>
              <a:buFont typeface="Wingdings" panose="05000000000000000000" pitchFamily="2" charset="2"/>
              <a:buChar char="Ø"/>
            </a:pPr>
            <a:r>
              <a:rPr lang="tr-TR" sz="1800" dirty="0" smtClean="0">
                <a:solidFill>
                  <a:schemeClr val="tx1"/>
                </a:solidFill>
                <a:latin typeface="Arial" pitchFamily="34" charset="0"/>
                <a:cs typeface="Arial" pitchFamily="34" charset="0"/>
              </a:rPr>
              <a:t>İşveren tarafından yürütülmekte olan iş nedeniyle sigortalı kendi adına ve hesabına bağımsız çalışıyorsa yürütmekte olduğu iş nedeniyle,</a:t>
            </a:r>
          </a:p>
          <a:p>
            <a:pPr marL="342900" indent="-342900" algn="just">
              <a:lnSpc>
                <a:spcPct val="80000"/>
              </a:lnSpc>
              <a:buFont typeface="Wingdings" panose="05000000000000000000" pitchFamily="2" charset="2"/>
              <a:buChar char="Ø"/>
            </a:pPr>
            <a:endParaRPr lang="tr-TR" sz="1800" dirty="0" smtClean="0">
              <a:solidFill>
                <a:schemeClr val="tx1"/>
              </a:solidFill>
              <a:latin typeface="Arial" pitchFamily="34" charset="0"/>
              <a:cs typeface="Arial" pitchFamily="34" charset="0"/>
            </a:endParaRPr>
          </a:p>
          <a:p>
            <a:pPr marL="342900" indent="-342900" algn="just">
              <a:lnSpc>
                <a:spcPct val="80000"/>
              </a:lnSpc>
              <a:buFont typeface="Wingdings" panose="05000000000000000000" pitchFamily="2" charset="2"/>
              <a:buChar char="Ø"/>
            </a:pPr>
            <a:r>
              <a:rPr lang="tr-TR" sz="1800" dirty="0" smtClean="0">
                <a:solidFill>
                  <a:schemeClr val="tx1"/>
                </a:solidFill>
                <a:latin typeface="Arial" pitchFamily="34" charset="0"/>
                <a:cs typeface="Arial" pitchFamily="34" charset="0"/>
              </a:rPr>
              <a:t>Bir işverene bağlı olarak çalışan sigortalının, görevli olarak işyeri dışında başka bir yere gönderilmesi nedeniyle asıl işini yapmaksızın geçen zamanlarda,</a:t>
            </a:r>
          </a:p>
          <a:p>
            <a:pPr marL="342900" indent="-342900" algn="just">
              <a:lnSpc>
                <a:spcPct val="80000"/>
              </a:lnSpc>
              <a:buFont typeface="Wingdings" panose="05000000000000000000" pitchFamily="2" charset="2"/>
              <a:buChar char="Ø"/>
            </a:pPr>
            <a:endParaRPr lang="tr-TR" sz="1800" dirty="0" smtClean="0">
              <a:solidFill>
                <a:schemeClr val="tx1"/>
              </a:solidFill>
              <a:latin typeface="Arial" pitchFamily="34" charset="0"/>
              <a:cs typeface="Arial" pitchFamily="34" charset="0"/>
            </a:endParaRPr>
          </a:p>
          <a:p>
            <a:pPr marL="342900" indent="-342900" algn="just">
              <a:lnSpc>
                <a:spcPct val="80000"/>
              </a:lnSpc>
              <a:buFont typeface="Wingdings" panose="05000000000000000000" pitchFamily="2" charset="2"/>
              <a:buChar char="Ø"/>
            </a:pPr>
            <a:r>
              <a:rPr lang="tr-TR" sz="1800" dirty="0" smtClean="0">
                <a:solidFill>
                  <a:schemeClr val="tx1"/>
                </a:solidFill>
                <a:latin typeface="Arial" pitchFamily="34" charset="0"/>
                <a:cs typeface="Arial" pitchFamily="34" charset="0"/>
              </a:rPr>
              <a:t>Emziren kadın sigortalının, iş mevzuatı gereğince çocuğuna süt vermek için ayrılan zamanlarda,</a:t>
            </a:r>
          </a:p>
          <a:p>
            <a:pPr marL="342900" indent="-342900" algn="just">
              <a:lnSpc>
                <a:spcPct val="80000"/>
              </a:lnSpc>
              <a:buFont typeface="Wingdings" panose="05000000000000000000" pitchFamily="2" charset="2"/>
              <a:buChar char="Ø"/>
            </a:pPr>
            <a:endParaRPr lang="tr-TR" sz="1800" dirty="0" smtClean="0">
              <a:solidFill>
                <a:schemeClr val="tx1"/>
              </a:solidFill>
              <a:latin typeface="Arial" pitchFamily="34" charset="0"/>
              <a:cs typeface="Arial" pitchFamily="34" charset="0"/>
            </a:endParaRPr>
          </a:p>
          <a:p>
            <a:pPr marL="342900" indent="-342900" algn="just">
              <a:lnSpc>
                <a:spcPct val="80000"/>
              </a:lnSpc>
              <a:buFont typeface="Wingdings" panose="05000000000000000000" pitchFamily="2" charset="2"/>
              <a:buChar char="Ø"/>
            </a:pPr>
            <a:r>
              <a:rPr lang="tr-TR" sz="1800" dirty="0" smtClean="0">
                <a:solidFill>
                  <a:schemeClr val="tx1"/>
                </a:solidFill>
                <a:latin typeface="Arial" pitchFamily="34" charset="0"/>
                <a:cs typeface="Arial" pitchFamily="34" charset="0"/>
              </a:rPr>
              <a:t>Sigortalıların, işverence sağlanan bir taşıtla işin yapıldığı yere gidiş gelişi sırasında, </a:t>
            </a:r>
          </a:p>
          <a:p>
            <a:pPr marL="457200" indent="-457200" algn="just">
              <a:lnSpc>
                <a:spcPct val="80000"/>
              </a:lnSpc>
              <a:buFont typeface="+mj-lt"/>
              <a:buAutoNum type="alphaLcParenR"/>
            </a:pPr>
            <a:endParaRPr lang="tr-TR" sz="1800" dirty="0" smtClean="0">
              <a:solidFill>
                <a:schemeClr val="tx1"/>
              </a:solidFill>
              <a:latin typeface="Arial" pitchFamily="34" charset="0"/>
              <a:cs typeface="Arial" pitchFamily="34" charset="0"/>
            </a:endParaRPr>
          </a:p>
          <a:p>
            <a:pPr algn="just">
              <a:lnSpc>
                <a:spcPct val="80000"/>
              </a:lnSpc>
            </a:pPr>
            <a:r>
              <a:rPr lang="tr-TR" sz="1800" dirty="0" smtClean="0">
                <a:solidFill>
                  <a:schemeClr val="tx1"/>
                </a:solidFill>
                <a:latin typeface="Arial" pitchFamily="34" charset="0"/>
                <a:cs typeface="Arial" pitchFamily="34" charset="0"/>
              </a:rPr>
              <a:t>Meydana gelen ve sigortalıyı hemen veya sonradan bedenen ya da ruhen özüre uğratan olaydır.	</a:t>
            </a:r>
          </a:p>
          <a:p>
            <a:pPr marL="0" lvl="4" algn="just">
              <a:lnSpc>
                <a:spcPct val="80000"/>
              </a:lnSpc>
            </a:pPr>
            <a:r>
              <a:rPr lang="tr-TR" sz="1800" dirty="0" smtClean="0">
                <a:solidFill>
                  <a:schemeClr val="tx1"/>
                </a:solidFill>
                <a:latin typeface="Arial" pitchFamily="34" charset="0"/>
                <a:cs typeface="Arial" pitchFamily="34" charset="0"/>
              </a:rPr>
              <a:t>     </a:t>
            </a:r>
          </a:p>
          <a:p>
            <a:pPr algn="just">
              <a:lnSpc>
                <a:spcPct val="150000"/>
              </a:lnSpc>
              <a:defRPr/>
            </a:pPr>
            <a:endParaRPr lang="tr-TR"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52907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rmAutofit/>
          </a:bodyPr>
          <a:lstStyle/>
          <a:p>
            <a:r>
              <a:rPr lang="tr-TR" sz="2200" b="1" dirty="0" smtClean="0">
                <a:solidFill>
                  <a:schemeClr val="accent1">
                    <a:lumMod val="50000"/>
                  </a:schemeClr>
                </a:solidFill>
                <a:latin typeface="Arial" pitchFamily="34" charset="0"/>
                <a:cs typeface="Arial" pitchFamily="34" charset="0"/>
              </a:rPr>
              <a:t>MESLEK HASTALIĞI </a:t>
            </a:r>
            <a:r>
              <a:rPr lang="tr-TR" sz="2200" b="1" dirty="0" smtClean="0">
                <a:solidFill>
                  <a:schemeClr val="bg1"/>
                </a:solidFill>
                <a:latin typeface="Arial" pitchFamily="34" charset="0"/>
                <a:cs typeface="Arial" pitchFamily="34" charset="0"/>
              </a:rPr>
              <a:t/>
            </a:r>
            <a:br>
              <a:rPr lang="tr-TR" sz="2200" b="1" dirty="0" smtClean="0">
                <a:solidFill>
                  <a:schemeClr val="bg1"/>
                </a:solidFill>
                <a:latin typeface="Arial" pitchFamily="34" charset="0"/>
                <a:cs typeface="Arial" pitchFamily="34" charset="0"/>
              </a:rPr>
            </a:br>
            <a:r>
              <a:rPr lang="tr-TR" sz="2200" b="1" dirty="0" smtClean="0">
                <a:solidFill>
                  <a:schemeClr val="accent1">
                    <a:lumMod val="50000"/>
                  </a:schemeClr>
                </a:solidFill>
                <a:latin typeface="Arial" pitchFamily="34" charset="0"/>
                <a:cs typeface="Arial" pitchFamily="34" charset="0"/>
              </a:rPr>
              <a:t>(SGK KANUNU</a:t>
            </a:r>
            <a:r>
              <a:rPr lang="tr-TR" sz="2200" b="1" dirty="0" smtClean="0">
                <a:solidFill>
                  <a:schemeClr val="bg1"/>
                </a:solidFill>
                <a:latin typeface="Arial" pitchFamily="34" charset="0"/>
                <a:cs typeface="Arial" pitchFamily="34" charset="0"/>
              </a:rPr>
              <a:t>)</a:t>
            </a:r>
            <a:endParaRPr lang="tr-TR" sz="2200" b="1" dirty="0">
              <a:solidFill>
                <a:schemeClr val="bg1"/>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040560"/>
          </a:xfrm>
        </p:spPr>
        <p:txBody>
          <a:bodyPr numCol="1">
            <a:noAutofit/>
          </a:bodyPr>
          <a:lstStyle/>
          <a:p>
            <a:pPr algn="l">
              <a:buClr>
                <a:schemeClr val="bg2"/>
              </a:buClr>
            </a:pPr>
            <a:endParaRPr lang="tr-TR" sz="2000" dirty="0" smtClean="0">
              <a:solidFill>
                <a:schemeClr val="tx1"/>
              </a:solidFill>
              <a:latin typeface="Arial" pitchFamily="34" charset="0"/>
              <a:cs typeface="Arial" pitchFamily="34" charset="0"/>
            </a:endParaRPr>
          </a:p>
          <a:p>
            <a:pPr algn="l">
              <a:buClr>
                <a:schemeClr val="bg2"/>
              </a:buClr>
            </a:pPr>
            <a:endParaRPr lang="tr-TR" sz="2000" dirty="0" smtClean="0">
              <a:solidFill>
                <a:schemeClr val="tx1"/>
              </a:solidFill>
              <a:latin typeface="Arial" pitchFamily="34" charset="0"/>
              <a:cs typeface="Arial" pitchFamily="34" charset="0"/>
            </a:endParaRPr>
          </a:p>
          <a:p>
            <a:pPr algn="l">
              <a:buClr>
                <a:schemeClr val="bg2"/>
              </a:buClr>
            </a:pPr>
            <a:endParaRPr lang="tr-TR" sz="2000" dirty="0">
              <a:solidFill>
                <a:schemeClr val="tx1"/>
              </a:solidFill>
              <a:latin typeface="Arial" pitchFamily="34" charset="0"/>
              <a:cs typeface="Arial" pitchFamily="34" charset="0"/>
            </a:endParaRPr>
          </a:p>
          <a:p>
            <a:pPr algn="l">
              <a:buClr>
                <a:schemeClr val="bg2"/>
              </a:buClr>
            </a:pPr>
            <a:endParaRPr lang="tr-TR" sz="2000" dirty="0" smtClean="0">
              <a:solidFill>
                <a:schemeClr val="tx1"/>
              </a:solidFill>
              <a:latin typeface="Arial" pitchFamily="34" charset="0"/>
              <a:cs typeface="Arial" pitchFamily="34" charset="0"/>
            </a:endParaRPr>
          </a:p>
          <a:p>
            <a:pPr algn="just">
              <a:buClr>
                <a:schemeClr val="bg2"/>
              </a:buClr>
            </a:pPr>
            <a:r>
              <a:rPr lang="tr-TR" sz="2000" dirty="0" smtClean="0">
                <a:solidFill>
                  <a:schemeClr val="tx1"/>
                </a:solidFill>
                <a:latin typeface="Arial" pitchFamily="34" charset="0"/>
                <a:cs typeface="Arial" pitchFamily="34" charset="0"/>
              </a:rPr>
              <a:t>Meslek </a:t>
            </a:r>
            <a:r>
              <a:rPr lang="tr-TR" sz="2000" dirty="0">
                <a:solidFill>
                  <a:schemeClr val="tx1"/>
                </a:solidFill>
                <a:latin typeface="Arial" pitchFamily="34" charset="0"/>
                <a:cs typeface="Arial" pitchFamily="34" charset="0"/>
              </a:rPr>
              <a:t>hastalığı, sigortalının çalıştığı veya yaptığı işin niteliğinden dolayı tekrarlanan bir sebeple veya işin yürütüm şartları yüzünden uğradığı geçici veya sürekli hastalık, bedensel veya ruhsal özürlülük halleridir.					</a:t>
            </a:r>
          </a:p>
        </p:txBody>
      </p:sp>
    </p:spTree>
    <p:extLst>
      <p:ext uri="{BB962C8B-B14F-4D97-AF65-F5344CB8AC3E}">
        <p14:creationId xmlns:p14="http://schemas.microsoft.com/office/powerpoint/2010/main" val="4140047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68889"/>
            <a:ext cx="9145588" cy="666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0" name="TextBox 1"/>
          <p:cNvSpPr txBox="1">
            <a:spLocks noChangeArrowheads="1"/>
          </p:cNvSpPr>
          <p:nvPr/>
        </p:nvSpPr>
        <p:spPr bwMode="auto">
          <a:xfrm>
            <a:off x="3659188" y="2779713"/>
            <a:ext cx="3603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350"/>
              </a:lnSpc>
            </a:pPr>
            <a:r>
              <a:rPr lang="en-US" altLang="zh-CN" sz="1200">
                <a:solidFill>
                  <a:srgbClr val="000000"/>
                </a:solidFill>
                <a:latin typeface="Times New Roman" charset="0"/>
                <a:cs typeface="Times New Roman" charset="0"/>
              </a:rPr>
              <a:t>Asset</a:t>
            </a:r>
          </a:p>
        </p:txBody>
      </p:sp>
      <p:sp>
        <p:nvSpPr>
          <p:cNvPr id="27651" name="TextBox 1"/>
          <p:cNvSpPr txBox="1">
            <a:spLocks noChangeArrowheads="1"/>
          </p:cNvSpPr>
          <p:nvPr/>
        </p:nvSpPr>
        <p:spPr bwMode="auto">
          <a:xfrm>
            <a:off x="3902075" y="3384550"/>
            <a:ext cx="515938" cy="16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988"/>
              </a:lnSpc>
            </a:pP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50001</a:t>
            </a:r>
          </a:p>
        </p:txBody>
      </p:sp>
      <p:sp>
        <p:nvSpPr>
          <p:cNvPr id="27652" name="TextBox 1"/>
          <p:cNvSpPr txBox="1">
            <a:spLocks noChangeArrowheads="1"/>
          </p:cNvSpPr>
          <p:nvPr/>
        </p:nvSpPr>
        <p:spPr bwMode="auto">
          <a:xfrm>
            <a:off x="2690813" y="5983288"/>
            <a:ext cx="785812"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350"/>
              </a:lnSpc>
            </a:pPr>
            <a:r>
              <a:rPr lang="en-US" altLang="zh-CN" sz="1200">
                <a:solidFill>
                  <a:srgbClr val="000000"/>
                </a:solidFill>
                <a:latin typeface="Times New Roman" charset="0"/>
                <a:cs typeface="Times New Roman" charset="0"/>
              </a:rPr>
              <a:t>Sürdrülebilir</a:t>
            </a:r>
          </a:p>
        </p:txBody>
      </p:sp>
      <p:sp>
        <p:nvSpPr>
          <p:cNvPr id="27653" name="TextBox 1"/>
          <p:cNvSpPr txBox="1">
            <a:spLocks noChangeArrowheads="1"/>
          </p:cNvSpPr>
          <p:nvPr/>
        </p:nvSpPr>
        <p:spPr bwMode="auto">
          <a:xfrm>
            <a:off x="2690813" y="6162675"/>
            <a:ext cx="4270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350"/>
              </a:lnSpc>
            </a:pPr>
            <a:r>
              <a:rPr lang="en-US" altLang="zh-CN" sz="1200">
                <a:solidFill>
                  <a:srgbClr val="000000"/>
                </a:solidFill>
                <a:latin typeface="Times New Roman" charset="0"/>
                <a:cs typeface="Times New Roman" charset="0"/>
              </a:rPr>
              <a:t>olaylar</a:t>
            </a:r>
          </a:p>
        </p:txBody>
      </p:sp>
      <p:sp>
        <p:nvSpPr>
          <p:cNvPr id="27654" name="TextBox 1"/>
          <p:cNvSpPr txBox="1">
            <a:spLocks noChangeArrowheads="1"/>
          </p:cNvSpPr>
          <p:nvPr/>
        </p:nvSpPr>
        <p:spPr bwMode="auto">
          <a:xfrm>
            <a:off x="2493963" y="4505325"/>
            <a:ext cx="717550" cy="26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700"/>
              </a:lnSpc>
            </a:pPr>
            <a:r>
              <a:rPr lang="en-US" altLang="zh-CN" sz="1600">
                <a:solidFill>
                  <a:srgbClr val="000000"/>
                </a:solidFill>
                <a:latin typeface="Times New Roman" charset="0"/>
                <a:cs typeface="Times New Roman" charset="0"/>
              </a:rPr>
              <a:t>Çevresel</a:t>
            </a:r>
          </a:p>
        </p:txBody>
      </p:sp>
      <p:sp>
        <p:nvSpPr>
          <p:cNvPr id="27655" name="TextBox 1"/>
          <p:cNvSpPr txBox="1">
            <a:spLocks noChangeArrowheads="1"/>
          </p:cNvSpPr>
          <p:nvPr/>
        </p:nvSpPr>
        <p:spPr bwMode="auto">
          <a:xfrm>
            <a:off x="2447925" y="4784725"/>
            <a:ext cx="695325" cy="26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700"/>
              </a:lnSpc>
            </a:pPr>
            <a:r>
              <a:rPr lang="en-US" altLang="zh-CN" sz="1600">
                <a:solidFill>
                  <a:srgbClr val="000000"/>
                </a:solidFill>
                <a:latin typeface="Times New Roman" charset="0"/>
                <a:cs typeface="Times New Roman" charset="0"/>
              </a:rPr>
              <a:t>Integrite</a:t>
            </a:r>
          </a:p>
        </p:txBody>
      </p:sp>
      <p:sp>
        <p:nvSpPr>
          <p:cNvPr id="27656" name="TextBox 1"/>
          <p:cNvSpPr txBox="1">
            <a:spLocks noChangeArrowheads="1"/>
          </p:cNvSpPr>
          <p:nvPr/>
        </p:nvSpPr>
        <p:spPr bwMode="auto">
          <a:xfrm>
            <a:off x="5287963" y="4560888"/>
            <a:ext cx="547687" cy="265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700"/>
              </a:lnSpc>
            </a:pPr>
            <a:r>
              <a:rPr lang="en-US" altLang="zh-CN" sz="1600">
                <a:solidFill>
                  <a:srgbClr val="000000"/>
                </a:solidFill>
                <a:latin typeface="Times New Roman" charset="0"/>
                <a:cs typeface="Times New Roman" charset="0"/>
              </a:rPr>
              <a:t>Sosyal</a:t>
            </a:r>
          </a:p>
        </p:txBody>
      </p:sp>
      <p:sp>
        <p:nvSpPr>
          <p:cNvPr id="27657" name="TextBox 1"/>
          <p:cNvSpPr txBox="1">
            <a:spLocks noChangeArrowheads="1"/>
          </p:cNvSpPr>
          <p:nvPr/>
        </p:nvSpPr>
        <p:spPr bwMode="auto">
          <a:xfrm>
            <a:off x="4976813" y="4795838"/>
            <a:ext cx="973137" cy="265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700"/>
              </a:lnSpc>
            </a:pPr>
            <a:r>
              <a:rPr lang="en-US" altLang="zh-CN" sz="1600">
                <a:solidFill>
                  <a:srgbClr val="000000"/>
                </a:solidFill>
                <a:latin typeface="Times New Roman" charset="0"/>
                <a:cs typeface="Times New Roman" charset="0"/>
              </a:rPr>
              <a:t>Sorumluluk</a:t>
            </a:r>
          </a:p>
        </p:txBody>
      </p:sp>
      <p:sp>
        <p:nvSpPr>
          <p:cNvPr id="27658" name="TextBox 1"/>
          <p:cNvSpPr txBox="1">
            <a:spLocks noChangeArrowheads="1"/>
          </p:cNvSpPr>
          <p:nvPr/>
        </p:nvSpPr>
        <p:spPr bwMode="auto">
          <a:xfrm>
            <a:off x="4722813" y="1546225"/>
            <a:ext cx="406400" cy="16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988"/>
              </a:lnSpc>
            </a:pPr>
            <a:r>
              <a:rPr lang="en-US" altLang="zh-CN" sz="900" b="1">
                <a:solidFill>
                  <a:srgbClr val="000000"/>
                </a:solidFill>
                <a:latin typeface="Times New Roman" charset="0"/>
                <a:cs typeface="Times New Roman" charset="0"/>
              </a:rPr>
              <a:t>AS</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9100</a:t>
            </a:r>
          </a:p>
        </p:txBody>
      </p:sp>
      <p:sp>
        <p:nvSpPr>
          <p:cNvPr id="27659" name="TextBox 1"/>
          <p:cNvSpPr txBox="1">
            <a:spLocks noChangeArrowheads="1"/>
          </p:cNvSpPr>
          <p:nvPr/>
        </p:nvSpPr>
        <p:spPr bwMode="auto">
          <a:xfrm>
            <a:off x="5299075" y="1982788"/>
            <a:ext cx="515938"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988"/>
              </a:lnSpc>
            </a:pP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28001</a:t>
            </a:r>
          </a:p>
        </p:txBody>
      </p:sp>
      <p:sp>
        <p:nvSpPr>
          <p:cNvPr id="27660" name="TextBox 1"/>
          <p:cNvSpPr txBox="1">
            <a:spLocks noChangeArrowheads="1"/>
          </p:cNvSpPr>
          <p:nvPr/>
        </p:nvSpPr>
        <p:spPr bwMode="auto">
          <a:xfrm>
            <a:off x="3683000" y="1546225"/>
            <a:ext cx="515938" cy="16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988"/>
              </a:lnSpc>
            </a:pP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27001</a:t>
            </a:r>
          </a:p>
        </p:txBody>
      </p:sp>
      <p:sp>
        <p:nvSpPr>
          <p:cNvPr id="27661" name="TextBox 1"/>
          <p:cNvSpPr txBox="1">
            <a:spLocks noChangeArrowheads="1"/>
          </p:cNvSpPr>
          <p:nvPr/>
        </p:nvSpPr>
        <p:spPr bwMode="auto">
          <a:xfrm>
            <a:off x="1316038" y="4806950"/>
            <a:ext cx="525462" cy="16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988"/>
              </a:lnSpc>
            </a:pP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14064</a:t>
            </a:r>
          </a:p>
        </p:txBody>
      </p:sp>
      <p:sp>
        <p:nvSpPr>
          <p:cNvPr id="27662" name="TextBox 1"/>
          <p:cNvSpPr txBox="1">
            <a:spLocks noChangeArrowheads="1"/>
          </p:cNvSpPr>
          <p:nvPr/>
        </p:nvSpPr>
        <p:spPr bwMode="auto">
          <a:xfrm>
            <a:off x="2193925" y="5703888"/>
            <a:ext cx="515938"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988"/>
              </a:lnSpc>
            </a:pP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14040</a:t>
            </a:r>
          </a:p>
        </p:txBody>
      </p:sp>
      <p:sp>
        <p:nvSpPr>
          <p:cNvPr id="27663" name="TextBox 1"/>
          <p:cNvSpPr txBox="1">
            <a:spLocks noChangeArrowheads="1"/>
          </p:cNvSpPr>
          <p:nvPr/>
        </p:nvSpPr>
        <p:spPr bwMode="auto">
          <a:xfrm>
            <a:off x="6488113" y="4414838"/>
            <a:ext cx="487362"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988"/>
              </a:lnSpc>
            </a:pPr>
            <a:r>
              <a:rPr lang="en-US" altLang="zh-CN" sz="900" b="1">
                <a:solidFill>
                  <a:srgbClr val="000000"/>
                </a:solidFill>
                <a:latin typeface="Times New Roman" charset="0"/>
                <a:cs typeface="Times New Roman" charset="0"/>
              </a:rPr>
              <a:t>(SA</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8000)</a:t>
            </a:r>
          </a:p>
        </p:txBody>
      </p:sp>
      <p:sp>
        <p:nvSpPr>
          <p:cNvPr id="27664" name="TextBox 1"/>
          <p:cNvSpPr txBox="1">
            <a:spLocks noChangeArrowheads="1"/>
          </p:cNvSpPr>
          <p:nvPr/>
        </p:nvSpPr>
        <p:spPr bwMode="auto">
          <a:xfrm>
            <a:off x="3902075" y="4919663"/>
            <a:ext cx="515938"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988"/>
              </a:lnSpc>
            </a:pP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20121</a:t>
            </a:r>
          </a:p>
        </p:txBody>
      </p:sp>
      <p:sp>
        <p:nvSpPr>
          <p:cNvPr id="27665" name="TextBox 1"/>
          <p:cNvSpPr txBox="1">
            <a:spLocks noChangeArrowheads="1"/>
          </p:cNvSpPr>
          <p:nvPr/>
        </p:nvSpPr>
        <p:spPr bwMode="auto">
          <a:xfrm>
            <a:off x="6673850" y="1411288"/>
            <a:ext cx="963613" cy="38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350"/>
              </a:lnSpc>
            </a:pPr>
            <a:r>
              <a:rPr lang="en-US" altLang="zh-CN" sz="1200">
                <a:solidFill>
                  <a:srgbClr val="000000"/>
                </a:solidFill>
                <a:latin typeface="Times New Roman" charset="0"/>
                <a:cs typeface="Times New Roman" charset="0"/>
              </a:rPr>
              <a:t>Tedarik  Zinciri</a:t>
            </a:r>
          </a:p>
          <a:p>
            <a:pPr algn="ctr" eaLnBrk="1" hangingPunct="1">
              <a:lnSpc>
                <a:spcPts val="1350"/>
              </a:lnSpc>
            </a:pPr>
            <a:r>
              <a:rPr lang="en-US" altLang="zh-CN" sz="1200">
                <a:solidFill>
                  <a:srgbClr val="000000"/>
                </a:solidFill>
                <a:latin typeface="Times New Roman" charset="0"/>
                <a:cs typeface="Times New Roman" charset="0"/>
              </a:rPr>
              <a:t>Yönetimi</a:t>
            </a:r>
          </a:p>
        </p:txBody>
      </p:sp>
      <p:sp>
        <p:nvSpPr>
          <p:cNvPr id="27666" name="TextBox 1"/>
          <p:cNvSpPr txBox="1">
            <a:spLocks noChangeArrowheads="1"/>
          </p:cNvSpPr>
          <p:nvPr/>
        </p:nvSpPr>
        <p:spPr bwMode="auto">
          <a:xfrm>
            <a:off x="5865813" y="1209675"/>
            <a:ext cx="6016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350"/>
              </a:lnSpc>
            </a:pPr>
            <a:r>
              <a:rPr lang="en-US" altLang="zh-CN" sz="1200">
                <a:solidFill>
                  <a:srgbClr val="000000"/>
                </a:solidFill>
                <a:latin typeface="Times New Roman" charset="0"/>
                <a:cs typeface="Times New Roman" charset="0"/>
              </a:rPr>
              <a:t>Havacılık</a:t>
            </a:r>
          </a:p>
        </p:txBody>
      </p:sp>
      <p:sp>
        <p:nvSpPr>
          <p:cNvPr id="27667" name="TextBox 1"/>
          <p:cNvSpPr txBox="1">
            <a:spLocks noChangeArrowheads="1"/>
          </p:cNvSpPr>
          <p:nvPr/>
        </p:nvSpPr>
        <p:spPr bwMode="auto">
          <a:xfrm>
            <a:off x="6858000" y="1960563"/>
            <a:ext cx="960438" cy="38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350"/>
              </a:lnSpc>
            </a:pPr>
            <a:r>
              <a:rPr lang="en-US" altLang="zh-CN" sz="1200">
                <a:solidFill>
                  <a:srgbClr val="000000"/>
                </a:solidFill>
                <a:latin typeface="Times New Roman" charset="0"/>
                <a:cs typeface="Times New Roman" charset="0"/>
              </a:rPr>
              <a:t>Kalite</a:t>
            </a:r>
          </a:p>
          <a:p>
            <a:pPr algn="ctr" eaLnBrk="1" hangingPunct="1">
              <a:lnSpc>
                <a:spcPts val="1350"/>
              </a:lnSpc>
            </a:pPr>
            <a:r>
              <a:rPr lang="en-US" altLang="zh-CN" sz="1200">
                <a:solidFill>
                  <a:srgbClr val="000000"/>
                </a:solidFill>
                <a:latin typeface="Times New Roman" charset="0"/>
                <a:cs typeface="Times New Roman" charset="0"/>
              </a:rPr>
              <a:t>( gerekler)</a:t>
            </a:r>
          </a:p>
        </p:txBody>
      </p:sp>
      <p:sp>
        <p:nvSpPr>
          <p:cNvPr id="27668" name="TextBox 1"/>
          <p:cNvSpPr txBox="1">
            <a:spLocks noChangeArrowheads="1"/>
          </p:cNvSpPr>
          <p:nvPr/>
        </p:nvSpPr>
        <p:spPr bwMode="auto">
          <a:xfrm>
            <a:off x="7493000" y="2622550"/>
            <a:ext cx="871538" cy="16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tabLst>
                <a:tab pos="180975" algn="l"/>
                <a:tab pos="295275" algn="l"/>
              </a:tabLst>
              <a:defRPr sz="2400">
                <a:solidFill>
                  <a:schemeClr val="tx1"/>
                </a:solidFill>
                <a:latin typeface="Arial" charset="0"/>
                <a:ea typeface="ＭＳ Ｐゴシック" charset="0"/>
                <a:cs typeface="ＭＳ Ｐゴシック" charset="0"/>
              </a:defRPr>
            </a:lvl1pPr>
            <a:lvl2pPr marL="742950" indent="-285750" eaLnBrk="0" hangingPunct="0">
              <a:tabLst>
                <a:tab pos="180975" algn="l"/>
                <a:tab pos="295275" algn="l"/>
              </a:tabLst>
              <a:defRPr sz="2400">
                <a:solidFill>
                  <a:schemeClr val="tx1"/>
                </a:solidFill>
                <a:latin typeface="Arial" charset="0"/>
                <a:ea typeface="ＭＳ Ｐゴシック" charset="0"/>
              </a:defRPr>
            </a:lvl2pPr>
            <a:lvl3pPr marL="1143000" indent="-228600" eaLnBrk="0" hangingPunct="0">
              <a:tabLst>
                <a:tab pos="180975" algn="l"/>
                <a:tab pos="295275" algn="l"/>
              </a:tabLst>
              <a:defRPr sz="2400">
                <a:solidFill>
                  <a:schemeClr val="tx1"/>
                </a:solidFill>
                <a:latin typeface="Arial" charset="0"/>
                <a:ea typeface="ＭＳ Ｐゴシック" charset="0"/>
              </a:defRPr>
            </a:lvl3pPr>
            <a:lvl4pPr marL="1600200" indent="-228600" eaLnBrk="0" hangingPunct="0">
              <a:tabLst>
                <a:tab pos="180975" algn="l"/>
                <a:tab pos="295275" algn="l"/>
              </a:tabLst>
              <a:defRPr sz="2400">
                <a:solidFill>
                  <a:schemeClr val="tx1"/>
                </a:solidFill>
                <a:latin typeface="Arial" charset="0"/>
                <a:ea typeface="ＭＳ Ｐゴシック" charset="0"/>
              </a:defRPr>
            </a:lvl4pPr>
            <a:lvl5pPr marL="2057400" indent="-228600" eaLnBrk="0" hangingPunct="0">
              <a:tabLst>
                <a:tab pos="180975" algn="l"/>
                <a:tab pos="29527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80975" algn="l"/>
                <a:tab pos="29527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80975" algn="l"/>
                <a:tab pos="29527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80975" algn="l"/>
                <a:tab pos="29527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80975" algn="l"/>
                <a:tab pos="295275" algn="l"/>
              </a:tabLst>
              <a:defRPr sz="2400">
                <a:solidFill>
                  <a:schemeClr val="tx1"/>
                </a:solidFill>
                <a:latin typeface="Arial" charset="0"/>
                <a:ea typeface="ＭＳ Ｐゴシック" charset="0"/>
              </a:defRPr>
            </a:lvl9pPr>
          </a:lstStyle>
          <a:p>
            <a:pPr eaLnBrk="1" hangingPunct="1">
              <a:lnSpc>
                <a:spcPts val="1350"/>
              </a:lnSpc>
            </a:pPr>
            <a:r>
              <a:rPr lang="en-US" altLang="zh-CN" sz="1200">
                <a:solidFill>
                  <a:srgbClr val="000000"/>
                </a:solidFill>
                <a:latin typeface="Times New Roman" charset="0"/>
                <a:cs typeface="Times New Roman" charset="0"/>
              </a:rPr>
              <a:t>Gıda</a:t>
            </a:r>
          </a:p>
          <a:p>
            <a:pPr eaLnBrk="1" hangingPunct="1">
              <a:lnSpc>
                <a:spcPts val="1350"/>
              </a:lnSpc>
            </a:pPr>
            <a:r>
              <a:rPr lang="en-US" altLang="zh-CN" sz="1200">
                <a:solidFill>
                  <a:srgbClr val="000000"/>
                </a:solidFill>
                <a:latin typeface="Times New Roman" charset="0"/>
                <a:cs typeface="Times New Roman" charset="0"/>
              </a:rPr>
              <a:t>Güvenliği</a:t>
            </a:r>
          </a:p>
          <a:p>
            <a:pPr eaLnBrk="1" hangingPunct="1">
              <a:lnSpc>
                <a:spcPts val="900"/>
              </a:lnSpc>
            </a:pPr>
            <a:endParaRPr lang="en-US" altLang="zh-CN" sz="1800"/>
          </a:p>
          <a:p>
            <a:pPr eaLnBrk="1" hangingPunct="1">
              <a:lnSpc>
                <a:spcPts val="900"/>
              </a:lnSpc>
            </a:pPr>
            <a:endParaRPr lang="en-US" altLang="zh-CN" sz="1800"/>
          </a:p>
          <a:p>
            <a:pPr eaLnBrk="1" hangingPunct="1">
              <a:lnSpc>
                <a:spcPts val="1800"/>
              </a:lnSpc>
            </a:pPr>
            <a:r>
              <a:rPr lang="en-US" altLang="zh-CN" sz="1800"/>
              <a:t>	</a:t>
            </a:r>
            <a:r>
              <a:rPr lang="en-US" altLang="zh-CN" sz="1200">
                <a:solidFill>
                  <a:srgbClr val="000000"/>
                </a:solidFill>
                <a:latin typeface="Times New Roman" charset="0"/>
                <a:cs typeface="Times New Roman" charset="0"/>
              </a:rPr>
              <a:t>Kalite</a:t>
            </a:r>
          </a:p>
          <a:p>
            <a:pPr eaLnBrk="1" hangingPunct="1">
              <a:lnSpc>
                <a:spcPts val="1350"/>
              </a:lnSpc>
            </a:pPr>
            <a:r>
              <a:rPr lang="en-US" altLang="zh-CN" sz="1800"/>
              <a:t>	</a:t>
            </a:r>
            <a:r>
              <a:rPr lang="en-US" altLang="zh-CN" sz="1200">
                <a:solidFill>
                  <a:srgbClr val="000000"/>
                </a:solidFill>
                <a:latin typeface="Times New Roman" charset="0"/>
                <a:cs typeface="Times New Roman" charset="0"/>
              </a:rPr>
              <a:t>(Rehber)</a:t>
            </a:r>
          </a:p>
          <a:p>
            <a:pPr eaLnBrk="1" hangingPunct="1">
              <a:lnSpc>
                <a:spcPts val="900"/>
              </a:lnSpc>
            </a:pPr>
            <a:endParaRPr lang="en-US" altLang="zh-CN" sz="1800"/>
          </a:p>
          <a:p>
            <a:pPr eaLnBrk="1" hangingPunct="1">
              <a:lnSpc>
                <a:spcPts val="900"/>
              </a:lnSpc>
            </a:pPr>
            <a:endParaRPr lang="en-US" altLang="zh-CN" sz="1800"/>
          </a:p>
          <a:p>
            <a:pPr eaLnBrk="1" hangingPunct="1">
              <a:lnSpc>
                <a:spcPts val="1438"/>
              </a:lnSpc>
            </a:pPr>
            <a:r>
              <a:rPr lang="en-US" altLang="zh-CN" sz="1800"/>
              <a:t>		</a:t>
            </a:r>
            <a:r>
              <a:rPr lang="en-US" altLang="zh-CN" sz="1200">
                <a:solidFill>
                  <a:srgbClr val="000000"/>
                </a:solidFill>
                <a:latin typeface="Times New Roman" charset="0"/>
                <a:cs typeface="Times New Roman" charset="0"/>
              </a:rPr>
              <a:t>Sağlık</a:t>
            </a:r>
            <a:r>
              <a:rPr lang="en-US" altLang="zh-CN" sz="1200">
                <a:latin typeface="Times New Roman" charset="0"/>
                <a:cs typeface="Times New Roman" charset="0"/>
              </a:rPr>
              <a:t> </a:t>
            </a:r>
            <a:r>
              <a:rPr lang="en-US" altLang="zh-CN" sz="1200">
                <a:solidFill>
                  <a:srgbClr val="000000"/>
                </a:solidFill>
                <a:latin typeface="Times New Roman" charset="0"/>
                <a:cs typeface="Times New Roman" charset="0"/>
              </a:rPr>
              <a:t>&amp;</a:t>
            </a:r>
          </a:p>
          <a:p>
            <a:pPr eaLnBrk="1" hangingPunct="1">
              <a:lnSpc>
                <a:spcPts val="1350"/>
              </a:lnSpc>
            </a:pPr>
            <a:r>
              <a:rPr lang="en-US" altLang="zh-CN" sz="1800"/>
              <a:t>		</a:t>
            </a:r>
            <a:r>
              <a:rPr lang="en-US" altLang="zh-CN" sz="1200">
                <a:solidFill>
                  <a:srgbClr val="000000"/>
                </a:solidFill>
                <a:latin typeface="Times New Roman" charset="0"/>
                <a:cs typeface="Times New Roman" charset="0"/>
              </a:rPr>
              <a:t>Güvenlik</a:t>
            </a:r>
          </a:p>
        </p:txBody>
      </p:sp>
      <p:sp>
        <p:nvSpPr>
          <p:cNvPr id="27669" name="TextBox 1"/>
          <p:cNvSpPr txBox="1">
            <a:spLocks noChangeArrowheads="1"/>
          </p:cNvSpPr>
          <p:nvPr/>
        </p:nvSpPr>
        <p:spPr bwMode="auto">
          <a:xfrm>
            <a:off x="7607300" y="4425950"/>
            <a:ext cx="901700" cy="38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1350"/>
              </a:lnSpc>
            </a:pPr>
            <a:r>
              <a:rPr lang="en-US" altLang="zh-CN" sz="1200">
                <a:solidFill>
                  <a:srgbClr val="000000"/>
                </a:solidFill>
                <a:latin typeface="Times New Roman" charset="0"/>
                <a:cs typeface="Times New Roman" charset="0"/>
              </a:rPr>
              <a:t>Sosyal Soruml</a:t>
            </a:r>
          </a:p>
          <a:p>
            <a:pPr algn="ctr" eaLnBrk="1" hangingPunct="1">
              <a:lnSpc>
                <a:spcPts val="1350"/>
              </a:lnSpc>
            </a:pPr>
            <a:r>
              <a:rPr lang="en-US" altLang="zh-CN" sz="1200">
                <a:solidFill>
                  <a:srgbClr val="000000"/>
                </a:solidFill>
                <a:latin typeface="Times New Roman" charset="0"/>
                <a:cs typeface="Times New Roman" charset="0"/>
              </a:rPr>
              <a:t>Rehberi</a:t>
            </a:r>
          </a:p>
        </p:txBody>
      </p:sp>
      <p:sp>
        <p:nvSpPr>
          <p:cNvPr id="27670" name="TextBox 1"/>
          <p:cNvSpPr txBox="1">
            <a:spLocks noChangeArrowheads="1"/>
          </p:cNvSpPr>
          <p:nvPr/>
        </p:nvSpPr>
        <p:spPr bwMode="auto">
          <a:xfrm>
            <a:off x="7400925" y="5210175"/>
            <a:ext cx="858838" cy="38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350"/>
              </a:lnSpc>
            </a:pPr>
            <a:r>
              <a:rPr lang="en-US" altLang="zh-CN" sz="1200">
                <a:solidFill>
                  <a:srgbClr val="000000"/>
                </a:solidFill>
                <a:latin typeface="Times New Roman" charset="0"/>
                <a:cs typeface="Times New Roman" charset="0"/>
              </a:rPr>
              <a:t>Sosyal Sorum</a:t>
            </a:r>
          </a:p>
          <a:p>
            <a:pPr eaLnBrk="1" hangingPunct="1">
              <a:lnSpc>
                <a:spcPts val="1350"/>
              </a:lnSpc>
            </a:pPr>
            <a:r>
              <a:rPr lang="en-US" altLang="zh-CN" sz="1200">
                <a:solidFill>
                  <a:srgbClr val="000000"/>
                </a:solidFill>
                <a:latin typeface="Times New Roman" charset="0"/>
                <a:cs typeface="Times New Roman" charset="0"/>
              </a:rPr>
              <a:t>Rehberi</a:t>
            </a:r>
          </a:p>
        </p:txBody>
      </p:sp>
      <p:sp>
        <p:nvSpPr>
          <p:cNvPr id="27671" name="TextBox 1"/>
          <p:cNvSpPr txBox="1">
            <a:spLocks noChangeArrowheads="1"/>
          </p:cNvSpPr>
          <p:nvPr/>
        </p:nvSpPr>
        <p:spPr bwMode="auto">
          <a:xfrm>
            <a:off x="6869113" y="5905500"/>
            <a:ext cx="650875" cy="38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350"/>
              </a:lnSpc>
            </a:pPr>
            <a:r>
              <a:rPr lang="en-US" altLang="zh-CN" sz="1200">
                <a:solidFill>
                  <a:srgbClr val="000000"/>
                </a:solidFill>
                <a:latin typeface="Times New Roman" charset="0"/>
                <a:cs typeface="Times New Roman" charset="0"/>
              </a:rPr>
              <a:t>İş </a:t>
            </a:r>
          </a:p>
          <a:p>
            <a:pPr eaLnBrk="1" hangingPunct="1">
              <a:lnSpc>
                <a:spcPts val="1350"/>
              </a:lnSpc>
            </a:pPr>
            <a:r>
              <a:rPr lang="en-US" altLang="zh-CN" sz="1200">
                <a:solidFill>
                  <a:srgbClr val="000000"/>
                </a:solidFill>
                <a:latin typeface="Times New Roman" charset="0"/>
                <a:cs typeface="Times New Roman" charset="0"/>
              </a:rPr>
              <a:t>Sürekliliği</a:t>
            </a:r>
          </a:p>
        </p:txBody>
      </p:sp>
      <p:sp>
        <p:nvSpPr>
          <p:cNvPr id="27672" name="TextBox 1"/>
          <p:cNvSpPr txBox="1">
            <a:spLocks noChangeArrowheads="1"/>
          </p:cNvSpPr>
          <p:nvPr/>
        </p:nvSpPr>
        <p:spPr bwMode="auto">
          <a:xfrm>
            <a:off x="1547813" y="6040438"/>
            <a:ext cx="503237" cy="38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350"/>
              </a:lnSpc>
            </a:pPr>
            <a:r>
              <a:rPr lang="en-US" altLang="zh-CN" sz="1200">
                <a:solidFill>
                  <a:srgbClr val="000000"/>
                </a:solidFill>
                <a:latin typeface="Times New Roman" charset="0"/>
                <a:cs typeface="Times New Roman" charset="0"/>
              </a:rPr>
              <a:t>Hayat </a:t>
            </a:r>
          </a:p>
          <a:p>
            <a:pPr eaLnBrk="1" hangingPunct="1">
              <a:lnSpc>
                <a:spcPts val="1350"/>
              </a:lnSpc>
            </a:pPr>
            <a:r>
              <a:rPr lang="en-US" altLang="zh-CN" sz="1200">
                <a:solidFill>
                  <a:srgbClr val="000000"/>
                </a:solidFill>
                <a:latin typeface="Times New Roman" charset="0"/>
                <a:cs typeface="Times New Roman" charset="0"/>
              </a:rPr>
              <a:t>Çevrimi</a:t>
            </a:r>
          </a:p>
        </p:txBody>
      </p:sp>
      <p:sp>
        <p:nvSpPr>
          <p:cNvPr id="27673" name="TextBox 1"/>
          <p:cNvSpPr txBox="1">
            <a:spLocks noChangeArrowheads="1"/>
          </p:cNvSpPr>
          <p:nvPr/>
        </p:nvSpPr>
        <p:spPr bwMode="auto">
          <a:xfrm>
            <a:off x="623888" y="5245100"/>
            <a:ext cx="452437"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350"/>
              </a:lnSpc>
            </a:pPr>
            <a:r>
              <a:rPr lang="en-US" altLang="zh-CN" sz="1200">
                <a:solidFill>
                  <a:srgbClr val="000000"/>
                </a:solidFill>
                <a:latin typeface="Times New Roman" charset="0"/>
                <a:cs typeface="Times New Roman" charset="0"/>
              </a:rPr>
              <a:t>Sera </a:t>
            </a:r>
          </a:p>
          <a:p>
            <a:pPr eaLnBrk="1" hangingPunct="1">
              <a:lnSpc>
                <a:spcPts val="1350"/>
              </a:lnSpc>
            </a:pPr>
            <a:r>
              <a:rPr lang="en-US" altLang="zh-CN" sz="1200">
                <a:solidFill>
                  <a:srgbClr val="000000"/>
                </a:solidFill>
                <a:latin typeface="Times New Roman" charset="0"/>
                <a:cs typeface="Times New Roman" charset="0"/>
              </a:rPr>
              <a:t>Gazları</a:t>
            </a:r>
          </a:p>
        </p:txBody>
      </p:sp>
      <p:sp>
        <p:nvSpPr>
          <p:cNvPr id="27674" name="TextBox 1"/>
          <p:cNvSpPr txBox="1">
            <a:spLocks noChangeArrowheads="1"/>
          </p:cNvSpPr>
          <p:nvPr/>
        </p:nvSpPr>
        <p:spPr bwMode="auto">
          <a:xfrm>
            <a:off x="473075" y="2565400"/>
            <a:ext cx="1782763" cy="168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tabLst>
                <a:tab pos="227013" algn="l"/>
                <a:tab pos="842963" algn="l"/>
                <a:tab pos="944563" algn="l"/>
                <a:tab pos="1252538" algn="l"/>
              </a:tabLst>
              <a:defRPr sz="2400">
                <a:solidFill>
                  <a:schemeClr val="tx1"/>
                </a:solidFill>
                <a:latin typeface="Arial" charset="0"/>
                <a:ea typeface="ＭＳ Ｐゴシック" charset="0"/>
                <a:cs typeface="ＭＳ Ｐゴシック" charset="0"/>
              </a:defRPr>
            </a:lvl1pPr>
            <a:lvl2pPr marL="742950" indent="-285750" eaLnBrk="0" hangingPunct="0">
              <a:tabLst>
                <a:tab pos="227013" algn="l"/>
                <a:tab pos="842963" algn="l"/>
                <a:tab pos="944563" algn="l"/>
                <a:tab pos="1252538" algn="l"/>
              </a:tabLst>
              <a:defRPr sz="2400">
                <a:solidFill>
                  <a:schemeClr val="tx1"/>
                </a:solidFill>
                <a:latin typeface="Arial" charset="0"/>
                <a:ea typeface="ＭＳ Ｐゴシック" charset="0"/>
              </a:defRPr>
            </a:lvl2pPr>
            <a:lvl3pPr marL="1143000" indent="-228600" eaLnBrk="0" hangingPunct="0">
              <a:tabLst>
                <a:tab pos="227013" algn="l"/>
                <a:tab pos="842963" algn="l"/>
                <a:tab pos="944563" algn="l"/>
                <a:tab pos="1252538" algn="l"/>
              </a:tabLst>
              <a:defRPr sz="2400">
                <a:solidFill>
                  <a:schemeClr val="tx1"/>
                </a:solidFill>
                <a:latin typeface="Arial" charset="0"/>
                <a:ea typeface="ＭＳ Ｐゴシック" charset="0"/>
              </a:defRPr>
            </a:lvl3pPr>
            <a:lvl4pPr marL="1600200" indent="-228600" eaLnBrk="0" hangingPunct="0">
              <a:tabLst>
                <a:tab pos="227013" algn="l"/>
                <a:tab pos="842963" algn="l"/>
                <a:tab pos="944563" algn="l"/>
                <a:tab pos="1252538" algn="l"/>
              </a:tabLst>
              <a:defRPr sz="2400">
                <a:solidFill>
                  <a:schemeClr val="tx1"/>
                </a:solidFill>
                <a:latin typeface="Arial" charset="0"/>
                <a:ea typeface="ＭＳ Ｐゴシック" charset="0"/>
              </a:defRPr>
            </a:lvl4pPr>
            <a:lvl5pPr marL="2057400" indent="-228600" eaLnBrk="0" hangingPunct="0">
              <a:tabLst>
                <a:tab pos="227013" algn="l"/>
                <a:tab pos="842963" algn="l"/>
                <a:tab pos="944563" algn="l"/>
                <a:tab pos="12525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27013" algn="l"/>
                <a:tab pos="842963" algn="l"/>
                <a:tab pos="944563" algn="l"/>
                <a:tab pos="12525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27013" algn="l"/>
                <a:tab pos="842963" algn="l"/>
                <a:tab pos="944563" algn="l"/>
                <a:tab pos="12525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27013" algn="l"/>
                <a:tab pos="842963" algn="l"/>
                <a:tab pos="944563" algn="l"/>
                <a:tab pos="12525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27013" algn="l"/>
                <a:tab pos="842963" algn="l"/>
                <a:tab pos="944563" algn="l"/>
                <a:tab pos="1252538" algn="l"/>
              </a:tabLst>
              <a:defRPr sz="2400">
                <a:solidFill>
                  <a:schemeClr val="tx1"/>
                </a:solidFill>
                <a:latin typeface="Arial" charset="0"/>
                <a:ea typeface="ＭＳ Ｐゴシック" charset="0"/>
              </a:defRPr>
            </a:lvl9pPr>
          </a:lstStyle>
          <a:p>
            <a:pPr eaLnBrk="1" hangingPunct="1">
              <a:lnSpc>
                <a:spcPts val="1350"/>
              </a:lnSpc>
            </a:pPr>
            <a:r>
              <a:rPr lang="en-US" altLang="zh-CN" sz="1800" dirty="0"/>
              <a:t>			</a:t>
            </a:r>
            <a:r>
              <a:rPr lang="en-US" altLang="zh-CN" sz="1200" dirty="0" err="1">
                <a:solidFill>
                  <a:srgbClr val="000000"/>
                </a:solidFill>
                <a:latin typeface="Times New Roman" charset="0"/>
                <a:cs typeface="Times New Roman" charset="0"/>
              </a:rPr>
              <a:t>Otomotiv</a:t>
            </a:r>
            <a:endParaRPr lang="en-US" altLang="zh-CN" sz="1200" dirty="0">
              <a:solidFill>
                <a:srgbClr val="000000"/>
              </a:solidFill>
              <a:latin typeface="Times New Roman" charset="0"/>
              <a:cs typeface="Times New Roman" charset="0"/>
            </a:endParaRPr>
          </a:p>
          <a:p>
            <a:pPr eaLnBrk="1" hangingPunct="1">
              <a:lnSpc>
                <a:spcPts val="900"/>
              </a:lnSpc>
            </a:pPr>
            <a:endParaRPr lang="en-US" altLang="zh-CN" sz="1800" dirty="0"/>
          </a:p>
          <a:p>
            <a:pPr eaLnBrk="1" hangingPunct="1">
              <a:lnSpc>
                <a:spcPts val="1613"/>
              </a:lnSpc>
            </a:pPr>
            <a:r>
              <a:rPr lang="en-US" altLang="zh-CN" sz="1300" dirty="0">
                <a:solidFill>
                  <a:srgbClr val="000000"/>
                </a:solidFill>
                <a:latin typeface="Times New Roman" charset="0"/>
                <a:cs typeface="Times New Roman" charset="0"/>
              </a:rPr>
              <a:t>         </a:t>
            </a:r>
            <a:r>
              <a:rPr lang="en-US" altLang="zh-CN" sz="1300" dirty="0" err="1">
                <a:solidFill>
                  <a:srgbClr val="000000"/>
                </a:solidFill>
                <a:latin typeface="Times New Roman" charset="0"/>
                <a:cs typeface="Times New Roman" charset="0"/>
              </a:rPr>
              <a:t>Çevre</a:t>
            </a:r>
            <a:r>
              <a:rPr lang="en-US" altLang="zh-CN" sz="1300" dirty="0">
                <a:solidFill>
                  <a:srgbClr val="000000"/>
                </a:solidFill>
                <a:latin typeface="Times New Roman" charset="0"/>
                <a:cs typeface="Times New Roman" charset="0"/>
              </a:rPr>
              <a:t> </a:t>
            </a:r>
          </a:p>
          <a:p>
            <a:pPr eaLnBrk="1" hangingPunct="1">
              <a:lnSpc>
                <a:spcPts val="1613"/>
              </a:lnSpc>
            </a:pPr>
            <a:r>
              <a:rPr lang="en-US" altLang="zh-CN" sz="1300" dirty="0">
                <a:solidFill>
                  <a:srgbClr val="000000"/>
                </a:solidFill>
                <a:latin typeface="Times New Roman" charset="0"/>
                <a:cs typeface="Times New Roman" charset="0"/>
              </a:rPr>
              <a:t>          </a:t>
            </a:r>
            <a:r>
              <a:rPr lang="en-US" altLang="zh-CN" sz="1300" dirty="0" err="1">
                <a:solidFill>
                  <a:srgbClr val="000000"/>
                </a:solidFill>
                <a:latin typeface="Times New Roman" charset="0"/>
                <a:cs typeface="Times New Roman" charset="0"/>
              </a:rPr>
              <a:t>Yönetim</a:t>
            </a:r>
            <a:endParaRPr lang="en-US" altLang="zh-CN" sz="1300" dirty="0">
              <a:solidFill>
                <a:srgbClr val="000000"/>
              </a:solidFill>
              <a:latin typeface="Times New Roman" charset="0"/>
              <a:cs typeface="Times New Roman" charset="0"/>
            </a:endParaRPr>
          </a:p>
          <a:p>
            <a:pPr eaLnBrk="1" hangingPunct="1">
              <a:lnSpc>
                <a:spcPts val="1613"/>
              </a:lnSpc>
            </a:pPr>
            <a:endParaRPr lang="en-US" altLang="zh-CN" sz="1800" dirty="0"/>
          </a:p>
          <a:p>
            <a:pPr eaLnBrk="1" hangingPunct="1">
              <a:lnSpc>
                <a:spcPts val="900"/>
              </a:lnSpc>
            </a:pPr>
            <a:endParaRPr lang="en-US" altLang="zh-CN" sz="1800" dirty="0"/>
          </a:p>
          <a:p>
            <a:pPr eaLnBrk="1" hangingPunct="1">
              <a:lnSpc>
                <a:spcPts val="1525"/>
              </a:lnSpc>
            </a:pPr>
            <a:r>
              <a:rPr lang="en-US" altLang="zh-CN" sz="1800" dirty="0"/>
              <a:t>				</a:t>
            </a:r>
            <a:r>
              <a:rPr lang="en-US" altLang="zh-CN" sz="900" b="1" dirty="0">
                <a:solidFill>
                  <a:srgbClr val="000000"/>
                </a:solidFill>
                <a:latin typeface="Times New Roman" charset="0"/>
                <a:cs typeface="Times New Roman" charset="0"/>
              </a:rPr>
              <a:t>ISO</a:t>
            </a:r>
            <a:r>
              <a:rPr lang="en-US" altLang="zh-CN" sz="900" dirty="0">
                <a:latin typeface="Times New Roman" charset="0"/>
                <a:cs typeface="Times New Roman" charset="0"/>
              </a:rPr>
              <a:t> </a:t>
            </a:r>
            <a:r>
              <a:rPr lang="en-US" altLang="zh-CN" sz="900" b="1" dirty="0">
                <a:solidFill>
                  <a:srgbClr val="000000"/>
                </a:solidFill>
                <a:latin typeface="Times New Roman" charset="0"/>
                <a:cs typeface="Times New Roman" charset="0"/>
              </a:rPr>
              <a:t>14001</a:t>
            </a:r>
          </a:p>
          <a:p>
            <a:pPr eaLnBrk="1" hangingPunct="1">
              <a:lnSpc>
                <a:spcPts val="1525"/>
              </a:lnSpc>
            </a:pPr>
            <a:r>
              <a:rPr lang="en-US" altLang="zh-CN" sz="1100" dirty="0" err="1">
                <a:solidFill>
                  <a:srgbClr val="000000"/>
                </a:solidFill>
                <a:latin typeface="Times New Roman" charset="0"/>
                <a:cs typeface="Times New Roman" charset="0"/>
              </a:rPr>
              <a:t>Çevre</a:t>
            </a:r>
            <a:r>
              <a:rPr lang="en-US" altLang="zh-CN" sz="1100" dirty="0">
                <a:solidFill>
                  <a:srgbClr val="000000"/>
                </a:solidFill>
                <a:latin typeface="Times New Roman" charset="0"/>
                <a:cs typeface="Times New Roman" charset="0"/>
              </a:rPr>
              <a:t> ( </a:t>
            </a:r>
            <a:r>
              <a:rPr lang="en-US" altLang="zh-CN" sz="1100" dirty="0" err="1">
                <a:solidFill>
                  <a:srgbClr val="000000"/>
                </a:solidFill>
                <a:latin typeface="Times New Roman" charset="0"/>
                <a:cs typeface="Times New Roman" charset="0"/>
              </a:rPr>
              <a:t>rehberler</a:t>
            </a:r>
            <a:r>
              <a:rPr lang="en-US" altLang="zh-CN" sz="1100" dirty="0">
                <a:solidFill>
                  <a:srgbClr val="000000"/>
                </a:solidFill>
                <a:latin typeface="Times New Roman" charset="0"/>
                <a:cs typeface="Times New Roman" charset="0"/>
              </a:rPr>
              <a:t> )</a:t>
            </a:r>
          </a:p>
          <a:p>
            <a:pPr eaLnBrk="1" hangingPunct="1">
              <a:lnSpc>
                <a:spcPts val="1700"/>
              </a:lnSpc>
            </a:pPr>
            <a:r>
              <a:rPr lang="en-US" altLang="zh-CN" sz="1800" dirty="0"/>
              <a:t>		</a:t>
            </a:r>
            <a:r>
              <a:rPr lang="en-US" altLang="zh-CN" sz="900" b="1" dirty="0">
                <a:solidFill>
                  <a:srgbClr val="000000"/>
                </a:solidFill>
                <a:latin typeface="Times New Roman" charset="0"/>
                <a:cs typeface="Times New Roman" charset="0"/>
              </a:rPr>
              <a:t>ISO</a:t>
            </a:r>
            <a:r>
              <a:rPr lang="en-US" altLang="zh-CN" sz="900" dirty="0">
                <a:latin typeface="Times New Roman" charset="0"/>
                <a:cs typeface="Times New Roman" charset="0"/>
              </a:rPr>
              <a:t> </a:t>
            </a:r>
            <a:r>
              <a:rPr lang="en-US" altLang="zh-CN" sz="900" b="1" dirty="0">
                <a:solidFill>
                  <a:srgbClr val="000000"/>
                </a:solidFill>
                <a:latin typeface="Times New Roman" charset="0"/>
                <a:cs typeface="Times New Roman" charset="0"/>
              </a:rPr>
              <a:t>14004</a:t>
            </a:r>
          </a:p>
        </p:txBody>
      </p:sp>
      <p:sp>
        <p:nvSpPr>
          <p:cNvPr id="27675" name="TextBox 1"/>
          <p:cNvSpPr txBox="1">
            <a:spLocks noChangeArrowheads="1"/>
          </p:cNvSpPr>
          <p:nvPr/>
        </p:nvSpPr>
        <p:spPr bwMode="auto">
          <a:xfrm>
            <a:off x="1662113" y="1893888"/>
            <a:ext cx="5365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350"/>
              </a:lnSpc>
            </a:pPr>
            <a:r>
              <a:rPr lang="en-US" altLang="zh-CN" sz="1200">
                <a:solidFill>
                  <a:srgbClr val="000000"/>
                </a:solidFill>
                <a:latin typeface="Times New Roman" charset="0"/>
                <a:cs typeface="Times New Roman" charset="0"/>
              </a:rPr>
              <a:t>Telekom</a:t>
            </a:r>
          </a:p>
        </p:txBody>
      </p:sp>
      <p:sp>
        <p:nvSpPr>
          <p:cNvPr id="27676" name="TextBox 1"/>
          <p:cNvSpPr txBox="1">
            <a:spLocks noChangeArrowheads="1"/>
          </p:cNvSpPr>
          <p:nvPr/>
        </p:nvSpPr>
        <p:spPr bwMode="auto">
          <a:xfrm>
            <a:off x="4087813" y="2017713"/>
            <a:ext cx="833437"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350"/>
              </a:lnSpc>
            </a:pPr>
            <a:r>
              <a:rPr lang="en-US" altLang="zh-CN" sz="1200">
                <a:solidFill>
                  <a:srgbClr val="000000"/>
                </a:solidFill>
                <a:latin typeface="Times New Roman" charset="0"/>
                <a:cs typeface="Times New Roman" charset="0"/>
              </a:rPr>
              <a:t>Enformasyon</a:t>
            </a:r>
          </a:p>
          <a:p>
            <a:pPr eaLnBrk="1" hangingPunct="1">
              <a:lnSpc>
                <a:spcPts val="1350"/>
              </a:lnSpc>
            </a:pPr>
            <a:r>
              <a:rPr lang="en-US" altLang="zh-CN" sz="1200">
                <a:solidFill>
                  <a:srgbClr val="000000"/>
                </a:solidFill>
                <a:latin typeface="Times New Roman" charset="0"/>
                <a:cs typeface="Times New Roman" charset="0"/>
              </a:rPr>
              <a:t>Güvenliği</a:t>
            </a:r>
          </a:p>
        </p:txBody>
      </p:sp>
      <p:sp>
        <p:nvSpPr>
          <p:cNvPr id="27677" name="TextBox 1"/>
          <p:cNvSpPr txBox="1">
            <a:spLocks noChangeArrowheads="1"/>
          </p:cNvSpPr>
          <p:nvPr/>
        </p:nvSpPr>
        <p:spPr bwMode="auto">
          <a:xfrm>
            <a:off x="2897188" y="1882775"/>
            <a:ext cx="839787" cy="54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tabLst>
                <a:tab pos="319088" algn="l"/>
              </a:tabLst>
              <a:defRPr sz="2400">
                <a:solidFill>
                  <a:schemeClr val="tx1"/>
                </a:solidFill>
                <a:latin typeface="Arial" charset="0"/>
                <a:ea typeface="ＭＳ Ｐゴシック" charset="0"/>
                <a:cs typeface="ＭＳ Ｐゴシック" charset="0"/>
              </a:defRPr>
            </a:lvl1pPr>
            <a:lvl2pPr marL="742950" indent="-285750" eaLnBrk="0" hangingPunct="0">
              <a:tabLst>
                <a:tab pos="319088" algn="l"/>
              </a:tabLst>
              <a:defRPr sz="2400">
                <a:solidFill>
                  <a:schemeClr val="tx1"/>
                </a:solidFill>
                <a:latin typeface="Arial" charset="0"/>
                <a:ea typeface="ＭＳ Ｐゴシック" charset="0"/>
              </a:defRPr>
            </a:lvl2pPr>
            <a:lvl3pPr marL="1143000" indent="-228600" eaLnBrk="0" hangingPunct="0">
              <a:tabLst>
                <a:tab pos="319088" algn="l"/>
              </a:tabLst>
              <a:defRPr sz="2400">
                <a:solidFill>
                  <a:schemeClr val="tx1"/>
                </a:solidFill>
                <a:latin typeface="Arial" charset="0"/>
                <a:ea typeface="ＭＳ Ｐゴシック" charset="0"/>
              </a:defRPr>
            </a:lvl3pPr>
            <a:lvl4pPr marL="1600200" indent="-228600" eaLnBrk="0" hangingPunct="0">
              <a:tabLst>
                <a:tab pos="319088" algn="l"/>
              </a:tabLst>
              <a:defRPr sz="2400">
                <a:solidFill>
                  <a:schemeClr val="tx1"/>
                </a:solidFill>
                <a:latin typeface="Arial" charset="0"/>
                <a:ea typeface="ＭＳ Ｐゴシック" charset="0"/>
              </a:defRPr>
            </a:lvl4pPr>
            <a:lvl5pPr marL="2057400" indent="-228600" eaLnBrk="0" hangingPunct="0">
              <a:tabLst>
                <a:tab pos="3190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190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190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190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19088" algn="l"/>
              </a:tabLst>
              <a:defRPr sz="2400">
                <a:solidFill>
                  <a:schemeClr val="tx1"/>
                </a:solidFill>
                <a:latin typeface="Arial" charset="0"/>
                <a:ea typeface="ＭＳ Ｐゴシック" charset="0"/>
              </a:defRPr>
            </a:lvl9pPr>
          </a:lstStyle>
          <a:p>
            <a:pPr eaLnBrk="1" hangingPunct="1">
              <a:lnSpc>
                <a:spcPts val="988"/>
              </a:lnSpc>
            </a:pPr>
            <a:r>
              <a:rPr lang="en-US" altLang="zh-CN" sz="1800"/>
              <a:t>	</a:t>
            </a: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20000</a:t>
            </a:r>
          </a:p>
          <a:p>
            <a:pPr eaLnBrk="1" hangingPunct="1">
              <a:lnSpc>
                <a:spcPts val="900"/>
              </a:lnSpc>
            </a:pPr>
            <a:endParaRPr lang="en-US" altLang="zh-CN" sz="1800"/>
          </a:p>
          <a:p>
            <a:pPr eaLnBrk="1" hangingPunct="1">
              <a:lnSpc>
                <a:spcPts val="900"/>
              </a:lnSpc>
            </a:pPr>
            <a:endParaRPr lang="en-US" altLang="zh-CN" sz="1800"/>
          </a:p>
          <a:p>
            <a:pPr eaLnBrk="1" hangingPunct="1">
              <a:lnSpc>
                <a:spcPts val="1075"/>
              </a:lnSpc>
            </a:pPr>
            <a:r>
              <a:rPr lang="en-US" altLang="zh-CN" sz="900" b="1">
                <a:solidFill>
                  <a:srgbClr val="000000"/>
                </a:solidFill>
                <a:latin typeface="Times New Roman" charset="0"/>
                <a:cs typeface="Times New Roman" charset="0"/>
              </a:rPr>
              <a:t>TL</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9000</a:t>
            </a:r>
          </a:p>
        </p:txBody>
      </p:sp>
      <p:sp>
        <p:nvSpPr>
          <p:cNvPr id="27678" name="TextBox 1"/>
          <p:cNvSpPr txBox="1">
            <a:spLocks noChangeArrowheads="1"/>
          </p:cNvSpPr>
          <p:nvPr/>
        </p:nvSpPr>
        <p:spPr bwMode="auto">
          <a:xfrm>
            <a:off x="2516188" y="1457325"/>
            <a:ext cx="428625"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350"/>
              </a:lnSpc>
            </a:pPr>
            <a:r>
              <a:rPr lang="en-US" altLang="zh-CN" sz="1200">
                <a:solidFill>
                  <a:srgbClr val="000000"/>
                </a:solidFill>
                <a:latin typeface="Times New Roman" charset="0"/>
                <a:cs typeface="Times New Roman" charset="0"/>
              </a:rPr>
              <a:t>I.T.</a:t>
            </a:r>
          </a:p>
          <a:p>
            <a:pPr eaLnBrk="1" hangingPunct="1">
              <a:lnSpc>
                <a:spcPts val="1350"/>
              </a:lnSpc>
            </a:pPr>
            <a:r>
              <a:rPr lang="en-US" altLang="zh-CN" sz="1200">
                <a:solidFill>
                  <a:srgbClr val="000000"/>
                </a:solidFill>
                <a:latin typeface="Times New Roman" charset="0"/>
                <a:cs typeface="Times New Roman" charset="0"/>
              </a:rPr>
              <a:t>Servisi</a:t>
            </a:r>
          </a:p>
        </p:txBody>
      </p:sp>
      <p:sp>
        <p:nvSpPr>
          <p:cNvPr id="27679" name="TextBox 1"/>
          <p:cNvSpPr txBox="1">
            <a:spLocks noChangeArrowheads="1"/>
          </p:cNvSpPr>
          <p:nvPr/>
        </p:nvSpPr>
        <p:spPr bwMode="auto">
          <a:xfrm>
            <a:off x="4237038" y="4437063"/>
            <a:ext cx="525462"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988"/>
              </a:lnSpc>
            </a:pP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18617</a:t>
            </a:r>
          </a:p>
        </p:txBody>
      </p:sp>
      <p:sp>
        <p:nvSpPr>
          <p:cNvPr id="27680" name="TextBox 1"/>
          <p:cNvSpPr txBox="1">
            <a:spLocks noChangeArrowheads="1"/>
          </p:cNvSpPr>
          <p:nvPr/>
        </p:nvSpPr>
        <p:spPr bwMode="auto">
          <a:xfrm>
            <a:off x="4525963" y="5143500"/>
            <a:ext cx="550862" cy="60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tabLst>
                <a:tab pos="33338" algn="l"/>
              </a:tabLst>
              <a:defRPr sz="2400">
                <a:solidFill>
                  <a:schemeClr val="tx1"/>
                </a:solidFill>
                <a:latin typeface="Arial" charset="0"/>
                <a:ea typeface="ＭＳ Ｐゴシック" charset="0"/>
                <a:cs typeface="ＭＳ Ｐゴシック" charset="0"/>
              </a:defRPr>
            </a:lvl1pPr>
            <a:lvl2pPr marL="742950" indent="-285750" eaLnBrk="0" hangingPunct="0">
              <a:tabLst>
                <a:tab pos="33338" algn="l"/>
              </a:tabLst>
              <a:defRPr sz="2400">
                <a:solidFill>
                  <a:schemeClr val="tx1"/>
                </a:solidFill>
                <a:latin typeface="Arial" charset="0"/>
                <a:ea typeface="ＭＳ Ｐゴシック" charset="0"/>
              </a:defRPr>
            </a:lvl2pPr>
            <a:lvl3pPr marL="1143000" indent="-228600" eaLnBrk="0" hangingPunct="0">
              <a:tabLst>
                <a:tab pos="33338" algn="l"/>
              </a:tabLst>
              <a:defRPr sz="2400">
                <a:solidFill>
                  <a:schemeClr val="tx1"/>
                </a:solidFill>
                <a:latin typeface="Arial" charset="0"/>
                <a:ea typeface="ＭＳ Ｐゴシック" charset="0"/>
              </a:defRPr>
            </a:lvl3pPr>
            <a:lvl4pPr marL="1600200" indent="-228600" eaLnBrk="0" hangingPunct="0">
              <a:tabLst>
                <a:tab pos="33338" algn="l"/>
              </a:tabLst>
              <a:defRPr sz="2400">
                <a:solidFill>
                  <a:schemeClr val="tx1"/>
                </a:solidFill>
                <a:latin typeface="Arial" charset="0"/>
                <a:ea typeface="ＭＳ Ｐゴシック" charset="0"/>
              </a:defRPr>
            </a:lvl4pPr>
            <a:lvl5pPr marL="2057400" indent="-228600" eaLnBrk="0" hangingPunct="0">
              <a:tabLst>
                <a:tab pos="333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33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33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33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3338" algn="l"/>
              </a:tabLst>
              <a:defRPr sz="2400">
                <a:solidFill>
                  <a:schemeClr val="tx1"/>
                </a:solidFill>
                <a:latin typeface="Arial" charset="0"/>
                <a:ea typeface="ＭＳ Ｐゴシック" charset="0"/>
              </a:defRPr>
            </a:lvl9pPr>
          </a:lstStyle>
          <a:p>
            <a:pPr eaLnBrk="1" hangingPunct="1">
              <a:lnSpc>
                <a:spcPts val="988"/>
              </a:lnSpc>
            </a:pPr>
            <a:r>
              <a:rPr lang="en-US" altLang="zh-CN" sz="1800"/>
              <a:t>	</a:t>
            </a: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37001</a:t>
            </a:r>
          </a:p>
          <a:p>
            <a:pPr eaLnBrk="1" hangingPunct="1">
              <a:lnSpc>
                <a:spcPts val="900"/>
              </a:lnSpc>
            </a:pPr>
            <a:endParaRPr lang="en-US" altLang="zh-CN" sz="1800"/>
          </a:p>
          <a:p>
            <a:pPr eaLnBrk="1" hangingPunct="1">
              <a:lnSpc>
                <a:spcPts val="900"/>
              </a:lnSpc>
            </a:pPr>
            <a:endParaRPr lang="en-US" altLang="zh-CN" sz="1800"/>
          </a:p>
          <a:p>
            <a:pPr eaLnBrk="1" hangingPunct="1">
              <a:lnSpc>
                <a:spcPts val="1613"/>
              </a:lnSpc>
            </a:pP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39001</a:t>
            </a:r>
          </a:p>
        </p:txBody>
      </p:sp>
      <p:sp>
        <p:nvSpPr>
          <p:cNvPr id="27681" name="TextBox 1"/>
          <p:cNvSpPr txBox="1">
            <a:spLocks noChangeArrowheads="1"/>
          </p:cNvSpPr>
          <p:nvPr/>
        </p:nvSpPr>
        <p:spPr bwMode="auto">
          <a:xfrm>
            <a:off x="5495925" y="5165725"/>
            <a:ext cx="1123950" cy="68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tabLst>
                <a:tab pos="79375" algn="l"/>
              </a:tabLst>
              <a:defRPr sz="2400">
                <a:solidFill>
                  <a:schemeClr val="tx1"/>
                </a:solidFill>
                <a:latin typeface="Arial" charset="0"/>
                <a:ea typeface="ＭＳ Ｐゴシック" charset="0"/>
                <a:cs typeface="ＭＳ Ｐゴシック" charset="0"/>
              </a:defRPr>
            </a:lvl1pPr>
            <a:lvl2pPr marL="742950" indent="-285750" eaLnBrk="0" hangingPunct="0">
              <a:tabLst>
                <a:tab pos="79375" algn="l"/>
              </a:tabLst>
              <a:defRPr sz="2400">
                <a:solidFill>
                  <a:schemeClr val="tx1"/>
                </a:solidFill>
                <a:latin typeface="Arial" charset="0"/>
                <a:ea typeface="ＭＳ Ｐゴシック" charset="0"/>
              </a:defRPr>
            </a:lvl2pPr>
            <a:lvl3pPr marL="1143000" indent="-228600" eaLnBrk="0" hangingPunct="0">
              <a:tabLst>
                <a:tab pos="79375" algn="l"/>
              </a:tabLst>
              <a:defRPr sz="2400">
                <a:solidFill>
                  <a:schemeClr val="tx1"/>
                </a:solidFill>
                <a:latin typeface="Arial" charset="0"/>
                <a:ea typeface="ＭＳ Ｐゴシック" charset="0"/>
              </a:defRPr>
            </a:lvl3pPr>
            <a:lvl4pPr marL="1600200" indent="-228600" eaLnBrk="0" hangingPunct="0">
              <a:tabLst>
                <a:tab pos="79375" algn="l"/>
              </a:tabLst>
              <a:defRPr sz="2400">
                <a:solidFill>
                  <a:schemeClr val="tx1"/>
                </a:solidFill>
                <a:latin typeface="Arial" charset="0"/>
                <a:ea typeface="ＭＳ Ｐゴシック" charset="0"/>
              </a:defRPr>
            </a:lvl4pPr>
            <a:lvl5pPr marL="2057400" indent="-228600" eaLnBrk="0" hangingPunct="0">
              <a:tabLst>
                <a:tab pos="7937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937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937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937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9375" algn="l"/>
              </a:tabLst>
              <a:defRPr sz="2400">
                <a:solidFill>
                  <a:schemeClr val="tx1"/>
                </a:solidFill>
                <a:latin typeface="Arial" charset="0"/>
                <a:ea typeface="ＭＳ Ｐゴシック" charset="0"/>
              </a:defRPr>
            </a:lvl9pPr>
          </a:lstStyle>
          <a:p>
            <a:pPr eaLnBrk="1" hangingPunct="1">
              <a:lnSpc>
                <a:spcPts val="1350"/>
              </a:lnSpc>
            </a:pPr>
            <a:r>
              <a:rPr lang="en-US" altLang="zh-CN" sz="1800"/>
              <a:t>	</a:t>
            </a:r>
            <a:r>
              <a:rPr lang="en-US" altLang="zh-CN" sz="1200">
                <a:solidFill>
                  <a:srgbClr val="000000"/>
                </a:solidFill>
                <a:latin typeface="Times New Roman" charset="0"/>
                <a:cs typeface="Times New Roman" charset="0"/>
              </a:rPr>
              <a:t>Anti-</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26000</a:t>
            </a:r>
          </a:p>
          <a:p>
            <a:pPr eaLnBrk="1" hangingPunct="1">
              <a:lnSpc>
                <a:spcPts val="1350"/>
              </a:lnSpc>
            </a:pPr>
            <a:r>
              <a:rPr lang="en-US" altLang="zh-CN" sz="1800"/>
              <a:t>	</a:t>
            </a:r>
            <a:r>
              <a:rPr lang="en-US" altLang="zh-CN" sz="1200">
                <a:solidFill>
                  <a:srgbClr val="000000"/>
                </a:solidFill>
                <a:latin typeface="Times New Roman" charset="0"/>
                <a:cs typeface="Times New Roman" charset="0"/>
              </a:rPr>
              <a:t>bribery</a:t>
            </a:r>
          </a:p>
          <a:p>
            <a:pPr eaLnBrk="1" hangingPunct="1">
              <a:lnSpc>
                <a:spcPts val="900"/>
              </a:lnSpc>
            </a:pPr>
            <a:endParaRPr lang="en-US" altLang="zh-CN" sz="1800"/>
          </a:p>
          <a:p>
            <a:pPr eaLnBrk="1" hangingPunct="1">
              <a:lnSpc>
                <a:spcPts val="1525"/>
              </a:lnSpc>
            </a:pP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22301</a:t>
            </a:r>
          </a:p>
        </p:txBody>
      </p:sp>
      <p:sp>
        <p:nvSpPr>
          <p:cNvPr id="27682" name="TextBox 1"/>
          <p:cNvSpPr txBox="1">
            <a:spLocks noChangeArrowheads="1"/>
          </p:cNvSpPr>
          <p:nvPr/>
        </p:nvSpPr>
        <p:spPr bwMode="auto">
          <a:xfrm>
            <a:off x="1955800" y="469900"/>
            <a:ext cx="5627688" cy="757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2688"/>
              </a:lnSpc>
            </a:pPr>
            <a:r>
              <a:rPr lang="en-US" altLang="zh-CN" sz="3200" b="1">
                <a:solidFill>
                  <a:srgbClr val="330066"/>
                </a:solidFill>
                <a:latin typeface="Times New Roman" charset="0"/>
                <a:cs typeface="Times New Roman" charset="0"/>
              </a:rPr>
              <a:t>ISO Yönetim Standartları Ailesi</a:t>
            </a:r>
          </a:p>
          <a:p>
            <a:pPr algn="ctr" eaLnBrk="1" hangingPunct="1">
              <a:lnSpc>
                <a:spcPts val="2688"/>
              </a:lnSpc>
            </a:pPr>
            <a:r>
              <a:rPr lang="en-US" altLang="zh-CN" sz="3200" b="1">
                <a:solidFill>
                  <a:srgbClr val="330066"/>
                </a:solidFill>
                <a:latin typeface="Times New Roman" charset="0"/>
                <a:cs typeface="Times New Roman" charset="0"/>
              </a:rPr>
              <a:t> </a:t>
            </a:r>
          </a:p>
        </p:txBody>
      </p:sp>
      <p:sp>
        <p:nvSpPr>
          <p:cNvPr id="27683" name="TextBox 1"/>
          <p:cNvSpPr txBox="1">
            <a:spLocks noChangeArrowheads="1"/>
          </p:cNvSpPr>
          <p:nvPr/>
        </p:nvSpPr>
        <p:spPr bwMode="auto">
          <a:xfrm>
            <a:off x="5056188" y="6051550"/>
            <a:ext cx="693737"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41029">
            <a:spAutoFit/>
          </a:bodyPr>
          <a:lstStyle>
            <a:lvl1pPr eaLnBrk="0" hangingPunct="0">
              <a:tabLst>
                <a:tab pos="1720850" algn="l"/>
              </a:tabLst>
              <a:defRPr sz="2400">
                <a:solidFill>
                  <a:schemeClr val="tx1"/>
                </a:solidFill>
                <a:latin typeface="Arial" charset="0"/>
                <a:ea typeface="ＭＳ Ｐゴシック" charset="0"/>
                <a:cs typeface="ＭＳ Ｐゴシック" charset="0"/>
              </a:defRPr>
            </a:lvl1pPr>
            <a:lvl2pPr marL="742950" indent="-285750" eaLnBrk="0" hangingPunct="0">
              <a:tabLst>
                <a:tab pos="1720850" algn="l"/>
              </a:tabLst>
              <a:defRPr sz="2400">
                <a:solidFill>
                  <a:schemeClr val="tx1"/>
                </a:solidFill>
                <a:latin typeface="Arial" charset="0"/>
                <a:ea typeface="ＭＳ Ｐゴシック" charset="0"/>
              </a:defRPr>
            </a:lvl2pPr>
            <a:lvl3pPr marL="1143000" indent="-228600" eaLnBrk="0" hangingPunct="0">
              <a:tabLst>
                <a:tab pos="1720850" algn="l"/>
              </a:tabLst>
              <a:defRPr sz="2400">
                <a:solidFill>
                  <a:schemeClr val="tx1"/>
                </a:solidFill>
                <a:latin typeface="Arial" charset="0"/>
                <a:ea typeface="ＭＳ Ｐゴシック" charset="0"/>
              </a:defRPr>
            </a:lvl3pPr>
            <a:lvl4pPr marL="1600200" indent="-228600" eaLnBrk="0" hangingPunct="0">
              <a:tabLst>
                <a:tab pos="1720850" algn="l"/>
              </a:tabLst>
              <a:defRPr sz="2400">
                <a:solidFill>
                  <a:schemeClr val="tx1"/>
                </a:solidFill>
                <a:latin typeface="Arial" charset="0"/>
                <a:ea typeface="ＭＳ Ｐゴシック" charset="0"/>
              </a:defRPr>
            </a:lvl4pPr>
            <a:lvl5pPr marL="2057400" indent="-228600" eaLnBrk="0" hangingPunct="0">
              <a:tabLst>
                <a:tab pos="17208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7208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7208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7208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720850" algn="l"/>
              </a:tabLst>
              <a:defRPr sz="2400">
                <a:solidFill>
                  <a:schemeClr val="tx1"/>
                </a:solidFill>
                <a:latin typeface="Arial" charset="0"/>
                <a:ea typeface="ＭＳ Ｐゴシック" charset="0"/>
              </a:defRPr>
            </a:lvl9pPr>
          </a:lstStyle>
          <a:p>
            <a:pPr algn="ctr" eaLnBrk="1" hangingPunct="1">
              <a:lnSpc>
                <a:spcPts val="988"/>
              </a:lnSpc>
            </a:pPr>
            <a:r>
              <a:rPr lang="en-US" altLang="zh-CN" sz="1200">
                <a:solidFill>
                  <a:srgbClr val="000000"/>
                </a:solidFill>
                <a:latin typeface="Times New Roman" charset="0"/>
                <a:cs typeface="Times New Roman" charset="0"/>
              </a:rPr>
              <a:t>Yol    </a:t>
            </a:r>
          </a:p>
          <a:p>
            <a:pPr algn="ctr" eaLnBrk="1" hangingPunct="1">
              <a:lnSpc>
                <a:spcPts val="1438"/>
              </a:lnSpc>
            </a:pPr>
            <a:r>
              <a:rPr lang="en-US" altLang="zh-CN" sz="1200">
                <a:solidFill>
                  <a:srgbClr val="000000"/>
                </a:solidFill>
                <a:latin typeface="Times New Roman" charset="0"/>
                <a:cs typeface="Times New Roman" charset="0"/>
              </a:rPr>
              <a:t>Güvenliği</a:t>
            </a:r>
          </a:p>
        </p:txBody>
      </p:sp>
      <p:sp>
        <p:nvSpPr>
          <p:cNvPr id="27684" name="TextBox 1"/>
          <p:cNvSpPr txBox="1">
            <a:spLocks noChangeArrowheads="1"/>
          </p:cNvSpPr>
          <p:nvPr/>
        </p:nvSpPr>
        <p:spPr bwMode="auto">
          <a:xfrm>
            <a:off x="8128000" y="5938838"/>
            <a:ext cx="57150" cy="169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988"/>
              </a:lnSpc>
            </a:pPr>
            <a:r>
              <a:rPr lang="en-US" altLang="zh-CN" sz="900">
                <a:solidFill>
                  <a:srgbClr val="000000"/>
                </a:solidFill>
                <a:latin typeface="Times New Roman" charset="0"/>
                <a:cs typeface="Times New Roman" charset="0"/>
              </a:rPr>
              <a:t>9</a:t>
            </a:r>
          </a:p>
        </p:txBody>
      </p:sp>
      <p:sp>
        <p:nvSpPr>
          <p:cNvPr id="27685" name="TextBox 1"/>
          <p:cNvSpPr txBox="1">
            <a:spLocks noChangeArrowheads="1"/>
          </p:cNvSpPr>
          <p:nvPr/>
        </p:nvSpPr>
        <p:spPr bwMode="auto">
          <a:xfrm>
            <a:off x="2690813" y="2543175"/>
            <a:ext cx="2230437" cy="148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41029">
            <a:spAutoFit/>
          </a:bodyPr>
          <a:lstStyle>
            <a:lvl1pPr eaLnBrk="0" hangingPunct="0">
              <a:tabLst>
                <a:tab pos="169863" algn="l"/>
                <a:tab pos="649288" algn="l"/>
                <a:tab pos="739775" algn="l"/>
                <a:tab pos="876300" algn="l"/>
                <a:tab pos="1001713" algn="l"/>
                <a:tab pos="1947863" algn="l"/>
              </a:tabLst>
              <a:defRPr sz="2400">
                <a:solidFill>
                  <a:schemeClr val="tx1"/>
                </a:solidFill>
                <a:latin typeface="Arial" charset="0"/>
                <a:ea typeface="ＭＳ Ｐゴシック" charset="0"/>
                <a:cs typeface="ＭＳ Ｐゴシック" charset="0"/>
              </a:defRPr>
            </a:lvl1pPr>
            <a:lvl2pPr marL="742950" indent="-285750" eaLnBrk="0" hangingPunct="0">
              <a:tabLst>
                <a:tab pos="169863" algn="l"/>
                <a:tab pos="649288" algn="l"/>
                <a:tab pos="739775" algn="l"/>
                <a:tab pos="876300" algn="l"/>
                <a:tab pos="1001713" algn="l"/>
                <a:tab pos="1947863" algn="l"/>
              </a:tabLst>
              <a:defRPr sz="2400">
                <a:solidFill>
                  <a:schemeClr val="tx1"/>
                </a:solidFill>
                <a:latin typeface="Arial" charset="0"/>
                <a:ea typeface="ＭＳ Ｐゴシック" charset="0"/>
              </a:defRPr>
            </a:lvl2pPr>
            <a:lvl3pPr marL="1143000" indent="-228600" eaLnBrk="0" hangingPunct="0">
              <a:tabLst>
                <a:tab pos="169863" algn="l"/>
                <a:tab pos="649288" algn="l"/>
                <a:tab pos="739775" algn="l"/>
                <a:tab pos="876300" algn="l"/>
                <a:tab pos="1001713" algn="l"/>
                <a:tab pos="1947863" algn="l"/>
              </a:tabLst>
              <a:defRPr sz="2400">
                <a:solidFill>
                  <a:schemeClr val="tx1"/>
                </a:solidFill>
                <a:latin typeface="Arial" charset="0"/>
                <a:ea typeface="ＭＳ Ｐゴシック" charset="0"/>
              </a:defRPr>
            </a:lvl3pPr>
            <a:lvl4pPr marL="1600200" indent="-228600" eaLnBrk="0" hangingPunct="0">
              <a:tabLst>
                <a:tab pos="169863" algn="l"/>
                <a:tab pos="649288" algn="l"/>
                <a:tab pos="739775" algn="l"/>
                <a:tab pos="876300" algn="l"/>
                <a:tab pos="1001713" algn="l"/>
                <a:tab pos="1947863" algn="l"/>
              </a:tabLst>
              <a:defRPr sz="2400">
                <a:solidFill>
                  <a:schemeClr val="tx1"/>
                </a:solidFill>
                <a:latin typeface="Arial" charset="0"/>
                <a:ea typeface="ＭＳ Ｐゴシック" charset="0"/>
              </a:defRPr>
            </a:lvl4pPr>
            <a:lvl5pPr marL="2057400" indent="-228600" eaLnBrk="0" hangingPunct="0">
              <a:tabLst>
                <a:tab pos="169863" algn="l"/>
                <a:tab pos="649288" algn="l"/>
                <a:tab pos="739775" algn="l"/>
                <a:tab pos="876300" algn="l"/>
                <a:tab pos="1001713" algn="l"/>
                <a:tab pos="19478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9863" algn="l"/>
                <a:tab pos="649288" algn="l"/>
                <a:tab pos="739775" algn="l"/>
                <a:tab pos="876300" algn="l"/>
                <a:tab pos="1001713" algn="l"/>
                <a:tab pos="19478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9863" algn="l"/>
                <a:tab pos="649288" algn="l"/>
                <a:tab pos="739775" algn="l"/>
                <a:tab pos="876300" algn="l"/>
                <a:tab pos="1001713" algn="l"/>
                <a:tab pos="19478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9863" algn="l"/>
                <a:tab pos="649288" algn="l"/>
                <a:tab pos="739775" algn="l"/>
                <a:tab pos="876300" algn="l"/>
                <a:tab pos="1001713" algn="l"/>
                <a:tab pos="19478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9863" algn="l"/>
                <a:tab pos="649288" algn="l"/>
                <a:tab pos="739775" algn="l"/>
                <a:tab pos="876300" algn="l"/>
                <a:tab pos="1001713" algn="l"/>
                <a:tab pos="1947863" algn="l"/>
              </a:tabLst>
              <a:defRPr sz="2400">
                <a:solidFill>
                  <a:schemeClr val="tx1"/>
                </a:solidFill>
                <a:latin typeface="Arial" charset="0"/>
                <a:ea typeface="ＭＳ Ｐゴシック" charset="0"/>
              </a:defRPr>
            </a:lvl9pPr>
          </a:lstStyle>
          <a:p>
            <a:pPr eaLnBrk="1" hangingPunct="1">
              <a:lnSpc>
                <a:spcPts val="1700"/>
              </a:lnSpc>
            </a:pPr>
            <a:r>
              <a:rPr lang="en-US" altLang="zh-CN" sz="1800"/>
              <a:t>				</a:t>
            </a:r>
            <a:r>
              <a:rPr lang="en-US" altLang="zh-CN" sz="1600">
                <a:solidFill>
                  <a:srgbClr val="000000"/>
                </a:solidFill>
                <a:latin typeface="Times New Roman" charset="0"/>
                <a:cs typeface="Times New Roman" charset="0"/>
              </a:rPr>
              <a:t>Ekonomik Büyüme</a:t>
            </a:r>
          </a:p>
          <a:p>
            <a:pPr eaLnBrk="1" hangingPunct="1">
              <a:lnSpc>
                <a:spcPts val="1700"/>
              </a:lnSpc>
            </a:pPr>
            <a:r>
              <a:rPr lang="en-US" altLang="zh-CN" sz="900" b="1">
                <a:solidFill>
                  <a:srgbClr val="000000"/>
                </a:solidFill>
                <a:latin typeface="Times New Roman" charset="0"/>
                <a:cs typeface="Times New Roman" charset="0"/>
              </a:rPr>
              <a:t>ISO/TS</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16949</a:t>
            </a:r>
          </a:p>
          <a:p>
            <a:pPr eaLnBrk="1" hangingPunct="1">
              <a:lnSpc>
                <a:spcPts val="1700"/>
              </a:lnSpc>
            </a:pPr>
            <a:r>
              <a:rPr lang="en-US" altLang="zh-CN" sz="1800"/>
              <a:t>					</a:t>
            </a:r>
            <a:r>
              <a:rPr lang="en-US" altLang="zh-CN" sz="1200">
                <a:solidFill>
                  <a:srgbClr val="000000"/>
                </a:solidFill>
                <a:latin typeface="Times New Roman" charset="0"/>
                <a:cs typeface="Times New Roman" charset="0"/>
              </a:rPr>
              <a:t>Mgt.</a:t>
            </a:r>
            <a:r>
              <a:rPr lang="en-US" altLang="zh-CN" sz="1200">
                <a:latin typeface="Times New Roman" charset="0"/>
                <a:cs typeface="Times New Roman" charset="0"/>
              </a:rPr>
              <a:t>          </a:t>
            </a:r>
            <a:r>
              <a:rPr lang="en-US" altLang="zh-CN" sz="1200">
                <a:solidFill>
                  <a:srgbClr val="000000"/>
                </a:solidFill>
                <a:latin typeface="Times New Roman" charset="0"/>
                <a:cs typeface="Times New Roman" charset="0"/>
              </a:rPr>
              <a:t>Enerji</a:t>
            </a:r>
          </a:p>
          <a:p>
            <a:pPr eaLnBrk="1" hangingPunct="1">
              <a:lnSpc>
                <a:spcPts val="900"/>
              </a:lnSpc>
            </a:pPr>
            <a:endParaRPr lang="en-US" altLang="zh-CN" sz="1800"/>
          </a:p>
          <a:p>
            <a:pPr eaLnBrk="1" hangingPunct="1">
              <a:lnSpc>
                <a:spcPts val="1700"/>
              </a:lnSpc>
            </a:pPr>
            <a:r>
              <a:rPr lang="en-US" altLang="zh-CN" sz="1800"/>
              <a:t>	</a:t>
            </a: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5500</a:t>
            </a:r>
            <a:r>
              <a:rPr lang="en-US" altLang="zh-CN" sz="2100" b="1">
                <a:solidFill>
                  <a:srgbClr val="FF3300"/>
                </a:solidFill>
                <a:latin typeface="Times New Roman" charset="0"/>
                <a:cs typeface="Times New Roman" charset="0"/>
              </a:rPr>
              <a:t>Sürdürülebilir					   Büyüme</a:t>
            </a:r>
          </a:p>
        </p:txBody>
      </p:sp>
      <p:sp>
        <p:nvSpPr>
          <p:cNvPr id="27686" name="TextBox 1"/>
          <p:cNvSpPr txBox="1">
            <a:spLocks noChangeArrowheads="1"/>
          </p:cNvSpPr>
          <p:nvPr/>
        </p:nvSpPr>
        <p:spPr bwMode="auto">
          <a:xfrm>
            <a:off x="5357813" y="2543175"/>
            <a:ext cx="1730375" cy="2027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41029">
            <a:spAutoFit/>
          </a:bodyPr>
          <a:lstStyle>
            <a:lvl1pPr eaLnBrk="0" hangingPunct="0">
              <a:tabLst>
                <a:tab pos="180975" algn="l"/>
                <a:tab pos="193675" algn="l"/>
                <a:tab pos="261938" algn="l"/>
                <a:tab pos="477838" algn="l"/>
                <a:tab pos="933450" algn="l"/>
              </a:tabLst>
              <a:defRPr sz="2400">
                <a:solidFill>
                  <a:schemeClr val="tx1"/>
                </a:solidFill>
                <a:latin typeface="Arial" charset="0"/>
                <a:ea typeface="ＭＳ Ｐゴシック" charset="0"/>
                <a:cs typeface="ＭＳ Ｐゴシック" charset="0"/>
              </a:defRPr>
            </a:lvl1pPr>
            <a:lvl2pPr marL="742950" indent="-285750" eaLnBrk="0" hangingPunct="0">
              <a:tabLst>
                <a:tab pos="180975" algn="l"/>
                <a:tab pos="193675" algn="l"/>
                <a:tab pos="261938" algn="l"/>
                <a:tab pos="477838" algn="l"/>
                <a:tab pos="933450" algn="l"/>
              </a:tabLst>
              <a:defRPr sz="2400">
                <a:solidFill>
                  <a:schemeClr val="tx1"/>
                </a:solidFill>
                <a:latin typeface="Arial" charset="0"/>
                <a:ea typeface="ＭＳ Ｐゴシック" charset="0"/>
              </a:defRPr>
            </a:lvl2pPr>
            <a:lvl3pPr marL="1143000" indent="-228600" eaLnBrk="0" hangingPunct="0">
              <a:tabLst>
                <a:tab pos="180975" algn="l"/>
                <a:tab pos="193675" algn="l"/>
                <a:tab pos="261938" algn="l"/>
                <a:tab pos="477838" algn="l"/>
                <a:tab pos="933450" algn="l"/>
              </a:tabLst>
              <a:defRPr sz="2400">
                <a:solidFill>
                  <a:schemeClr val="tx1"/>
                </a:solidFill>
                <a:latin typeface="Arial" charset="0"/>
                <a:ea typeface="ＭＳ Ｐゴシック" charset="0"/>
              </a:defRPr>
            </a:lvl3pPr>
            <a:lvl4pPr marL="1600200" indent="-228600" eaLnBrk="0" hangingPunct="0">
              <a:tabLst>
                <a:tab pos="180975" algn="l"/>
                <a:tab pos="193675" algn="l"/>
                <a:tab pos="261938" algn="l"/>
                <a:tab pos="477838" algn="l"/>
                <a:tab pos="933450" algn="l"/>
              </a:tabLst>
              <a:defRPr sz="2400">
                <a:solidFill>
                  <a:schemeClr val="tx1"/>
                </a:solidFill>
                <a:latin typeface="Arial" charset="0"/>
                <a:ea typeface="ＭＳ Ｐゴシック" charset="0"/>
              </a:defRPr>
            </a:lvl4pPr>
            <a:lvl5pPr marL="2057400" indent="-228600" eaLnBrk="0" hangingPunct="0">
              <a:tabLst>
                <a:tab pos="180975" algn="l"/>
                <a:tab pos="193675" algn="l"/>
                <a:tab pos="261938" algn="l"/>
                <a:tab pos="477838" algn="l"/>
                <a:tab pos="9334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80975" algn="l"/>
                <a:tab pos="193675" algn="l"/>
                <a:tab pos="261938" algn="l"/>
                <a:tab pos="477838" algn="l"/>
                <a:tab pos="9334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80975" algn="l"/>
                <a:tab pos="193675" algn="l"/>
                <a:tab pos="261938" algn="l"/>
                <a:tab pos="477838" algn="l"/>
                <a:tab pos="9334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80975" algn="l"/>
                <a:tab pos="193675" algn="l"/>
                <a:tab pos="261938" algn="l"/>
                <a:tab pos="477838" algn="l"/>
                <a:tab pos="9334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80975" algn="l"/>
                <a:tab pos="193675" algn="l"/>
                <a:tab pos="261938" algn="l"/>
                <a:tab pos="477838" algn="l"/>
                <a:tab pos="933450" algn="l"/>
              </a:tabLst>
              <a:defRPr sz="2400">
                <a:solidFill>
                  <a:schemeClr val="tx1"/>
                </a:solidFill>
                <a:latin typeface="Arial" charset="0"/>
                <a:ea typeface="ＭＳ Ｐゴシック" charset="0"/>
              </a:defRPr>
            </a:lvl9pPr>
          </a:lstStyle>
          <a:p>
            <a:pPr eaLnBrk="1" hangingPunct="1">
              <a:lnSpc>
                <a:spcPts val="988"/>
              </a:lnSpc>
            </a:pPr>
            <a:r>
              <a:rPr lang="en-US" altLang="zh-CN" sz="1800"/>
              <a:t>		</a:t>
            </a: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9001</a:t>
            </a:r>
          </a:p>
          <a:p>
            <a:pPr eaLnBrk="1" hangingPunct="1">
              <a:lnSpc>
                <a:spcPts val="900"/>
              </a:lnSpc>
            </a:pPr>
            <a:endParaRPr lang="en-US" altLang="zh-CN" sz="1800"/>
          </a:p>
          <a:p>
            <a:pPr eaLnBrk="1" hangingPunct="1">
              <a:lnSpc>
                <a:spcPts val="900"/>
              </a:lnSpc>
            </a:pPr>
            <a:endParaRPr lang="en-US" altLang="zh-CN" sz="1800"/>
          </a:p>
          <a:p>
            <a:pPr eaLnBrk="1" hangingPunct="1">
              <a:lnSpc>
                <a:spcPts val="900"/>
              </a:lnSpc>
            </a:pPr>
            <a:endParaRPr lang="en-US" altLang="zh-CN" sz="1800"/>
          </a:p>
          <a:p>
            <a:pPr eaLnBrk="1" hangingPunct="1">
              <a:lnSpc>
                <a:spcPts val="1250"/>
              </a:lnSpc>
            </a:pPr>
            <a:r>
              <a:rPr lang="en-US" altLang="zh-CN" sz="1800"/>
              <a:t>			</a:t>
            </a: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22000</a:t>
            </a:r>
          </a:p>
          <a:p>
            <a:pPr eaLnBrk="1" hangingPunct="1">
              <a:lnSpc>
                <a:spcPts val="1613"/>
              </a:lnSpc>
            </a:pPr>
            <a:r>
              <a:rPr lang="en-US" altLang="zh-CN" sz="1800"/>
              <a:t>				</a:t>
            </a:r>
            <a:r>
              <a:rPr lang="en-US" altLang="zh-CN" sz="1200">
                <a:solidFill>
                  <a:srgbClr val="000000"/>
                </a:solidFill>
                <a:latin typeface="Times New Roman" charset="0"/>
                <a:cs typeface="Times New Roman" charset="0"/>
              </a:rPr>
              <a:t>Risk</a:t>
            </a:r>
          </a:p>
          <a:p>
            <a:pPr eaLnBrk="1" hangingPunct="1">
              <a:lnSpc>
                <a:spcPts val="1613"/>
              </a:lnSpc>
            </a:pPr>
            <a:r>
              <a:rPr lang="en-US" altLang="zh-CN" sz="1200">
                <a:solidFill>
                  <a:srgbClr val="000000"/>
                </a:solidFill>
                <a:latin typeface="Times New Roman" charset="0"/>
                <a:cs typeface="Times New Roman" charset="0"/>
              </a:rPr>
              <a:t>             Yönetimi</a:t>
            </a:r>
          </a:p>
          <a:p>
            <a:pPr eaLnBrk="1" hangingPunct="1">
              <a:lnSpc>
                <a:spcPts val="1525"/>
              </a:lnSpc>
            </a:pPr>
            <a:r>
              <a:rPr lang="en-US" altLang="zh-CN" sz="1800"/>
              <a:t>	</a:t>
            </a: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9004</a:t>
            </a:r>
          </a:p>
          <a:p>
            <a:pPr eaLnBrk="1" hangingPunct="1">
              <a:lnSpc>
                <a:spcPts val="713"/>
              </a:lnSpc>
            </a:pPr>
            <a:r>
              <a:rPr lang="en-US" altLang="zh-CN" sz="1800"/>
              <a:t>					</a:t>
            </a:r>
            <a:r>
              <a:rPr lang="en-US" altLang="zh-CN" sz="900" b="1">
                <a:solidFill>
                  <a:srgbClr val="000000"/>
                </a:solidFill>
                <a:latin typeface="Times New Roman" charset="0"/>
                <a:cs typeface="Times New Roman" charset="0"/>
              </a:rPr>
              <a:t>(OHSAS</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18001)</a:t>
            </a:r>
          </a:p>
          <a:p>
            <a:pPr eaLnBrk="1" hangingPunct="1">
              <a:lnSpc>
                <a:spcPts val="988"/>
              </a:lnSpc>
            </a:pPr>
            <a:r>
              <a:rPr lang="en-US" altLang="zh-CN" sz="1800"/>
              <a:t>					</a:t>
            </a:r>
            <a:r>
              <a:rPr lang="en-US" altLang="zh-CN" sz="900" b="1">
                <a:solidFill>
                  <a:srgbClr val="000000"/>
                </a:solidFill>
                <a:latin typeface="Times New Roman" charset="0"/>
                <a:cs typeface="Times New Roman" charset="0"/>
              </a:rPr>
              <a:t>Future</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ISO</a:t>
            </a:r>
            <a:r>
              <a:rPr lang="en-US" altLang="zh-CN" sz="900">
                <a:latin typeface="Times New Roman" charset="0"/>
                <a:cs typeface="Times New Roman" charset="0"/>
              </a:rPr>
              <a:t> </a:t>
            </a:r>
            <a:r>
              <a:rPr lang="en-US" altLang="zh-CN" sz="900" b="1">
                <a:solidFill>
                  <a:srgbClr val="000000"/>
                </a:solidFill>
                <a:latin typeface="Times New Roman" charset="0"/>
                <a:cs typeface="Times New Roman" charset="0"/>
              </a:rPr>
              <a:t>Std</a:t>
            </a:r>
          </a:p>
          <a:p>
            <a:pPr eaLnBrk="1" hangingPunct="1">
              <a:lnSpc>
                <a:spcPts val="2063"/>
              </a:lnSpc>
            </a:pPr>
            <a:r>
              <a:rPr lang="en-US" altLang="zh-CN" sz="1200">
                <a:solidFill>
                  <a:srgbClr val="000000"/>
                </a:solidFill>
                <a:latin typeface="Times New Roman" charset="0"/>
                <a:cs typeface="Times New Roman" charset="0"/>
              </a:rPr>
              <a:t>Sürdürülebilir</a:t>
            </a:r>
          </a:p>
          <a:p>
            <a:pPr eaLnBrk="1" hangingPunct="1">
              <a:lnSpc>
                <a:spcPts val="2063"/>
              </a:lnSpc>
            </a:pPr>
            <a:r>
              <a:rPr lang="en-US" altLang="zh-CN" sz="1200">
                <a:solidFill>
                  <a:srgbClr val="000000"/>
                </a:solidFill>
                <a:latin typeface="Times New Roman" charset="0"/>
                <a:cs typeface="Times New Roman" charset="0"/>
              </a:rPr>
              <a:t>Satınalma</a:t>
            </a:r>
          </a:p>
        </p:txBody>
      </p:sp>
    </p:spTree>
    <p:extLst>
      <p:ext uri="{BB962C8B-B14F-4D97-AF65-F5344CB8AC3E}">
        <p14:creationId xmlns:p14="http://schemas.microsoft.com/office/powerpoint/2010/main" val="1708266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rmAutofit/>
          </a:bodyPr>
          <a:lstStyle/>
          <a:p>
            <a:r>
              <a:rPr lang="tr-TR" sz="2200" b="1" dirty="0" smtClean="0">
                <a:solidFill>
                  <a:schemeClr val="accent1">
                    <a:lumMod val="50000"/>
                  </a:schemeClr>
                </a:solidFill>
                <a:latin typeface="Arial" pitchFamily="34" charset="0"/>
                <a:cs typeface="Arial" pitchFamily="34" charset="0"/>
              </a:rPr>
              <a:t>SAĞLIĞI ETKİLEYEN FAKTÖRLER</a:t>
            </a:r>
            <a:endParaRPr lang="tr-TR" sz="22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040560"/>
          </a:xfrm>
        </p:spPr>
        <p:txBody>
          <a:bodyPr numCol="1">
            <a:noAutofit/>
          </a:bodyPr>
          <a:lstStyle/>
          <a:p>
            <a:pPr marL="457200" indent="-457200" algn="l">
              <a:buClr>
                <a:srgbClr val="00B0F0"/>
              </a:buClr>
              <a:buFont typeface="+mj-lt"/>
              <a:buAutoNum type="arabicParenR"/>
            </a:pPr>
            <a:endParaRPr lang="tr-TR" sz="2000" dirty="0" smtClean="0">
              <a:solidFill>
                <a:schemeClr val="tx1"/>
              </a:solidFill>
              <a:latin typeface="Arial" pitchFamily="34" charset="0"/>
              <a:cs typeface="Arial" pitchFamily="34" charset="0"/>
            </a:endParaRPr>
          </a:p>
          <a:p>
            <a:pPr marL="457200" indent="-457200" algn="l">
              <a:buClr>
                <a:srgbClr val="00B0F0"/>
              </a:buClr>
              <a:buFont typeface="+mj-lt"/>
              <a:buAutoNum type="arabicParenR"/>
            </a:pPr>
            <a:r>
              <a:rPr lang="tr-TR" sz="2000" dirty="0" smtClean="0">
                <a:solidFill>
                  <a:schemeClr val="tx1"/>
                </a:solidFill>
                <a:latin typeface="Arial" pitchFamily="34" charset="0"/>
                <a:cs typeface="Arial" pitchFamily="34" charset="0"/>
              </a:rPr>
              <a:t>KİŞİYE </a:t>
            </a:r>
            <a:r>
              <a:rPr lang="tr-TR" sz="2000" dirty="0">
                <a:solidFill>
                  <a:schemeClr val="tx1"/>
                </a:solidFill>
                <a:latin typeface="Arial" pitchFamily="34" charset="0"/>
                <a:cs typeface="Arial" pitchFamily="34" charset="0"/>
              </a:rPr>
              <a:t>BAĞLI </a:t>
            </a:r>
            <a:r>
              <a:rPr lang="tr-TR" sz="2000" dirty="0" smtClean="0">
                <a:solidFill>
                  <a:schemeClr val="tx1"/>
                </a:solidFill>
                <a:latin typeface="Arial" pitchFamily="34" charset="0"/>
                <a:cs typeface="Arial" pitchFamily="34" charset="0"/>
              </a:rPr>
              <a:t>FAKTÖRLER                                                                     (Beslenme </a:t>
            </a:r>
            <a:r>
              <a:rPr lang="tr-TR" sz="2000" dirty="0">
                <a:solidFill>
                  <a:schemeClr val="tx1"/>
                </a:solidFill>
                <a:latin typeface="Arial" pitchFamily="34" charset="0"/>
                <a:cs typeface="Arial" pitchFamily="34" charset="0"/>
              </a:rPr>
              <a:t>Alışkanlıkları, Temizlik </a:t>
            </a:r>
            <a:r>
              <a:rPr lang="tr-TR" sz="2000" dirty="0" smtClean="0">
                <a:solidFill>
                  <a:schemeClr val="tx1"/>
                </a:solidFill>
                <a:latin typeface="Arial" pitchFamily="34" charset="0"/>
                <a:cs typeface="Arial" pitchFamily="34" charset="0"/>
              </a:rPr>
              <a:t>Alışkanlıkları)</a:t>
            </a:r>
          </a:p>
          <a:p>
            <a:pPr marL="457200" indent="-457200" algn="l">
              <a:buClr>
                <a:srgbClr val="AF1D74"/>
              </a:buClr>
              <a:buFont typeface="+mj-lt"/>
              <a:buAutoNum type="arabicParenR"/>
            </a:pPr>
            <a:endParaRPr lang="tr-TR" sz="2000" dirty="0" smtClean="0">
              <a:solidFill>
                <a:schemeClr val="tx1"/>
              </a:solidFill>
              <a:latin typeface="Arial" pitchFamily="34" charset="0"/>
              <a:cs typeface="Arial" pitchFamily="34" charset="0"/>
            </a:endParaRPr>
          </a:p>
          <a:p>
            <a:pPr marL="457200" indent="-457200" algn="l">
              <a:buClr>
                <a:srgbClr val="00B0F0"/>
              </a:buClr>
              <a:buFont typeface="+mj-lt"/>
              <a:buAutoNum type="arabicParenR"/>
            </a:pPr>
            <a:r>
              <a:rPr lang="tr-TR" sz="2000" dirty="0" smtClean="0">
                <a:solidFill>
                  <a:schemeClr val="tx1"/>
                </a:solidFill>
                <a:latin typeface="Arial" pitchFamily="34" charset="0"/>
                <a:cs typeface="Arial" pitchFamily="34" charset="0"/>
              </a:rPr>
              <a:t>ORTAM</a:t>
            </a:r>
          </a:p>
          <a:p>
            <a:pPr algn="l">
              <a:tabLst>
                <a:tab pos="444500" algn="l"/>
              </a:tabLst>
            </a:pPr>
            <a:r>
              <a:rPr lang="tr-TR" sz="2000" dirty="0" smtClean="0">
                <a:solidFill>
                  <a:schemeClr val="tx1"/>
                </a:solidFill>
                <a:latin typeface="Arial" pitchFamily="34" charset="0"/>
                <a:cs typeface="Arial" pitchFamily="34" charset="0"/>
              </a:rPr>
              <a:t>	a)FİZİKİ </a:t>
            </a:r>
            <a:r>
              <a:rPr lang="tr-TR" sz="2000" dirty="0">
                <a:solidFill>
                  <a:schemeClr val="tx1"/>
                </a:solidFill>
                <a:latin typeface="Arial" pitchFamily="34" charset="0"/>
                <a:cs typeface="Arial" pitchFamily="34" charset="0"/>
              </a:rPr>
              <a:t>ORTAM……….(Sıcak, Soğuk, Havalandırma)</a:t>
            </a:r>
          </a:p>
          <a:p>
            <a:pPr algn="l">
              <a:tabLst>
                <a:tab pos="444500" algn="l"/>
              </a:tabLst>
            </a:pPr>
            <a:r>
              <a:rPr lang="tr-TR" sz="2000" dirty="0">
                <a:solidFill>
                  <a:schemeClr val="tx1"/>
                </a:solidFill>
                <a:latin typeface="Arial" pitchFamily="34" charset="0"/>
                <a:cs typeface="Arial" pitchFamily="34" charset="0"/>
              </a:rPr>
              <a:t>	</a:t>
            </a:r>
            <a:r>
              <a:rPr lang="tr-TR" sz="2000" dirty="0" smtClean="0">
                <a:solidFill>
                  <a:schemeClr val="tx1"/>
                </a:solidFill>
                <a:latin typeface="Arial" pitchFamily="34" charset="0"/>
                <a:cs typeface="Arial" pitchFamily="34" charset="0"/>
              </a:rPr>
              <a:t>b)BİYOLOJİK </a:t>
            </a:r>
            <a:r>
              <a:rPr lang="tr-TR" sz="2000" dirty="0">
                <a:solidFill>
                  <a:schemeClr val="tx1"/>
                </a:solidFill>
                <a:latin typeface="Arial" pitchFamily="34" charset="0"/>
                <a:cs typeface="Arial" pitchFamily="34" charset="0"/>
              </a:rPr>
              <a:t>ORTAM…(Tarım, Hayvancılık, </a:t>
            </a:r>
            <a:r>
              <a:rPr lang="tr-TR" sz="2000" dirty="0" smtClean="0">
                <a:solidFill>
                  <a:schemeClr val="tx1"/>
                </a:solidFill>
                <a:latin typeface="Arial" pitchFamily="34" charset="0"/>
                <a:cs typeface="Arial" pitchFamily="34" charset="0"/>
              </a:rPr>
              <a:t>Bakteriler, 	  	</a:t>
            </a:r>
          </a:p>
          <a:p>
            <a:pPr algn="l" defTabSz="622300">
              <a:tabLst>
                <a:tab pos="444500" algn="l"/>
              </a:tabLst>
            </a:pPr>
            <a:r>
              <a:rPr lang="tr-TR" sz="2000" dirty="0">
                <a:solidFill>
                  <a:schemeClr val="tx1"/>
                </a:solidFill>
                <a:latin typeface="Arial" pitchFamily="34" charset="0"/>
                <a:cs typeface="Arial" pitchFamily="34" charset="0"/>
              </a:rPr>
              <a:t>	</a:t>
            </a:r>
            <a:r>
              <a:rPr lang="tr-TR" sz="2000" dirty="0" smtClean="0">
                <a:solidFill>
                  <a:schemeClr val="tx1"/>
                </a:solidFill>
                <a:latin typeface="Arial" pitchFamily="34" charset="0"/>
                <a:cs typeface="Arial" pitchFamily="34" charset="0"/>
              </a:rPr>
              <a:t>	Mikroorganizmalar</a:t>
            </a:r>
            <a:r>
              <a:rPr lang="tr-TR" sz="2000" dirty="0">
                <a:solidFill>
                  <a:schemeClr val="tx1"/>
                </a:solidFill>
                <a:latin typeface="Arial" pitchFamily="34" charset="0"/>
                <a:cs typeface="Arial" pitchFamily="34" charset="0"/>
              </a:rPr>
              <a:t>)</a:t>
            </a:r>
          </a:p>
          <a:p>
            <a:pPr algn="l">
              <a:tabLst>
                <a:tab pos="444500" algn="l"/>
              </a:tabLst>
            </a:pPr>
            <a:r>
              <a:rPr lang="tr-TR" sz="2000" dirty="0">
                <a:solidFill>
                  <a:schemeClr val="tx1"/>
                </a:solidFill>
                <a:latin typeface="Arial" pitchFamily="34" charset="0"/>
                <a:cs typeface="Arial" pitchFamily="34" charset="0"/>
              </a:rPr>
              <a:t>	</a:t>
            </a:r>
            <a:r>
              <a:rPr lang="tr-TR" sz="2000" dirty="0" smtClean="0">
                <a:solidFill>
                  <a:schemeClr val="tx1"/>
                </a:solidFill>
                <a:latin typeface="Arial" pitchFamily="34" charset="0"/>
                <a:cs typeface="Arial" pitchFamily="34" charset="0"/>
              </a:rPr>
              <a:t>c)SOSYAL </a:t>
            </a:r>
            <a:r>
              <a:rPr lang="tr-TR" sz="2000" dirty="0">
                <a:solidFill>
                  <a:schemeClr val="tx1"/>
                </a:solidFill>
                <a:latin typeface="Arial" pitchFamily="34" charset="0"/>
                <a:cs typeface="Arial" pitchFamily="34" charset="0"/>
              </a:rPr>
              <a:t>ORTAM……..(Gelenekler, Kültür, İnançlar)</a:t>
            </a:r>
          </a:p>
          <a:p>
            <a:pPr algn="l">
              <a:tabLst>
                <a:tab pos="444500" algn="l"/>
              </a:tabLst>
            </a:pPr>
            <a:r>
              <a:rPr lang="tr-TR" sz="2000" dirty="0">
                <a:solidFill>
                  <a:schemeClr val="tx1"/>
                </a:solidFill>
                <a:latin typeface="Arial" pitchFamily="34" charset="0"/>
                <a:cs typeface="Arial" pitchFamily="34" charset="0"/>
              </a:rPr>
              <a:t>	</a:t>
            </a:r>
            <a:r>
              <a:rPr lang="tr-TR" sz="2000" dirty="0" smtClean="0">
                <a:solidFill>
                  <a:schemeClr val="tx1"/>
                </a:solidFill>
                <a:latin typeface="Arial" pitchFamily="34" charset="0"/>
                <a:cs typeface="Arial" pitchFamily="34" charset="0"/>
              </a:rPr>
              <a:t>d)PSİKOLOJİK </a:t>
            </a:r>
            <a:r>
              <a:rPr lang="tr-TR" sz="2000" dirty="0">
                <a:solidFill>
                  <a:schemeClr val="tx1"/>
                </a:solidFill>
                <a:latin typeface="Arial" pitchFamily="34" charset="0"/>
                <a:cs typeface="Arial" pitchFamily="34" charset="0"/>
              </a:rPr>
              <a:t>ORTAM..(Dalgınlık, Sinir, </a:t>
            </a:r>
            <a:r>
              <a:rPr lang="tr-TR" sz="2000" dirty="0" smtClean="0">
                <a:solidFill>
                  <a:schemeClr val="tx1"/>
                </a:solidFill>
                <a:latin typeface="Arial" pitchFamily="34" charset="0"/>
                <a:cs typeface="Arial" pitchFamily="34" charset="0"/>
              </a:rPr>
              <a:t>İlgisizlik, Dikkatsizlik)</a:t>
            </a:r>
          </a:p>
          <a:p>
            <a:pPr algn="l"/>
            <a:endParaRPr lang="tr-TR" sz="2000" dirty="0">
              <a:solidFill>
                <a:schemeClr val="tx1"/>
              </a:solidFill>
              <a:latin typeface="Arial" pitchFamily="34" charset="0"/>
              <a:cs typeface="Arial" pitchFamily="34" charset="0"/>
            </a:endParaRPr>
          </a:p>
          <a:p>
            <a:pPr algn="l">
              <a:buClr>
                <a:srgbClr val="00B0F0"/>
              </a:buClr>
              <a:tabLst>
                <a:tab pos="444500" algn="l"/>
              </a:tabLst>
            </a:pPr>
            <a:r>
              <a:rPr lang="tr-TR" sz="2000" dirty="0" smtClean="0">
                <a:solidFill>
                  <a:srgbClr val="00B0F0"/>
                </a:solidFill>
                <a:latin typeface="Arial" pitchFamily="34" charset="0"/>
                <a:cs typeface="Arial" pitchFamily="34" charset="0"/>
              </a:rPr>
              <a:t>3)</a:t>
            </a:r>
            <a:r>
              <a:rPr lang="tr-TR" sz="2000" dirty="0" smtClean="0">
                <a:solidFill>
                  <a:schemeClr val="tx1"/>
                </a:solidFill>
                <a:latin typeface="Arial" pitchFamily="34" charset="0"/>
                <a:cs typeface="Arial" pitchFamily="34" charset="0"/>
              </a:rPr>
              <a:t>	DİĞER </a:t>
            </a:r>
            <a:r>
              <a:rPr lang="tr-TR" sz="2000" dirty="0">
                <a:solidFill>
                  <a:schemeClr val="tx1"/>
                </a:solidFill>
                <a:latin typeface="Arial" pitchFamily="34" charset="0"/>
                <a:cs typeface="Arial" pitchFamily="34" charset="0"/>
              </a:rPr>
              <a:t>ETKENLER</a:t>
            </a:r>
          </a:p>
          <a:p>
            <a:pPr algn="l" defTabSz="444500"/>
            <a:r>
              <a:rPr lang="tr-TR" sz="2000" dirty="0" smtClean="0">
                <a:solidFill>
                  <a:schemeClr val="tx1"/>
                </a:solidFill>
                <a:latin typeface="Arial" pitchFamily="34" charset="0"/>
                <a:cs typeface="Arial" pitchFamily="34" charset="0"/>
              </a:rPr>
              <a:t>	(</a:t>
            </a:r>
            <a:r>
              <a:rPr lang="tr-TR" sz="2000" dirty="0">
                <a:solidFill>
                  <a:schemeClr val="tx1"/>
                </a:solidFill>
                <a:latin typeface="Arial" pitchFamily="34" charset="0"/>
                <a:cs typeface="Arial" pitchFamily="34" charset="0"/>
              </a:rPr>
              <a:t>Kalıtsal)</a:t>
            </a:r>
          </a:p>
          <a:p>
            <a:pPr algn="l">
              <a:buClr>
                <a:schemeClr val="bg2"/>
              </a:buClr>
            </a:pPr>
            <a:endParaRPr lang="tr-TR"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02565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rmAutofit/>
          </a:bodyPr>
          <a:lstStyle/>
          <a:p>
            <a:r>
              <a:rPr lang="tr-TR" sz="2200" b="1" dirty="0" smtClean="0">
                <a:solidFill>
                  <a:schemeClr val="accent1">
                    <a:lumMod val="50000"/>
                  </a:schemeClr>
                </a:solidFill>
                <a:latin typeface="Arial" pitchFamily="34" charset="0"/>
                <a:cs typeface="Arial" pitchFamily="34" charset="0"/>
              </a:rPr>
              <a:t>MESLEKİ HASTALIK GRUPLARI</a:t>
            </a:r>
            <a:endParaRPr lang="tr-TR" sz="22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040560"/>
          </a:xfrm>
        </p:spPr>
        <p:txBody>
          <a:bodyPr numCol="1">
            <a:noAutofit/>
          </a:bodyPr>
          <a:lstStyle/>
          <a:p>
            <a:pPr lvl="0" algn="l"/>
            <a:endParaRPr lang="tr-TR" sz="2000" dirty="0" smtClean="0">
              <a:solidFill>
                <a:schemeClr val="tx1"/>
              </a:solidFill>
              <a:latin typeface="Arial" pitchFamily="34" charset="0"/>
              <a:cs typeface="Arial" pitchFamily="34" charset="0"/>
            </a:endParaRPr>
          </a:p>
          <a:p>
            <a:pPr lvl="0" algn="l"/>
            <a:endParaRPr lang="tr-TR" sz="2000" dirty="0">
              <a:solidFill>
                <a:schemeClr val="tx1"/>
              </a:solidFill>
              <a:latin typeface="Arial" pitchFamily="34" charset="0"/>
              <a:cs typeface="Arial" pitchFamily="34" charset="0"/>
            </a:endParaRPr>
          </a:p>
          <a:p>
            <a:pPr lvl="0" algn="l"/>
            <a:endParaRPr lang="tr-TR" sz="2000" dirty="0" smtClean="0">
              <a:solidFill>
                <a:schemeClr val="tx1"/>
              </a:solidFill>
              <a:latin typeface="Arial" pitchFamily="34" charset="0"/>
              <a:cs typeface="Arial" pitchFamily="34" charset="0"/>
            </a:endParaRPr>
          </a:p>
          <a:p>
            <a:pPr marL="342900" lvl="0" indent="381000" algn="l">
              <a:buClr>
                <a:srgbClr val="00B0F0"/>
              </a:buClr>
              <a:buFont typeface="Wingdings" pitchFamily="2" charset="2"/>
              <a:buChar char="q"/>
            </a:pPr>
            <a:r>
              <a:rPr lang="tr-TR" sz="2000" dirty="0" smtClean="0">
                <a:solidFill>
                  <a:schemeClr val="tx1"/>
                </a:solidFill>
                <a:latin typeface="Arial" pitchFamily="34" charset="0"/>
                <a:cs typeface="Arial" pitchFamily="34" charset="0"/>
              </a:rPr>
              <a:t>KİMYASAL </a:t>
            </a:r>
            <a:r>
              <a:rPr lang="tr-TR" sz="2000" dirty="0">
                <a:solidFill>
                  <a:schemeClr val="tx1"/>
                </a:solidFill>
                <a:latin typeface="Arial" pitchFamily="34" charset="0"/>
                <a:cs typeface="Arial" pitchFamily="34" charset="0"/>
              </a:rPr>
              <a:t>MADDE KAYNAKLI OLAN HASTALIKLAR</a:t>
            </a:r>
          </a:p>
          <a:p>
            <a:pPr marL="342900" lvl="0" indent="381000" algn="l">
              <a:buClr>
                <a:srgbClr val="00B0F0"/>
              </a:buClr>
              <a:buFont typeface="Wingdings" pitchFamily="2" charset="2"/>
              <a:buChar char="q"/>
            </a:pPr>
            <a:r>
              <a:rPr lang="tr-TR" sz="2000" dirty="0">
                <a:solidFill>
                  <a:schemeClr val="tx1"/>
                </a:solidFill>
                <a:latin typeface="Arial" pitchFamily="34" charset="0"/>
                <a:cs typeface="Arial" pitchFamily="34" charset="0"/>
              </a:rPr>
              <a:t>MESLEKİ CİLT (DERİ) HASTALIKLARI</a:t>
            </a:r>
          </a:p>
          <a:p>
            <a:pPr marL="342900" lvl="0" indent="381000" algn="l" defTabSz="723900">
              <a:buClr>
                <a:srgbClr val="00B0F0"/>
              </a:buClr>
              <a:buFont typeface="Wingdings" pitchFamily="2" charset="2"/>
              <a:buChar char="q"/>
            </a:pPr>
            <a:r>
              <a:rPr lang="tr-TR" sz="2000" dirty="0" err="1">
                <a:solidFill>
                  <a:schemeClr val="tx1"/>
                </a:solidFill>
                <a:latin typeface="Arial" pitchFamily="34" charset="0"/>
                <a:cs typeface="Arial" pitchFamily="34" charset="0"/>
              </a:rPr>
              <a:t>PNÖMOKONYOZLAR</a:t>
            </a:r>
            <a:r>
              <a:rPr lang="tr-TR" sz="2000" dirty="0">
                <a:solidFill>
                  <a:schemeClr val="tx1"/>
                </a:solidFill>
                <a:latin typeface="Arial" pitchFamily="34" charset="0"/>
                <a:cs typeface="Arial" pitchFamily="34" charset="0"/>
              </a:rPr>
              <a:t> (Akciğerde toz birikimi) VE DİĞER MESLEKİ </a:t>
            </a:r>
            <a:r>
              <a:rPr lang="tr-TR" sz="2000" dirty="0" smtClean="0">
                <a:solidFill>
                  <a:schemeClr val="tx1"/>
                </a:solidFill>
                <a:latin typeface="Arial" pitchFamily="34" charset="0"/>
                <a:cs typeface="Arial" pitchFamily="34" charset="0"/>
              </a:rPr>
              <a:t>	SOLUNUM </a:t>
            </a:r>
            <a:r>
              <a:rPr lang="tr-TR" sz="2000" dirty="0">
                <a:solidFill>
                  <a:schemeClr val="tx1"/>
                </a:solidFill>
                <a:latin typeface="Arial" pitchFamily="34" charset="0"/>
                <a:cs typeface="Arial" pitchFamily="34" charset="0"/>
              </a:rPr>
              <a:t>SİSTEMİ HASTALIKLARI</a:t>
            </a:r>
          </a:p>
          <a:p>
            <a:pPr marL="342900" lvl="0" indent="381000" algn="l">
              <a:buClr>
                <a:srgbClr val="00B0F0"/>
              </a:buClr>
              <a:buFont typeface="Wingdings" pitchFamily="2" charset="2"/>
              <a:buChar char="q"/>
            </a:pPr>
            <a:r>
              <a:rPr lang="tr-TR" sz="2000" dirty="0">
                <a:solidFill>
                  <a:schemeClr val="tx1"/>
                </a:solidFill>
                <a:latin typeface="Arial" pitchFamily="34" charset="0"/>
                <a:cs typeface="Arial" pitchFamily="34" charset="0"/>
              </a:rPr>
              <a:t>MESLEKİ BULAŞICI HASTALIKLAR</a:t>
            </a:r>
          </a:p>
          <a:p>
            <a:pPr marL="342900" lvl="0" indent="381000" algn="l">
              <a:buClr>
                <a:srgbClr val="00B0F0"/>
              </a:buClr>
              <a:buFont typeface="Wingdings" pitchFamily="2" charset="2"/>
              <a:buChar char="q"/>
            </a:pPr>
            <a:r>
              <a:rPr lang="tr-TR" sz="2000" dirty="0">
                <a:solidFill>
                  <a:schemeClr val="tx1"/>
                </a:solidFill>
                <a:latin typeface="Arial" pitchFamily="34" charset="0"/>
                <a:cs typeface="Arial" pitchFamily="34" charset="0"/>
              </a:rPr>
              <a:t>FİZİKİ ETKENLERLE OLUŞAN HASTALIKLAR.</a:t>
            </a:r>
          </a:p>
          <a:p>
            <a:pPr algn="l">
              <a:buClr>
                <a:schemeClr val="bg2"/>
              </a:buClr>
            </a:pPr>
            <a:endParaRPr lang="tr-TR"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79711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rmAutofit fontScale="90000"/>
          </a:bodyPr>
          <a:lstStyle/>
          <a:p>
            <a:r>
              <a:rPr lang="tr-TR" sz="2200" b="1" dirty="0" smtClean="0">
                <a:solidFill>
                  <a:schemeClr val="bg1"/>
                </a:solidFill>
                <a:latin typeface="Arial" pitchFamily="34" charset="0"/>
                <a:cs typeface="Arial" pitchFamily="34" charset="0"/>
              </a:rPr>
              <a:t/>
            </a:r>
            <a:br>
              <a:rPr lang="tr-TR" sz="2200" b="1" dirty="0" smtClean="0">
                <a:solidFill>
                  <a:schemeClr val="bg1"/>
                </a:solidFill>
                <a:latin typeface="Arial" pitchFamily="34" charset="0"/>
                <a:cs typeface="Arial" pitchFamily="34" charset="0"/>
              </a:rPr>
            </a:br>
            <a:r>
              <a:rPr lang="tr-TR" sz="2200" b="1" dirty="0" smtClean="0">
                <a:solidFill>
                  <a:schemeClr val="accent1">
                    <a:lumMod val="50000"/>
                  </a:schemeClr>
                </a:solidFill>
                <a:latin typeface="Arial" pitchFamily="34" charset="0"/>
                <a:cs typeface="Arial" pitchFamily="34" charset="0"/>
              </a:rPr>
              <a:t>DÜNYADA İŞ KAZALARI VE MESLEK HASTALIKLARI</a:t>
            </a:r>
            <a:r>
              <a:rPr lang="tr-TR" sz="2200" b="1" dirty="0" smtClean="0">
                <a:solidFill>
                  <a:schemeClr val="bg1"/>
                </a:solidFill>
                <a:latin typeface="Arial" pitchFamily="34" charset="0"/>
                <a:cs typeface="Arial" pitchFamily="34" charset="0"/>
              </a:rPr>
              <a:t/>
            </a:r>
            <a:br>
              <a:rPr lang="tr-TR" sz="2200" b="1" dirty="0" smtClean="0">
                <a:solidFill>
                  <a:schemeClr val="bg1"/>
                </a:solidFill>
                <a:latin typeface="Arial" pitchFamily="34" charset="0"/>
                <a:cs typeface="Arial" pitchFamily="34" charset="0"/>
              </a:rPr>
            </a:br>
            <a:r>
              <a:rPr lang="tr-TR" sz="2200" b="1" dirty="0" smtClean="0">
                <a:solidFill>
                  <a:schemeClr val="bg1"/>
                </a:solidFill>
                <a:latin typeface="Arial" pitchFamily="34" charset="0"/>
                <a:cs typeface="Arial" pitchFamily="34" charset="0"/>
              </a:rPr>
              <a:t>(ILO)</a:t>
            </a:r>
            <a:br>
              <a:rPr lang="tr-TR" sz="2200" b="1" dirty="0" smtClean="0">
                <a:solidFill>
                  <a:schemeClr val="bg1"/>
                </a:solidFill>
                <a:latin typeface="Arial" pitchFamily="34" charset="0"/>
                <a:cs typeface="Arial" pitchFamily="34" charset="0"/>
              </a:rPr>
            </a:br>
            <a:endParaRPr lang="tr-TR" sz="2200" b="1" dirty="0">
              <a:solidFill>
                <a:schemeClr val="bg1"/>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040560"/>
          </a:xfrm>
        </p:spPr>
        <p:txBody>
          <a:bodyPr numCol="1">
            <a:noAutofit/>
          </a:bodyPr>
          <a:lstStyle/>
          <a:p>
            <a:pPr algn="just">
              <a:buClr>
                <a:srgbClr val="00B0F0"/>
              </a:buClr>
              <a:defRPr/>
            </a:pPr>
            <a:endParaRPr lang="tr-TR" sz="2000" dirty="0">
              <a:solidFill>
                <a:schemeClr val="tx1"/>
              </a:solidFill>
              <a:latin typeface="Arial" pitchFamily="34" charset="0"/>
              <a:cs typeface="Arial" pitchFamily="34" charset="0"/>
            </a:endParaRPr>
          </a:p>
          <a:p>
            <a:pPr marL="342900" indent="-342900" algn="just">
              <a:buClr>
                <a:srgbClr val="00B0F0"/>
              </a:buClr>
              <a:buFont typeface="Wingdings" pitchFamily="2" charset="2"/>
              <a:buChar char="q"/>
              <a:defRPr/>
            </a:pPr>
            <a:endParaRPr lang="tr-TR" sz="2000" dirty="0" smtClean="0">
              <a:solidFill>
                <a:schemeClr val="tx1"/>
              </a:solidFill>
              <a:latin typeface="Arial" pitchFamily="34" charset="0"/>
              <a:cs typeface="Arial" pitchFamily="34" charset="0"/>
            </a:endParaRPr>
          </a:p>
          <a:p>
            <a:pPr marL="342900" indent="-342900" algn="just">
              <a:buClr>
                <a:srgbClr val="00B0F0"/>
              </a:buClr>
              <a:buFont typeface="Wingdings" pitchFamily="2" charset="2"/>
              <a:buChar char="q"/>
              <a:defRPr/>
            </a:pPr>
            <a:r>
              <a:rPr lang="tr-TR" sz="2000" dirty="0" smtClean="0">
                <a:solidFill>
                  <a:schemeClr val="tx1"/>
                </a:solidFill>
                <a:latin typeface="Arial" pitchFamily="34" charset="0"/>
                <a:cs typeface="Arial" pitchFamily="34" charset="0"/>
              </a:rPr>
              <a:t>Her </a:t>
            </a:r>
            <a:r>
              <a:rPr lang="tr-TR" sz="2000" dirty="0">
                <a:solidFill>
                  <a:schemeClr val="tx1"/>
                </a:solidFill>
                <a:latin typeface="Arial" pitchFamily="34" charset="0"/>
                <a:cs typeface="Arial" pitchFamily="34" charset="0"/>
              </a:rPr>
              <a:t>yıl 270.000.000 iş kazası meydana geliyor </a:t>
            </a:r>
            <a:r>
              <a:rPr lang="tr-TR" sz="2000" dirty="0" smtClean="0">
                <a:solidFill>
                  <a:schemeClr val="tx1"/>
                </a:solidFill>
                <a:latin typeface="Arial" pitchFamily="34" charset="0"/>
                <a:cs typeface="Arial" pitchFamily="34" charset="0"/>
              </a:rPr>
              <a:t>ve 160.000.000 </a:t>
            </a:r>
            <a:r>
              <a:rPr lang="tr-TR" sz="2000" dirty="0">
                <a:solidFill>
                  <a:schemeClr val="tx1"/>
                </a:solidFill>
                <a:latin typeface="Arial" pitchFamily="34" charset="0"/>
                <a:cs typeface="Arial" pitchFamily="34" charset="0"/>
              </a:rPr>
              <a:t>kişi meslek hastalıklarına </a:t>
            </a:r>
            <a:r>
              <a:rPr lang="tr-TR" sz="2000" dirty="0" smtClean="0">
                <a:solidFill>
                  <a:schemeClr val="tx1"/>
                </a:solidFill>
                <a:latin typeface="Arial" pitchFamily="34" charset="0"/>
                <a:cs typeface="Arial" pitchFamily="34" charset="0"/>
              </a:rPr>
              <a:t>yakalanıyor</a:t>
            </a:r>
          </a:p>
          <a:p>
            <a:pPr marL="342900" indent="-342900" algn="just">
              <a:buClr>
                <a:srgbClr val="00B0F0"/>
              </a:buClr>
              <a:buFont typeface="Wingdings" pitchFamily="2" charset="2"/>
              <a:buChar char="q"/>
              <a:defRPr/>
            </a:pPr>
            <a:endParaRPr lang="tr-TR" sz="2000" dirty="0">
              <a:solidFill>
                <a:schemeClr val="tx1"/>
              </a:solidFill>
              <a:latin typeface="Arial" pitchFamily="34" charset="0"/>
              <a:cs typeface="Arial" pitchFamily="34" charset="0"/>
            </a:endParaRPr>
          </a:p>
          <a:p>
            <a:pPr marL="342900" indent="-342900" algn="just">
              <a:buClr>
                <a:srgbClr val="00B0F0"/>
              </a:buClr>
              <a:buFont typeface="Wingdings" pitchFamily="2" charset="2"/>
              <a:buChar char="q"/>
              <a:defRPr/>
            </a:pPr>
            <a:r>
              <a:rPr lang="tr-TR" sz="2000" dirty="0" smtClean="0">
                <a:solidFill>
                  <a:schemeClr val="tx1"/>
                </a:solidFill>
                <a:latin typeface="Arial" pitchFamily="34" charset="0"/>
                <a:cs typeface="Arial" pitchFamily="34" charset="0"/>
              </a:rPr>
              <a:t>Her </a:t>
            </a:r>
            <a:r>
              <a:rPr lang="tr-TR" sz="2000" dirty="0">
                <a:solidFill>
                  <a:schemeClr val="tx1"/>
                </a:solidFill>
                <a:latin typeface="Arial" pitchFamily="34" charset="0"/>
                <a:cs typeface="Arial" pitchFamily="34" charset="0"/>
              </a:rPr>
              <a:t>yıl 350.000 kişi iş kazası nedeniyle </a:t>
            </a:r>
            <a:r>
              <a:rPr lang="tr-TR" sz="2000" dirty="0" smtClean="0">
                <a:solidFill>
                  <a:schemeClr val="tx1"/>
                </a:solidFill>
                <a:latin typeface="Arial" pitchFamily="34" charset="0"/>
                <a:cs typeface="Arial" pitchFamily="34" charset="0"/>
              </a:rPr>
              <a:t>ölüyor</a:t>
            </a:r>
          </a:p>
          <a:p>
            <a:pPr marL="342900" indent="-342900" algn="just">
              <a:buClr>
                <a:srgbClr val="00B0F0"/>
              </a:buClr>
              <a:buFont typeface="Wingdings" pitchFamily="2" charset="2"/>
              <a:buChar char="q"/>
              <a:defRPr/>
            </a:pPr>
            <a:endParaRPr lang="tr-TR" sz="2000" dirty="0">
              <a:solidFill>
                <a:schemeClr val="tx1"/>
              </a:solidFill>
              <a:latin typeface="Arial" pitchFamily="34" charset="0"/>
              <a:cs typeface="Arial" pitchFamily="34" charset="0"/>
            </a:endParaRPr>
          </a:p>
          <a:p>
            <a:pPr marL="342900" indent="-342900" algn="just">
              <a:buClr>
                <a:srgbClr val="00B0F0"/>
              </a:buClr>
              <a:buFont typeface="Wingdings" pitchFamily="2" charset="2"/>
              <a:buChar char="q"/>
              <a:defRPr/>
            </a:pPr>
            <a:r>
              <a:rPr lang="tr-TR" sz="2000" dirty="0" smtClean="0">
                <a:solidFill>
                  <a:schemeClr val="tx1"/>
                </a:solidFill>
                <a:latin typeface="Arial" pitchFamily="34" charset="0"/>
                <a:cs typeface="Arial" pitchFamily="34" charset="0"/>
              </a:rPr>
              <a:t>Her </a:t>
            </a:r>
            <a:r>
              <a:rPr lang="tr-TR" sz="2000" dirty="0">
                <a:solidFill>
                  <a:schemeClr val="tx1"/>
                </a:solidFill>
                <a:latin typeface="Arial" pitchFamily="34" charset="0"/>
                <a:cs typeface="Arial" pitchFamily="34" charset="0"/>
              </a:rPr>
              <a:t>yıl 1.700.000 kişi meslek hastalığı nedeniyle </a:t>
            </a:r>
            <a:r>
              <a:rPr lang="tr-TR" sz="2000" dirty="0" smtClean="0">
                <a:solidFill>
                  <a:schemeClr val="tx1"/>
                </a:solidFill>
                <a:latin typeface="Arial" pitchFamily="34" charset="0"/>
                <a:cs typeface="Arial" pitchFamily="34" charset="0"/>
              </a:rPr>
              <a:t>ölüyor</a:t>
            </a:r>
          </a:p>
          <a:p>
            <a:pPr marL="342900" indent="-342900" algn="just">
              <a:buClr>
                <a:srgbClr val="00B0F0"/>
              </a:buClr>
              <a:buFont typeface="Wingdings" pitchFamily="2" charset="2"/>
              <a:buChar char="q"/>
              <a:defRPr/>
            </a:pPr>
            <a:endParaRPr lang="tr-TR" sz="2000" dirty="0">
              <a:solidFill>
                <a:schemeClr val="tx1"/>
              </a:solidFill>
              <a:latin typeface="Arial" pitchFamily="34" charset="0"/>
              <a:cs typeface="Arial" pitchFamily="34" charset="0"/>
            </a:endParaRPr>
          </a:p>
          <a:p>
            <a:pPr marL="342900" indent="-342900" algn="just">
              <a:buClr>
                <a:srgbClr val="00B0F0"/>
              </a:buClr>
              <a:buFont typeface="Wingdings" pitchFamily="2" charset="2"/>
              <a:buChar char="q"/>
              <a:defRPr/>
            </a:pPr>
            <a:r>
              <a:rPr lang="tr-TR" sz="2000" dirty="0" smtClean="0">
                <a:solidFill>
                  <a:schemeClr val="tx1"/>
                </a:solidFill>
                <a:latin typeface="Arial" pitchFamily="34" charset="0"/>
                <a:cs typeface="Arial" pitchFamily="34" charset="0"/>
              </a:rPr>
              <a:t>Her </a:t>
            </a:r>
            <a:r>
              <a:rPr lang="tr-TR" sz="2000" dirty="0">
                <a:solidFill>
                  <a:schemeClr val="tx1"/>
                </a:solidFill>
                <a:latin typeface="Arial" pitchFamily="34" charset="0"/>
                <a:cs typeface="Arial" pitchFamily="34" charset="0"/>
              </a:rPr>
              <a:t>gün yaklaşık 6000 kişi iş kazası ve meslek hastalıkları  nedeniyle </a:t>
            </a:r>
            <a:r>
              <a:rPr lang="tr-TR" sz="2000" dirty="0" smtClean="0">
                <a:solidFill>
                  <a:schemeClr val="tx1"/>
                </a:solidFill>
                <a:latin typeface="Arial" pitchFamily="34" charset="0"/>
                <a:cs typeface="Arial" pitchFamily="34" charset="0"/>
              </a:rPr>
              <a:t>ölüyor</a:t>
            </a:r>
            <a:endParaRPr lang="tr-TR" sz="2000" dirty="0">
              <a:solidFill>
                <a:schemeClr val="tx1"/>
              </a:solidFill>
              <a:latin typeface="Arial" pitchFamily="34" charset="0"/>
              <a:cs typeface="Arial" pitchFamily="34" charset="0"/>
            </a:endParaRPr>
          </a:p>
          <a:p>
            <a:pPr algn="just">
              <a:buClr>
                <a:srgbClr val="00B0F0"/>
              </a:buClr>
              <a:defRPr/>
            </a:pPr>
            <a:endParaRPr lang="tr-TR" sz="2000" dirty="0">
              <a:solidFill>
                <a:schemeClr val="tx1"/>
              </a:solidFill>
              <a:latin typeface="Arial" pitchFamily="34" charset="0"/>
              <a:cs typeface="Arial" pitchFamily="34" charset="0"/>
            </a:endParaRPr>
          </a:p>
          <a:p>
            <a:pPr marL="342900" lvl="1" indent="-342900" algn="just">
              <a:lnSpc>
                <a:spcPct val="130000"/>
              </a:lnSpc>
              <a:buClr>
                <a:srgbClr val="00B0F0"/>
              </a:buClr>
              <a:buFont typeface="Wingdings" pitchFamily="2" charset="2"/>
              <a:buChar char="q"/>
              <a:defRPr/>
            </a:pPr>
            <a:endParaRPr lang="tr-TR" sz="2000" dirty="0">
              <a:solidFill>
                <a:schemeClr val="tx1"/>
              </a:solidFill>
              <a:latin typeface="Arial" pitchFamily="34" charset="0"/>
              <a:cs typeface="Arial" pitchFamily="34" charset="0"/>
            </a:endParaRPr>
          </a:p>
          <a:p>
            <a:pPr marL="342900" lvl="1" indent="-342900" algn="just">
              <a:lnSpc>
                <a:spcPct val="130000"/>
              </a:lnSpc>
              <a:buClr>
                <a:srgbClr val="00B0F0"/>
              </a:buClr>
              <a:buFont typeface="Wingdings" pitchFamily="2" charset="2"/>
              <a:buChar char="q"/>
              <a:defRPr/>
            </a:pPr>
            <a:endParaRPr lang="tr-TR" sz="2000" dirty="0">
              <a:solidFill>
                <a:schemeClr val="tx1"/>
              </a:solidFill>
              <a:latin typeface="Arial" pitchFamily="34" charset="0"/>
              <a:cs typeface="Arial" pitchFamily="34" charset="0"/>
            </a:endParaRPr>
          </a:p>
          <a:p>
            <a:pPr marL="342900" lvl="1" indent="-342900" algn="just">
              <a:lnSpc>
                <a:spcPct val="130000"/>
              </a:lnSpc>
              <a:buClr>
                <a:srgbClr val="00B0F0"/>
              </a:buClr>
              <a:buFont typeface="Wingdings" pitchFamily="2" charset="2"/>
              <a:buChar char="q"/>
              <a:defRPr/>
            </a:pPr>
            <a:endParaRPr lang="tr-TR" sz="2000" dirty="0">
              <a:solidFill>
                <a:schemeClr val="tx1"/>
              </a:solidFill>
              <a:latin typeface="Arial" pitchFamily="34" charset="0"/>
              <a:cs typeface="Arial" pitchFamily="34" charset="0"/>
            </a:endParaRPr>
          </a:p>
          <a:p>
            <a:pPr marL="342900" indent="-342900" algn="just">
              <a:buClr>
                <a:srgbClr val="00B0F0"/>
              </a:buClr>
              <a:buFont typeface="Wingdings" pitchFamily="2" charset="2"/>
              <a:buChar char="q"/>
              <a:defRPr/>
            </a:pPr>
            <a:endParaRPr lang="tr-TR" sz="2000" dirty="0">
              <a:solidFill>
                <a:schemeClr val="tx1"/>
              </a:solidFill>
              <a:latin typeface="Arial" pitchFamily="34" charset="0"/>
              <a:cs typeface="Arial" pitchFamily="34" charset="0"/>
            </a:endParaRPr>
          </a:p>
          <a:p>
            <a:pPr marL="342900" indent="-342900" algn="just">
              <a:buClr>
                <a:srgbClr val="00B0F0"/>
              </a:buClr>
              <a:buFont typeface="Wingdings" pitchFamily="2" charset="2"/>
              <a:buChar char="q"/>
              <a:defRPr/>
            </a:pPr>
            <a:endParaRPr lang="tr-TR"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96342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Autofit/>
          </a:bodyPr>
          <a:lstStyle/>
          <a:p>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t>
            </a:r>
            <a:r>
              <a:rPr lang="tr-TR" sz="1800" b="1" dirty="0" smtClean="0">
                <a:solidFill>
                  <a:schemeClr val="accent1">
                    <a:lumMod val="50000"/>
                  </a:schemeClr>
                </a:solidFill>
                <a:latin typeface="Arial" pitchFamily="34" charset="0"/>
                <a:cs typeface="Arial" pitchFamily="34" charset="0"/>
              </a:rPr>
              <a:t>TÜRKİYE’DE İŞ KAZALARI VE MESLEK HASTALIKLARI (SGK)</a:t>
            </a:r>
            <a:br>
              <a:rPr lang="tr-TR" sz="1800" b="1" dirty="0" smtClean="0">
                <a:solidFill>
                  <a:schemeClr val="accent1">
                    <a:lumMod val="50000"/>
                  </a:schemeClr>
                </a:solidFill>
                <a:latin typeface="Arial" pitchFamily="34" charset="0"/>
                <a:cs typeface="Arial" pitchFamily="34" charset="0"/>
              </a:rPr>
            </a:br>
            <a:r>
              <a:rPr lang="tr-TR" sz="1800" b="1" dirty="0" smtClean="0">
                <a:solidFill>
                  <a:schemeClr val="accent1">
                    <a:lumMod val="50000"/>
                  </a:schemeClr>
                </a:solidFill>
                <a:latin typeface="Arial" pitchFamily="34" charset="0"/>
                <a:cs typeface="Arial" pitchFamily="34" charset="0"/>
              </a:rPr>
              <a:t/>
            </a:r>
            <a:br>
              <a:rPr lang="tr-TR" sz="1800" b="1" dirty="0" smtClean="0">
                <a:solidFill>
                  <a:schemeClr val="accent1">
                    <a:lumMod val="50000"/>
                  </a:schemeClr>
                </a:solidFill>
                <a:latin typeface="Arial" pitchFamily="34" charset="0"/>
                <a:cs typeface="Arial" pitchFamily="34" charset="0"/>
              </a:rPr>
            </a:br>
            <a:endParaRPr lang="tr-TR" sz="18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040560"/>
          </a:xfrm>
        </p:spPr>
        <p:txBody>
          <a:bodyPr numCol="1">
            <a:noAutofit/>
          </a:bodyPr>
          <a:lstStyle/>
          <a:p>
            <a:pPr algn="just"/>
            <a:endParaRPr lang="tr-TR" sz="2000" dirty="0" smtClean="0">
              <a:solidFill>
                <a:schemeClr val="tx1"/>
              </a:solidFill>
              <a:latin typeface="Arial" pitchFamily="34" charset="0"/>
              <a:cs typeface="Arial" pitchFamily="34" charset="0"/>
            </a:endParaRPr>
          </a:p>
          <a:p>
            <a:pPr algn="just"/>
            <a:endParaRPr lang="tr-TR" sz="2000" dirty="0" smtClean="0">
              <a:solidFill>
                <a:schemeClr val="tx1"/>
              </a:solidFill>
              <a:latin typeface="Arial" pitchFamily="34" charset="0"/>
              <a:cs typeface="Arial" pitchFamily="34" charset="0"/>
            </a:endParaRPr>
          </a:p>
          <a:p>
            <a:pPr algn="just"/>
            <a:r>
              <a:rPr lang="tr-TR" sz="2000" dirty="0" smtClean="0">
                <a:solidFill>
                  <a:schemeClr val="tx1"/>
                </a:solidFill>
                <a:latin typeface="Arial" pitchFamily="34" charset="0"/>
                <a:cs typeface="Arial" pitchFamily="34" charset="0"/>
              </a:rPr>
              <a:t>Her </a:t>
            </a:r>
            <a:r>
              <a:rPr lang="tr-TR" sz="2000" dirty="0">
                <a:solidFill>
                  <a:schemeClr val="tx1"/>
                </a:solidFill>
                <a:latin typeface="Arial" pitchFamily="34" charset="0"/>
                <a:cs typeface="Arial" pitchFamily="34" charset="0"/>
              </a:rPr>
              <a:t>7 dakikada bir iş kazası olmakta, her 10,8 saatte bir çalışan hayatını kaybetmekte ve her 5,5 saatte bir ise; bir işçi sürekli iş göremez şekilde sakat kalmaktadır. </a:t>
            </a:r>
            <a:endParaRPr lang="tr-TR" sz="2000" dirty="0" smtClean="0">
              <a:solidFill>
                <a:schemeClr val="tx1"/>
              </a:solidFill>
              <a:latin typeface="Arial" pitchFamily="34" charset="0"/>
              <a:cs typeface="Arial" pitchFamily="34" charset="0"/>
            </a:endParaRPr>
          </a:p>
          <a:p>
            <a:pPr algn="just"/>
            <a:endParaRPr lang="tr-TR" sz="2000" dirty="0">
              <a:solidFill>
                <a:schemeClr val="tx1"/>
              </a:solidFill>
              <a:latin typeface="Arial" pitchFamily="34" charset="0"/>
              <a:cs typeface="Arial" pitchFamily="34" charset="0"/>
            </a:endParaRPr>
          </a:p>
          <a:p>
            <a:pPr algn="just"/>
            <a:r>
              <a:rPr lang="tr-TR" sz="2000" u="sng" dirty="0" smtClean="0">
                <a:solidFill>
                  <a:srgbClr val="C00000"/>
                </a:solidFill>
                <a:latin typeface="Arial" pitchFamily="34" charset="0"/>
                <a:cs typeface="Arial" pitchFamily="34" charset="0"/>
              </a:rPr>
              <a:t>Her Gün:</a:t>
            </a:r>
          </a:p>
          <a:p>
            <a:pPr algn="just"/>
            <a:r>
              <a:rPr lang="tr-TR" sz="2000" b="1" dirty="0" smtClean="0">
                <a:solidFill>
                  <a:srgbClr val="C00000"/>
                </a:solidFill>
                <a:latin typeface="Arial" pitchFamily="34" charset="0"/>
                <a:cs typeface="Arial" pitchFamily="34" charset="0"/>
              </a:rPr>
              <a:t>172</a:t>
            </a:r>
            <a:r>
              <a:rPr lang="tr-TR" sz="2000" dirty="0" smtClean="0">
                <a:solidFill>
                  <a:srgbClr val="C00000"/>
                </a:solidFill>
                <a:latin typeface="Arial" pitchFamily="34" charset="0"/>
                <a:cs typeface="Arial" pitchFamily="34" charset="0"/>
              </a:rPr>
              <a:t> İş kazası		</a:t>
            </a:r>
            <a:r>
              <a:rPr lang="tr-TR" sz="2000" b="1" dirty="0" smtClean="0">
                <a:solidFill>
                  <a:srgbClr val="C00000"/>
                </a:solidFill>
                <a:latin typeface="Arial" pitchFamily="34" charset="0"/>
                <a:cs typeface="Arial" pitchFamily="34" charset="0"/>
              </a:rPr>
              <a:t>4</a:t>
            </a:r>
            <a:r>
              <a:rPr lang="tr-TR" sz="2000" dirty="0" smtClean="0">
                <a:solidFill>
                  <a:srgbClr val="C00000"/>
                </a:solidFill>
                <a:latin typeface="Arial" pitchFamily="34" charset="0"/>
                <a:cs typeface="Arial" pitchFamily="34" charset="0"/>
              </a:rPr>
              <a:t> ölüm		</a:t>
            </a:r>
            <a:r>
              <a:rPr lang="tr-TR" sz="2000" b="1" dirty="0" smtClean="0">
                <a:solidFill>
                  <a:srgbClr val="C00000"/>
                </a:solidFill>
                <a:latin typeface="Arial" pitchFamily="34" charset="0"/>
                <a:cs typeface="Arial" pitchFamily="34" charset="0"/>
              </a:rPr>
              <a:t>6</a:t>
            </a:r>
            <a:r>
              <a:rPr lang="tr-TR" sz="2000" dirty="0" smtClean="0">
                <a:solidFill>
                  <a:srgbClr val="C00000"/>
                </a:solidFill>
                <a:latin typeface="Arial" pitchFamily="34" charset="0"/>
                <a:cs typeface="Arial" pitchFamily="34" charset="0"/>
              </a:rPr>
              <a:t> sürekli iş göremez</a:t>
            </a:r>
            <a:r>
              <a:rPr lang="tr-TR" sz="2000" dirty="0" smtClean="0">
                <a:solidFill>
                  <a:schemeClr val="tx1"/>
                </a:solidFill>
                <a:latin typeface="Arial" pitchFamily="34" charset="0"/>
                <a:cs typeface="Arial" pitchFamily="34" charset="0"/>
              </a:rPr>
              <a:t>		</a:t>
            </a:r>
            <a:endParaRPr lang="tr-TR" sz="2000" dirty="0">
              <a:solidFill>
                <a:schemeClr val="tx1"/>
              </a:solidFill>
              <a:latin typeface="Arial" pitchFamily="34" charset="0"/>
              <a:cs typeface="Arial" pitchFamily="34" charset="0"/>
            </a:endParaRPr>
          </a:p>
          <a:p>
            <a:pPr algn="just"/>
            <a:endParaRPr lang="tr-TR" sz="2000" dirty="0">
              <a:solidFill>
                <a:schemeClr val="tx1"/>
              </a:solidFill>
              <a:latin typeface="Arial" pitchFamily="34" charset="0"/>
              <a:cs typeface="Arial" pitchFamily="34" charset="0"/>
            </a:endParaRPr>
          </a:p>
          <a:p>
            <a:pPr algn="just">
              <a:spcBef>
                <a:spcPct val="0"/>
              </a:spcBef>
            </a:pPr>
            <a:r>
              <a:rPr lang="tr-TR" sz="2000" dirty="0" smtClean="0">
                <a:solidFill>
                  <a:schemeClr val="tx1"/>
                </a:solidFill>
                <a:latin typeface="Arial" pitchFamily="34" charset="0"/>
                <a:cs typeface="Arial" pitchFamily="34" charset="0"/>
              </a:rPr>
              <a:t>Bu </a:t>
            </a:r>
            <a:r>
              <a:rPr lang="tr-TR" sz="2000" dirty="0">
                <a:solidFill>
                  <a:schemeClr val="tx1"/>
                </a:solidFill>
                <a:latin typeface="Arial" pitchFamily="34" charset="0"/>
                <a:cs typeface="Arial" pitchFamily="34" charset="0"/>
              </a:rPr>
              <a:t>durum bize, kazaya neden olan tehlikeyi fark etme sağ duyusunun, önlemeye yeterli olmadığını göstermektedir.</a:t>
            </a:r>
          </a:p>
        </p:txBody>
      </p:sp>
    </p:spTree>
    <p:extLst>
      <p:ext uri="{BB962C8B-B14F-4D97-AF65-F5344CB8AC3E}">
        <p14:creationId xmlns:p14="http://schemas.microsoft.com/office/powerpoint/2010/main" val="11043770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Autofit/>
          </a:bodyPr>
          <a:lstStyle/>
          <a:p>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t>
            </a:r>
            <a:r>
              <a:rPr lang="tr-TR" sz="1800" b="1" dirty="0" smtClean="0">
                <a:solidFill>
                  <a:schemeClr val="accent1">
                    <a:lumMod val="50000"/>
                  </a:schemeClr>
                </a:solidFill>
                <a:latin typeface="Arial" pitchFamily="34" charset="0"/>
                <a:cs typeface="Arial" pitchFamily="34" charset="0"/>
              </a:rPr>
              <a:t>TÜRKİYE’DE İŞ KAZALARI VE MESLEK HASTALIKLARI</a:t>
            </a:r>
            <a:br>
              <a:rPr lang="tr-TR" sz="1800" b="1" dirty="0" smtClean="0">
                <a:solidFill>
                  <a:schemeClr val="accent1">
                    <a:lumMod val="50000"/>
                  </a:schemeClr>
                </a:solidFill>
                <a:latin typeface="Arial" pitchFamily="34" charset="0"/>
                <a:cs typeface="Arial" pitchFamily="34" charset="0"/>
              </a:rPr>
            </a:br>
            <a:r>
              <a:rPr lang="tr-TR" sz="1800" b="1" dirty="0" smtClean="0">
                <a:solidFill>
                  <a:schemeClr val="accent1">
                    <a:lumMod val="50000"/>
                  </a:schemeClr>
                </a:solidFill>
                <a:latin typeface="Arial" pitchFamily="34" charset="0"/>
                <a:cs typeface="Arial" pitchFamily="34" charset="0"/>
              </a:rPr>
              <a:t/>
            </a:r>
            <a:br>
              <a:rPr lang="tr-TR" sz="1800" b="1" dirty="0" smtClean="0">
                <a:solidFill>
                  <a:schemeClr val="accent1">
                    <a:lumMod val="50000"/>
                  </a:schemeClr>
                </a:solidFill>
                <a:latin typeface="Arial" pitchFamily="34" charset="0"/>
                <a:cs typeface="Arial" pitchFamily="34" charset="0"/>
              </a:rPr>
            </a:br>
            <a:endParaRPr lang="tr-TR" sz="18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040560"/>
          </a:xfrm>
        </p:spPr>
        <p:txBody>
          <a:bodyPr numCol="1">
            <a:noAutofit/>
          </a:bodyPr>
          <a:lstStyle/>
          <a:p>
            <a:pPr algn="just"/>
            <a:endParaRPr lang="tr-TR" sz="2000" dirty="0" smtClean="0">
              <a:solidFill>
                <a:schemeClr val="tx1"/>
              </a:solidFill>
              <a:latin typeface="Arial" pitchFamily="34" charset="0"/>
              <a:cs typeface="Arial" pitchFamily="34" charset="0"/>
            </a:endParaRPr>
          </a:p>
          <a:p>
            <a:pPr algn="just"/>
            <a:endParaRPr lang="tr-TR" sz="2000" dirty="0" smtClean="0">
              <a:solidFill>
                <a:schemeClr val="tx1"/>
              </a:solidFill>
              <a:latin typeface="Arial" pitchFamily="34" charset="0"/>
              <a:cs typeface="Arial" pitchFamily="34" charset="0"/>
            </a:endParaRPr>
          </a:p>
          <a:p>
            <a:r>
              <a:rPr lang="tr-TR" altLang="tr-TR" sz="6000" b="1" dirty="0">
                <a:solidFill>
                  <a:srgbClr val="000000"/>
                </a:solidFill>
                <a:latin typeface="Gisha" pitchFamily="34" charset="0"/>
                <a:ea typeface="Gisha" pitchFamily="34" charset="0"/>
                <a:cs typeface="Gisha" pitchFamily="34" charset="0"/>
              </a:rPr>
              <a:t>ÖLÜMLÜ</a:t>
            </a:r>
          </a:p>
          <a:p>
            <a:r>
              <a:rPr lang="tr-TR" altLang="tr-TR" sz="6000" b="1" dirty="0">
                <a:solidFill>
                  <a:srgbClr val="000000"/>
                </a:solidFill>
                <a:latin typeface="Gisha" pitchFamily="34" charset="0"/>
                <a:ea typeface="Gisha" pitchFamily="34" charset="0"/>
                <a:cs typeface="Gisha" pitchFamily="34" charset="0"/>
              </a:rPr>
              <a:t>İŞ   KAZALARINDA </a:t>
            </a:r>
          </a:p>
          <a:p>
            <a:r>
              <a:rPr lang="tr-TR" altLang="tr-TR" sz="6000" b="1" dirty="0">
                <a:solidFill>
                  <a:srgbClr val="000000"/>
                </a:solidFill>
                <a:latin typeface="Gisha" pitchFamily="34" charset="0"/>
                <a:ea typeface="Gisha" pitchFamily="34" charset="0"/>
                <a:cs typeface="Gisha" pitchFamily="34" charset="0"/>
              </a:rPr>
              <a:t>NEREDEYİZ ?</a:t>
            </a:r>
            <a:endParaRPr lang="tr-TR" sz="6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331803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Autofit/>
          </a:bodyPr>
          <a:lstStyle/>
          <a:p>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t>
            </a:r>
            <a:r>
              <a:rPr lang="tr-TR" sz="1800" b="1" dirty="0" smtClean="0">
                <a:solidFill>
                  <a:schemeClr val="accent1">
                    <a:lumMod val="50000"/>
                  </a:schemeClr>
                </a:solidFill>
                <a:latin typeface="Arial" pitchFamily="34" charset="0"/>
                <a:cs typeface="Arial" pitchFamily="34" charset="0"/>
              </a:rPr>
              <a:t>TÜRKİYE’DE İŞ KAZALARI VE MESLEK HASTALIKLARI</a:t>
            </a:r>
            <a:br>
              <a:rPr lang="tr-TR" sz="1800" b="1" dirty="0" smtClean="0">
                <a:solidFill>
                  <a:schemeClr val="accent1">
                    <a:lumMod val="50000"/>
                  </a:schemeClr>
                </a:solidFill>
                <a:latin typeface="Arial" pitchFamily="34" charset="0"/>
                <a:cs typeface="Arial" pitchFamily="34" charset="0"/>
              </a:rPr>
            </a:br>
            <a:r>
              <a:rPr lang="tr-TR" sz="1800" b="1" dirty="0" smtClean="0">
                <a:solidFill>
                  <a:schemeClr val="accent1">
                    <a:lumMod val="50000"/>
                  </a:schemeClr>
                </a:solidFill>
                <a:latin typeface="Arial" pitchFamily="34" charset="0"/>
                <a:cs typeface="Arial" pitchFamily="34" charset="0"/>
              </a:rPr>
              <a:t/>
            </a:r>
            <a:br>
              <a:rPr lang="tr-TR" sz="1800" b="1" dirty="0" smtClean="0">
                <a:solidFill>
                  <a:schemeClr val="accent1">
                    <a:lumMod val="50000"/>
                  </a:schemeClr>
                </a:solidFill>
                <a:latin typeface="Arial" pitchFamily="34" charset="0"/>
                <a:cs typeface="Arial" pitchFamily="34" charset="0"/>
              </a:rPr>
            </a:br>
            <a:endParaRPr lang="tr-TR" sz="18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2808312"/>
          </a:xfrm>
        </p:spPr>
        <p:txBody>
          <a:bodyPr numCol="1">
            <a:noAutofit/>
          </a:bodyPr>
          <a:lstStyle/>
          <a:p>
            <a:pPr algn="just"/>
            <a:endParaRPr lang="tr-TR" sz="2000" dirty="0" smtClean="0">
              <a:solidFill>
                <a:schemeClr val="tx1"/>
              </a:solidFill>
              <a:latin typeface="Arial" pitchFamily="34" charset="0"/>
              <a:cs typeface="Arial" pitchFamily="34" charset="0"/>
            </a:endParaRPr>
          </a:p>
          <a:p>
            <a:pPr algn="just"/>
            <a:endParaRPr lang="tr-TR" sz="2000" dirty="0" smtClean="0">
              <a:solidFill>
                <a:schemeClr val="tx1"/>
              </a:solidFill>
              <a:latin typeface="Arial" pitchFamily="34" charset="0"/>
              <a:cs typeface="Arial" pitchFamily="34" charset="0"/>
            </a:endParaRPr>
          </a:p>
          <a:p>
            <a:r>
              <a:rPr lang="tr-TR" altLang="tr-TR" sz="4000" b="1" dirty="0">
                <a:solidFill>
                  <a:schemeClr val="tx1"/>
                </a:solidFill>
              </a:rPr>
              <a:t>ÖLÜMLÜ İŞ KAZALARINDA </a:t>
            </a:r>
            <a:r>
              <a:rPr lang="tr-TR" altLang="tr-TR" sz="4000" b="1" dirty="0">
                <a:solidFill>
                  <a:srgbClr val="FF0000"/>
                </a:solidFill>
              </a:rPr>
              <a:t>AVRUPA</a:t>
            </a:r>
            <a:r>
              <a:rPr lang="tr-TR" altLang="tr-TR" sz="4000" b="1" dirty="0">
                <a:solidFill>
                  <a:schemeClr val="tx1"/>
                </a:solidFill>
              </a:rPr>
              <a:t>’DA </a:t>
            </a:r>
            <a:endParaRPr lang="tr-TR" sz="4000" dirty="0">
              <a:solidFill>
                <a:schemeClr val="tx1"/>
              </a:solidFill>
              <a:latin typeface="Arial" pitchFamily="34" charset="0"/>
              <a:cs typeface="Arial" pitchFamily="34" charset="0"/>
            </a:endParaRPr>
          </a:p>
        </p:txBody>
      </p:sp>
      <p:pic>
        <p:nvPicPr>
          <p:cNvPr id="4" name="Picture 8" descr="C:\Users\isg\Desktop\images.jpg"/>
          <p:cNvPicPr>
            <a:picLocks noChangeAspect="1" noChangeArrowheads="1"/>
          </p:cNvPicPr>
          <p:nvPr/>
        </p:nvPicPr>
        <p:blipFill>
          <a:blip r:embed="rId3"/>
          <a:srcRect/>
          <a:stretch>
            <a:fillRect/>
          </a:stretch>
        </p:blipFill>
        <p:spPr bwMode="auto">
          <a:xfrm>
            <a:off x="1979712" y="2924944"/>
            <a:ext cx="4900414" cy="3234195"/>
          </a:xfrm>
          <a:prstGeom prst="rect">
            <a:avLst/>
          </a:prstGeom>
          <a:noFill/>
          <a:ln w="9525">
            <a:noFill/>
            <a:miter lim="800000"/>
            <a:headEnd/>
            <a:tailEnd/>
          </a:ln>
        </p:spPr>
      </p:pic>
    </p:spTree>
    <p:extLst>
      <p:ext uri="{BB962C8B-B14F-4D97-AF65-F5344CB8AC3E}">
        <p14:creationId xmlns:p14="http://schemas.microsoft.com/office/powerpoint/2010/main" val="1573134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Autofit/>
          </a:bodyPr>
          <a:lstStyle/>
          <a:p>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t>
            </a:r>
            <a:r>
              <a:rPr lang="tr-TR" sz="1800" b="1" dirty="0" smtClean="0">
                <a:solidFill>
                  <a:schemeClr val="accent1">
                    <a:lumMod val="50000"/>
                  </a:schemeClr>
                </a:solidFill>
                <a:latin typeface="Arial" pitchFamily="34" charset="0"/>
                <a:cs typeface="Arial" pitchFamily="34" charset="0"/>
              </a:rPr>
              <a:t>TÜRKİYE’DE İŞ KAZALARI VE MESLEK HASTALIKLARI</a:t>
            </a:r>
            <a:br>
              <a:rPr lang="tr-TR" sz="1800" b="1" dirty="0" smtClean="0">
                <a:solidFill>
                  <a:schemeClr val="accent1">
                    <a:lumMod val="50000"/>
                  </a:schemeClr>
                </a:solidFill>
                <a:latin typeface="Arial" pitchFamily="34" charset="0"/>
                <a:cs typeface="Arial" pitchFamily="34" charset="0"/>
              </a:rPr>
            </a:br>
            <a:r>
              <a:rPr lang="tr-TR" sz="1800" b="1" dirty="0" smtClean="0">
                <a:solidFill>
                  <a:schemeClr val="accent1">
                    <a:lumMod val="50000"/>
                  </a:schemeClr>
                </a:solidFill>
                <a:latin typeface="Arial" pitchFamily="34" charset="0"/>
                <a:cs typeface="Arial" pitchFamily="34" charset="0"/>
              </a:rPr>
              <a:t/>
            </a:r>
            <a:br>
              <a:rPr lang="tr-TR" sz="1800" b="1" dirty="0" smtClean="0">
                <a:solidFill>
                  <a:schemeClr val="accent1">
                    <a:lumMod val="50000"/>
                  </a:schemeClr>
                </a:solidFill>
                <a:latin typeface="Arial" pitchFamily="34" charset="0"/>
                <a:cs typeface="Arial" pitchFamily="34" charset="0"/>
              </a:rPr>
            </a:br>
            <a:endParaRPr lang="tr-TR" sz="18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908720"/>
            <a:ext cx="8856984" cy="2232248"/>
          </a:xfrm>
        </p:spPr>
        <p:txBody>
          <a:bodyPr numCol="1">
            <a:noAutofit/>
          </a:bodyPr>
          <a:lstStyle/>
          <a:p>
            <a:pPr algn="just"/>
            <a:endParaRPr lang="tr-TR" sz="2000" dirty="0" smtClean="0">
              <a:solidFill>
                <a:schemeClr val="tx1"/>
              </a:solidFill>
              <a:latin typeface="Arial" pitchFamily="34" charset="0"/>
              <a:cs typeface="Arial" pitchFamily="34" charset="0"/>
            </a:endParaRPr>
          </a:p>
          <a:p>
            <a:pPr algn="just"/>
            <a:endParaRPr lang="tr-TR" sz="2000" dirty="0" smtClean="0">
              <a:solidFill>
                <a:schemeClr val="tx1"/>
              </a:solidFill>
              <a:latin typeface="Arial" pitchFamily="34" charset="0"/>
              <a:cs typeface="Arial" pitchFamily="34" charset="0"/>
            </a:endParaRPr>
          </a:p>
          <a:p>
            <a:r>
              <a:rPr lang="tr-TR" altLang="tr-TR" sz="6000" b="1" dirty="0">
                <a:solidFill>
                  <a:schemeClr val="tx1">
                    <a:lumMod val="95000"/>
                    <a:lumOff val="5000"/>
                  </a:schemeClr>
                </a:solidFill>
                <a:latin typeface="Algerian" pitchFamily="82" charset="0"/>
              </a:rPr>
              <a:t>DÜNYADA</a:t>
            </a:r>
            <a:endParaRPr lang="tr-TR" sz="6000" dirty="0">
              <a:solidFill>
                <a:schemeClr val="tx1">
                  <a:lumMod val="95000"/>
                  <a:lumOff val="5000"/>
                </a:schemeClr>
              </a:solidFill>
              <a:latin typeface="Arial" pitchFamily="34" charset="0"/>
              <a:cs typeface="Arial" pitchFamily="34" charset="0"/>
            </a:endParaRPr>
          </a:p>
        </p:txBody>
      </p:sp>
      <p:pic>
        <p:nvPicPr>
          <p:cNvPr id="5" name="Picture 38" descr="C:\Users\isg\Desktop\images (1).jpg"/>
          <p:cNvPicPr>
            <a:picLocks noChangeAspect="1" noChangeArrowheads="1"/>
          </p:cNvPicPr>
          <p:nvPr/>
        </p:nvPicPr>
        <p:blipFill>
          <a:blip r:embed="rId3"/>
          <a:srcRect/>
          <a:stretch>
            <a:fillRect/>
          </a:stretch>
        </p:blipFill>
        <p:spPr bwMode="auto">
          <a:xfrm>
            <a:off x="1743267" y="3140968"/>
            <a:ext cx="5791399" cy="3057119"/>
          </a:xfrm>
          <a:prstGeom prst="rect">
            <a:avLst/>
          </a:prstGeom>
          <a:noFill/>
          <a:ln w="9525">
            <a:noFill/>
            <a:miter lim="800000"/>
            <a:headEnd/>
            <a:tailEnd/>
          </a:ln>
        </p:spPr>
      </p:pic>
    </p:spTree>
    <p:extLst>
      <p:ext uri="{BB962C8B-B14F-4D97-AF65-F5344CB8AC3E}">
        <p14:creationId xmlns:p14="http://schemas.microsoft.com/office/powerpoint/2010/main" val="3096329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Autofit/>
          </a:bodyPr>
          <a:lstStyle/>
          <a:p>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t>
            </a:r>
            <a:r>
              <a:rPr lang="tr-TR" sz="1800" b="1" dirty="0" smtClean="0">
                <a:solidFill>
                  <a:schemeClr val="accent1">
                    <a:lumMod val="50000"/>
                  </a:schemeClr>
                </a:solidFill>
                <a:latin typeface="Arial" pitchFamily="34" charset="0"/>
                <a:cs typeface="Arial" pitchFamily="34" charset="0"/>
              </a:rPr>
              <a:t>TÜRKİYE’DE İŞ KAZALARI VE MESLEK HASTALIKLARI</a:t>
            </a:r>
            <a:br>
              <a:rPr lang="tr-TR" sz="1800" b="1" dirty="0" smtClean="0">
                <a:solidFill>
                  <a:schemeClr val="accent1">
                    <a:lumMod val="50000"/>
                  </a:schemeClr>
                </a:solidFill>
                <a:latin typeface="Arial" pitchFamily="34" charset="0"/>
                <a:cs typeface="Arial" pitchFamily="34" charset="0"/>
              </a:rPr>
            </a:br>
            <a:r>
              <a:rPr lang="tr-TR" sz="1800" b="1" dirty="0" smtClean="0">
                <a:solidFill>
                  <a:schemeClr val="accent1">
                    <a:lumMod val="50000"/>
                  </a:schemeClr>
                </a:solidFill>
                <a:latin typeface="Arial" pitchFamily="34" charset="0"/>
                <a:cs typeface="Arial" pitchFamily="34" charset="0"/>
              </a:rPr>
              <a:t/>
            </a:r>
            <a:br>
              <a:rPr lang="tr-TR" sz="1800" b="1" dirty="0" smtClean="0">
                <a:solidFill>
                  <a:schemeClr val="accent1">
                    <a:lumMod val="50000"/>
                  </a:schemeClr>
                </a:solidFill>
                <a:latin typeface="Arial" pitchFamily="34" charset="0"/>
                <a:cs typeface="Arial" pitchFamily="34" charset="0"/>
              </a:rPr>
            </a:br>
            <a:endParaRPr lang="tr-TR" sz="18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908720"/>
            <a:ext cx="8856984" cy="4896544"/>
          </a:xfrm>
        </p:spPr>
        <p:txBody>
          <a:bodyPr numCol="1">
            <a:noAutofit/>
          </a:bodyPr>
          <a:lstStyle/>
          <a:p>
            <a:pPr algn="just"/>
            <a:endParaRPr lang="tr-TR" sz="2000" dirty="0" smtClean="0">
              <a:solidFill>
                <a:schemeClr val="tx1"/>
              </a:solidFill>
              <a:latin typeface="Arial" pitchFamily="34" charset="0"/>
              <a:cs typeface="Arial" pitchFamily="34" charset="0"/>
            </a:endParaRPr>
          </a:p>
          <a:p>
            <a:pPr marL="342900" indent="-342900" algn="just">
              <a:buFont typeface="Arial" panose="020B0604020202020204" pitchFamily="34" charset="0"/>
              <a:buChar char="•"/>
            </a:pPr>
            <a:r>
              <a:rPr lang="tr-TR" altLang="en-US" sz="2000" b="1" dirty="0">
                <a:solidFill>
                  <a:srgbClr val="002060"/>
                </a:solidFill>
              </a:rPr>
              <a:t> </a:t>
            </a:r>
            <a:r>
              <a:rPr lang="tr-TR" altLang="en-US" sz="2800" b="1" dirty="0">
                <a:solidFill>
                  <a:srgbClr val="002060"/>
                </a:solidFill>
              </a:rPr>
              <a:t>İLO (uluslararası çalışma örgütü)’ya üye 82 ülkede 100.000 sigortalı çalışan başına iş kazasında yaşamını yitirenler</a:t>
            </a:r>
            <a:r>
              <a:rPr lang="tr-TR" altLang="en-US" sz="2800" b="1" dirty="0" smtClean="0">
                <a:solidFill>
                  <a:srgbClr val="002060"/>
                </a:solidFill>
              </a:rPr>
              <a:t>.</a:t>
            </a:r>
          </a:p>
          <a:p>
            <a:pPr algn="just"/>
            <a:endParaRPr lang="tr-TR" sz="2000" b="1" dirty="0">
              <a:solidFill>
                <a:srgbClr val="002060"/>
              </a:solidFill>
              <a:latin typeface="Arial" pitchFamily="34" charset="0"/>
              <a:cs typeface="Arial" pitchFamily="34" charset="0"/>
            </a:endParaRPr>
          </a:p>
          <a:p>
            <a:pPr marL="651796" indent="-651796">
              <a:buFont typeface="Wingdings" pitchFamily="2" charset="2"/>
              <a:buChar char="v"/>
            </a:pPr>
            <a:r>
              <a:rPr lang="tr-TR" altLang="tr-TR" sz="4400" dirty="0">
                <a:solidFill>
                  <a:srgbClr val="00B050"/>
                </a:solidFill>
              </a:rPr>
              <a:t>El Salvador’da 40.1</a:t>
            </a:r>
          </a:p>
          <a:p>
            <a:pPr marL="651796" indent="-651796">
              <a:buFont typeface="Wingdings" pitchFamily="2" charset="2"/>
              <a:buChar char="v"/>
            </a:pPr>
            <a:r>
              <a:rPr lang="tr-TR" altLang="tr-TR" sz="4400" dirty="0">
                <a:solidFill>
                  <a:srgbClr val="002060"/>
                </a:solidFill>
              </a:rPr>
              <a:t>Cezayir’de 21.6</a:t>
            </a:r>
          </a:p>
          <a:p>
            <a:pPr marL="651796" indent="-651796">
              <a:buFont typeface="Wingdings" pitchFamily="2" charset="2"/>
              <a:buChar char="v"/>
            </a:pPr>
            <a:r>
              <a:rPr lang="tr-TR" altLang="tr-TR" sz="4400" dirty="0">
                <a:solidFill>
                  <a:srgbClr val="FF0000"/>
                </a:solidFill>
              </a:rPr>
              <a:t>Türkiye’de 18</a:t>
            </a:r>
            <a:endParaRPr lang="tr-TR" altLang="tr-TR" sz="4400" dirty="0"/>
          </a:p>
          <a:p>
            <a:pPr algn="just"/>
            <a:endParaRPr lang="tr-TR" sz="20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25621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Autofit/>
          </a:bodyPr>
          <a:lstStyle/>
          <a:p>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t>
            </a:r>
            <a:r>
              <a:rPr lang="tr-TR" sz="1800" b="1" dirty="0" smtClean="0">
                <a:solidFill>
                  <a:schemeClr val="accent1">
                    <a:lumMod val="50000"/>
                  </a:schemeClr>
                </a:solidFill>
                <a:latin typeface="Arial" pitchFamily="34" charset="0"/>
                <a:cs typeface="Arial" pitchFamily="34" charset="0"/>
              </a:rPr>
              <a:t>TÜRKİYE’DE İŞ KAZALARI VE MESLEK HASTALIKLARI</a:t>
            </a:r>
            <a:br>
              <a:rPr lang="tr-TR" sz="1800" b="1" dirty="0" smtClean="0">
                <a:solidFill>
                  <a:schemeClr val="accent1">
                    <a:lumMod val="50000"/>
                  </a:schemeClr>
                </a:solidFill>
                <a:latin typeface="Arial" pitchFamily="34" charset="0"/>
                <a:cs typeface="Arial" pitchFamily="34" charset="0"/>
              </a:rPr>
            </a:br>
            <a:r>
              <a:rPr lang="tr-TR" sz="1800" b="1" dirty="0" smtClean="0">
                <a:solidFill>
                  <a:schemeClr val="accent1">
                    <a:lumMod val="50000"/>
                  </a:schemeClr>
                </a:solidFill>
                <a:latin typeface="Arial" pitchFamily="34" charset="0"/>
                <a:cs typeface="Arial" pitchFamily="34" charset="0"/>
              </a:rPr>
              <a:t/>
            </a:r>
            <a:br>
              <a:rPr lang="tr-TR" sz="1800" b="1" dirty="0" smtClean="0">
                <a:solidFill>
                  <a:schemeClr val="accent1">
                    <a:lumMod val="50000"/>
                  </a:schemeClr>
                </a:solidFill>
                <a:latin typeface="Arial" pitchFamily="34" charset="0"/>
                <a:cs typeface="Arial" pitchFamily="34" charset="0"/>
              </a:rPr>
            </a:br>
            <a:endParaRPr lang="tr-TR" sz="18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908720"/>
            <a:ext cx="8856984" cy="4896544"/>
          </a:xfrm>
        </p:spPr>
        <p:txBody>
          <a:bodyPr numCol="1">
            <a:noAutofit/>
          </a:bodyPr>
          <a:lstStyle/>
          <a:p>
            <a:pPr algn="just"/>
            <a:endParaRPr lang="tr-TR" sz="2000" dirty="0" smtClean="0">
              <a:solidFill>
                <a:schemeClr val="tx1"/>
              </a:solidFill>
              <a:latin typeface="Arial" pitchFamily="34" charset="0"/>
              <a:cs typeface="Arial" pitchFamily="34" charset="0"/>
            </a:endParaRPr>
          </a:p>
          <a:p>
            <a:pPr eaLnBrk="1" hangingPunct="1"/>
            <a:r>
              <a:rPr lang="tr-TR" altLang="en-US" sz="2000" b="1" dirty="0">
                <a:solidFill>
                  <a:srgbClr val="002060"/>
                </a:solidFill>
              </a:rPr>
              <a:t> </a:t>
            </a:r>
            <a:r>
              <a:rPr lang="tr-TR" altLang="tr-TR" sz="4000" b="1" dirty="0">
                <a:solidFill>
                  <a:srgbClr val="000000"/>
                </a:solidFill>
                <a:latin typeface="Arial" charset="0"/>
              </a:rPr>
              <a:t>GELİŞEN ÜLKELERDE</a:t>
            </a:r>
          </a:p>
          <a:p>
            <a:pPr eaLnBrk="1" hangingPunct="1"/>
            <a:r>
              <a:rPr lang="tr-TR" altLang="tr-TR" sz="6600" b="1" dirty="0">
                <a:solidFill>
                  <a:srgbClr val="FF0000"/>
                </a:solidFill>
              </a:rPr>
              <a:t>1 ÖLÜMLÜ</a:t>
            </a:r>
          </a:p>
          <a:p>
            <a:pPr eaLnBrk="1" hangingPunct="1"/>
            <a:r>
              <a:rPr lang="tr-TR" altLang="tr-TR" sz="4000" b="1" dirty="0">
                <a:solidFill>
                  <a:srgbClr val="000000"/>
                </a:solidFill>
              </a:rPr>
              <a:t>KAZAYA KARŞI</a:t>
            </a:r>
          </a:p>
          <a:p>
            <a:pPr eaLnBrk="1" hangingPunct="1"/>
            <a:r>
              <a:rPr lang="tr-TR" altLang="tr-TR" sz="6600" b="1" dirty="0">
                <a:solidFill>
                  <a:srgbClr val="0000CC"/>
                </a:solidFill>
              </a:rPr>
              <a:t>700-750</a:t>
            </a:r>
            <a:r>
              <a:rPr lang="tr-TR" altLang="tr-TR" sz="6600" b="1" dirty="0">
                <a:solidFill>
                  <a:srgbClr val="000000"/>
                </a:solidFill>
              </a:rPr>
              <a:t> </a:t>
            </a:r>
            <a:r>
              <a:rPr lang="tr-TR" altLang="tr-TR" sz="4000" b="1" dirty="0">
                <a:solidFill>
                  <a:srgbClr val="000000"/>
                </a:solidFill>
              </a:rPr>
              <a:t>İŞ KAZASI </a:t>
            </a:r>
          </a:p>
          <a:p>
            <a:pPr eaLnBrk="1" hangingPunct="1"/>
            <a:r>
              <a:rPr lang="tr-TR" altLang="tr-TR" sz="4000" b="1" dirty="0">
                <a:solidFill>
                  <a:srgbClr val="000000"/>
                </a:solidFill>
              </a:rPr>
              <a:t>RAPOR EDİLİYOR… </a:t>
            </a:r>
          </a:p>
          <a:p>
            <a:pPr algn="just"/>
            <a:endParaRPr lang="tr-TR" sz="20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269088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Autofit/>
          </a:bodyPr>
          <a:lstStyle/>
          <a:p>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r>
            <a:br>
              <a:rPr lang="tr-TR" sz="1800" b="1" dirty="0" smtClean="0">
                <a:solidFill>
                  <a:schemeClr val="bg1"/>
                </a:solidFill>
                <a:latin typeface="Arial" pitchFamily="34" charset="0"/>
                <a:cs typeface="Arial" pitchFamily="34" charset="0"/>
              </a:rPr>
            </a:br>
            <a:r>
              <a:rPr lang="tr-TR" sz="1800" b="1" dirty="0" smtClean="0">
                <a:solidFill>
                  <a:schemeClr val="bg1"/>
                </a:solidFill>
                <a:latin typeface="Arial" pitchFamily="34" charset="0"/>
                <a:cs typeface="Arial" pitchFamily="34" charset="0"/>
              </a:rPr>
              <a:t>       </a:t>
            </a:r>
            <a:r>
              <a:rPr lang="tr-TR" sz="1800" b="1" dirty="0" smtClean="0">
                <a:solidFill>
                  <a:schemeClr val="accent1">
                    <a:lumMod val="50000"/>
                  </a:schemeClr>
                </a:solidFill>
                <a:latin typeface="Arial" pitchFamily="34" charset="0"/>
                <a:cs typeface="Arial" pitchFamily="34" charset="0"/>
              </a:rPr>
              <a:t>TÜRKİYE’DE İŞ KAZALARI VE MESLEK HASTALIKLARI</a:t>
            </a:r>
            <a:br>
              <a:rPr lang="tr-TR" sz="1800" b="1" dirty="0" smtClean="0">
                <a:solidFill>
                  <a:schemeClr val="accent1">
                    <a:lumMod val="50000"/>
                  </a:schemeClr>
                </a:solidFill>
                <a:latin typeface="Arial" pitchFamily="34" charset="0"/>
                <a:cs typeface="Arial" pitchFamily="34" charset="0"/>
              </a:rPr>
            </a:br>
            <a:r>
              <a:rPr lang="tr-TR" sz="1800" b="1" dirty="0" smtClean="0">
                <a:solidFill>
                  <a:schemeClr val="accent1">
                    <a:lumMod val="50000"/>
                  </a:schemeClr>
                </a:solidFill>
                <a:latin typeface="Arial" pitchFamily="34" charset="0"/>
                <a:cs typeface="Arial" pitchFamily="34" charset="0"/>
              </a:rPr>
              <a:t/>
            </a:r>
            <a:br>
              <a:rPr lang="tr-TR" sz="1800" b="1" dirty="0" smtClean="0">
                <a:solidFill>
                  <a:schemeClr val="accent1">
                    <a:lumMod val="50000"/>
                  </a:schemeClr>
                </a:solidFill>
                <a:latin typeface="Arial" pitchFamily="34" charset="0"/>
                <a:cs typeface="Arial" pitchFamily="34" charset="0"/>
              </a:rPr>
            </a:br>
            <a:endParaRPr lang="tr-TR" sz="18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908720"/>
            <a:ext cx="8856984" cy="5400600"/>
          </a:xfrm>
        </p:spPr>
        <p:txBody>
          <a:bodyPr numCol="1">
            <a:noAutofit/>
          </a:bodyPr>
          <a:lstStyle/>
          <a:p>
            <a:pPr algn="just"/>
            <a:endParaRPr lang="tr-TR" sz="2000" dirty="0" smtClean="0">
              <a:solidFill>
                <a:schemeClr val="tx1"/>
              </a:solidFill>
              <a:latin typeface="Arial" pitchFamily="34" charset="0"/>
              <a:cs typeface="Arial" pitchFamily="34" charset="0"/>
            </a:endParaRPr>
          </a:p>
          <a:p>
            <a:pPr eaLnBrk="1" hangingPunct="1"/>
            <a:r>
              <a:rPr lang="tr-TR" altLang="en-US" sz="2000" b="1" dirty="0">
                <a:solidFill>
                  <a:srgbClr val="002060"/>
                </a:solidFill>
              </a:rPr>
              <a:t> </a:t>
            </a:r>
            <a:r>
              <a:rPr lang="tr-TR" altLang="tr-TR" sz="4400" b="1" dirty="0">
                <a:solidFill>
                  <a:srgbClr val="000000"/>
                </a:solidFill>
                <a:latin typeface="Arial" charset="0"/>
              </a:rPr>
              <a:t>ÜLKEMİZDE </a:t>
            </a:r>
            <a:r>
              <a:rPr lang="tr-TR" altLang="tr-TR" sz="4400" b="1" dirty="0" smtClean="0">
                <a:solidFill>
                  <a:srgbClr val="000000"/>
                </a:solidFill>
                <a:latin typeface="Arial" charset="0"/>
              </a:rPr>
              <a:t>İSE</a:t>
            </a:r>
            <a:endParaRPr lang="tr-TR" altLang="tr-TR" sz="4000" b="1" dirty="0">
              <a:solidFill>
                <a:srgbClr val="FF0000"/>
              </a:solidFill>
            </a:endParaRPr>
          </a:p>
          <a:p>
            <a:pPr eaLnBrk="1" hangingPunct="1"/>
            <a:r>
              <a:rPr lang="tr-TR" altLang="tr-TR" sz="4000" b="1" dirty="0">
                <a:solidFill>
                  <a:srgbClr val="FF0000"/>
                </a:solidFill>
              </a:rPr>
              <a:t>1 ÖLÜMLÜ</a:t>
            </a:r>
          </a:p>
          <a:p>
            <a:pPr eaLnBrk="1" hangingPunct="1"/>
            <a:r>
              <a:rPr lang="tr-TR" altLang="tr-TR" sz="4000" b="1" dirty="0">
                <a:solidFill>
                  <a:srgbClr val="000000"/>
                </a:solidFill>
              </a:rPr>
              <a:t>KAZAYA KARŞI</a:t>
            </a:r>
          </a:p>
          <a:p>
            <a:pPr eaLnBrk="1" hangingPunct="1"/>
            <a:r>
              <a:rPr lang="tr-TR" altLang="tr-TR" sz="9600" b="1" dirty="0">
                <a:solidFill>
                  <a:srgbClr val="0000CC"/>
                </a:solidFill>
              </a:rPr>
              <a:t>80</a:t>
            </a:r>
            <a:r>
              <a:rPr lang="tr-TR" altLang="tr-TR" sz="4000" b="1" dirty="0">
                <a:solidFill>
                  <a:srgbClr val="000000"/>
                </a:solidFill>
              </a:rPr>
              <a:t> İŞ KAZASI </a:t>
            </a:r>
          </a:p>
          <a:p>
            <a:pPr eaLnBrk="1" hangingPunct="1"/>
            <a:r>
              <a:rPr lang="tr-TR" altLang="tr-TR" sz="4000" b="1" dirty="0">
                <a:solidFill>
                  <a:srgbClr val="000000"/>
                </a:solidFill>
              </a:rPr>
              <a:t>RAPOR EDİLİYOR… </a:t>
            </a:r>
          </a:p>
          <a:p>
            <a:pPr algn="just"/>
            <a:endParaRPr lang="tr-TR" sz="20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1877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5</a:t>
            </a:fld>
            <a:endParaRPr lang="tr-TR"/>
          </a:p>
        </p:txBody>
      </p:sp>
      <p:sp>
        <p:nvSpPr>
          <p:cNvPr id="6" name="Rectangle 3"/>
          <p:cNvSpPr>
            <a:spLocks noGrp="1" noRot="1" noChangeArrowheads="1"/>
          </p:cNvSpPr>
          <p:nvPr>
            <p:ph type="title"/>
          </p:nvPr>
        </p:nvSpPr>
        <p:spPr>
          <a:xfrm>
            <a:off x="1079500" y="115888"/>
            <a:ext cx="7812980" cy="762000"/>
          </a:xfrm>
        </p:spPr>
        <p:txBody>
          <a:bodyPr/>
          <a:lstStyle/>
          <a:p>
            <a:pPr algn="r" eaLnBrk="1" hangingPunct="1"/>
            <a:r>
              <a:rPr lang="tr-TR" sz="3200" i="1" dirty="0">
                <a:solidFill>
                  <a:srgbClr val="000090"/>
                </a:solidFill>
                <a:latin typeface="Arial"/>
                <a:cs typeface="Arial"/>
              </a:rPr>
              <a:t>ISO 45001  ile OHSAS 18001 Farkları</a:t>
            </a:r>
          </a:p>
        </p:txBody>
      </p:sp>
      <p:sp>
        <p:nvSpPr>
          <p:cNvPr id="9" name="Rectangle 3"/>
          <p:cNvSpPr txBox="1">
            <a:spLocks noRot="1" noChangeArrowheads="1"/>
          </p:cNvSpPr>
          <p:nvPr/>
        </p:nvSpPr>
        <p:spPr bwMode="auto">
          <a:xfrm>
            <a:off x="323528" y="1340768"/>
            <a:ext cx="8100392" cy="4968552"/>
          </a:xfrm>
          <a:prstGeom prst="rect">
            <a:avLst/>
          </a:prstGeom>
          <a:ln/>
          <a:extLst>
            <a:ext uri="{FAA26D3D-D897-4be2-8F04-BA451C77F1D7}">
              <ma14:placeholderFlag xmlns="" xmlns:ma14="http://schemas.microsoft.com/office/mac/drawingml/2011/main" val="1"/>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342900" indent="-342900" algn="l" eaLnBrk="1" hangingPunct="1">
              <a:buFont typeface="Arial"/>
              <a:buChar char="•"/>
            </a:pPr>
            <a:r>
              <a:rPr lang="tr-TR" sz="2000" b="1" i="1" u="sng" dirty="0">
                <a:solidFill>
                  <a:srgbClr val="FF0000"/>
                </a:solidFill>
                <a:latin typeface="Arial"/>
                <a:cs typeface="Arial"/>
              </a:rPr>
              <a:t>4 </a:t>
            </a:r>
            <a:r>
              <a:rPr lang="tr-TR" sz="2000" b="1" i="1" u="sng" dirty="0" smtClean="0">
                <a:solidFill>
                  <a:srgbClr val="FF0000"/>
                </a:solidFill>
                <a:latin typeface="Arial"/>
                <a:cs typeface="Arial"/>
              </a:rPr>
              <a:t>maddeden </a:t>
            </a:r>
            <a:r>
              <a:rPr lang="tr-TR" sz="2000" b="1" i="1" u="sng" dirty="0">
                <a:solidFill>
                  <a:srgbClr val="FF0000"/>
                </a:solidFill>
                <a:latin typeface="Arial"/>
                <a:cs typeface="Arial"/>
              </a:rPr>
              <a:t>10 ana maddeye </a:t>
            </a:r>
            <a:r>
              <a:rPr lang="tr-TR" sz="2000" b="1" i="1" u="sng" dirty="0" smtClean="0">
                <a:solidFill>
                  <a:srgbClr val="FF0000"/>
                </a:solidFill>
                <a:latin typeface="Arial"/>
                <a:cs typeface="Arial"/>
              </a:rPr>
              <a:t>çıkartıldı. Yüksek seviyeli yapıya ulaştı</a:t>
            </a:r>
          </a:p>
          <a:p>
            <a:pPr marL="342900" indent="-342900" algn="l" eaLnBrk="1" hangingPunct="1">
              <a:buFont typeface="Arial"/>
              <a:buChar char="•"/>
            </a:pPr>
            <a:r>
              <a:rPr lang="tr-TR" sz="2000" b="1" i="1" u="sng" dirty="0">
                <a:solidFill>
                  <a:srgbClr val="FF0000"/>
                </a:solidFill>
                <a:latin typeface="Arial"/>
                <a:cs typeface="Arial"/>
              </a:rPr>
              <a:t>Diğer Yönetim Sistemi Standartları ile entegrasyonu </a:t>
            </a:r>
            <a:r>
              <a:rPr lang="tr-TR" sz="2000" b="1" i="1" u="sng" dirty="0" smtClean="0">
                <a:solidFill>
                  <a:srgbClr val="FF0000"/>
                </a:solidFill>
                <a:latin typeface="Arial"/>
                <a:cs typeface="Arial"/>
              </a:rPr>
              <a:t>sağlandı</a:t>
            </a:r>
          </a:p>
          <a:p>
            <a:pPr marL="342900" indent="-342900" algn="l" eaLnBrk="1" hangingPunct="1">
              <a:buFont typeface="Arial"/>
              <a:buChar char="•"/>
            </a:pPr>
            <a:r>
              <a:rPr lang="tr-TR" sz="2000" i="1" dirty="0">
                <a:solidFill>
                  <a:srgbClr val="000090"/>
                </a:solidFill>
                <a:latin typeface="Arial"/>
                <a:cs typeface="Arial"/>
              </a:rPr>
              <a:t>Yasal Şartlara uyum vurguları </a:t>
            </a:r>
            <a:r>
              <a:rPr lang="tr-TR" sz="2000" i="1" dirty="0" smtClean="0">
                <a:solidFill>
                  <a:srgbClr val="000090"/>
                </a:solidFill>
                <a:latin typeface="Arial"/>
                <a:cs typeface="Arial"/>
              </a:rPr>
              <a:t>arttı</a:t>
            </a:r>
          </a:p>
          <a:p>
            <a:pPr marL="342900" indent="-342900" algn="l" eaLnBrk="1" hangingPunct="1">
              <a:buFont typeface="Arial"/>
              <a:buChar char="•"/>
            </a:pPr>
            <a:r>
              <a:rPr lang="tr-TR" sz="2000" i="1" dirty="0">
                <a:solidFill>
                  <a:srgbClr val="000090"/>
                </a:solidFill>
                <a:latin typeface="Arial"/>
                <a:cs typeface="Arial"/>
              </a:rPr>
              <a:t>Üst Yönetimin Sorumluluğu artırıldı</a:t>
            </a:r>
            <a:r>
              <a:rPr lang="tr-TR" sz="2000" i="1" dirty="0" smtClean="0">
                <a:solidFill>
                  <a:srgbClr val="000090"/>
                </a:solidFill>
                <a:latin typeface="Arial"/>
                <a:cs typeface="Arial"/>
              </a:rPr>
              <a:t>.</a:t>
            </a:r>
          </a:p>
          <a:p>
            <a:pPr marL="342900" indent="-342900" algn="l" eaLnBrk="1" hangingPunct="1">
              <a:buFont typeface="Arial"/>
              <a:buChar char="•"/>
            </a:pPr>
            <a:r>
              <a:rPr lang="tr-TR" sz="2000" i="1" dirty="0">
                <a:solidFill>
                  <a:srgbClr val="000090"/>
                </a:solidFill>
                <a:latin typeface="Arial"/>
                <a:cs typeface="Arial"/>
              </a:rPr>
              <a:t>Önleyici faaliyet yerinde Risk Yönetimi getirildi</a:t>
            </a:r>
            <a:r>
              <a:rPr lang="tr-TR" sz="2000" i="1" dirty="0" smtClean="0">
                <a:solidFill>
                  <a:srgbClr val="000090"/>
                </a:solidFill>
                <a:latin typeface="Arial"/>
                <a:cs typeface="Arial"/>
              </a:rPr>
              <a:t>.</a:t>
            </a:r>
          </a:p>
          <a:p>
            <a:pPr marL="342900" indent="-342900" algn="l" eaLnBrk="1" hangingPunct="1">
              <a:buFont typeface="Arial"/>
              <a:buChar char="•"/>
            </a:pPr>
            <a:r>
              <a:rPr lang="tr-TR" sz="2000" i="1" dirty="0">
                <a:solidFill>
                  <a:srgbClr val="000090"/>
                </a:solidFill>
                <a:latin typeface="Arial"/>
                <a:cs typeface="Arial"/>
              </a:rPr>
              <a:t>Riske dayalı düşünme ile kontrollerin ve kapsamların belirlenmesi </a:t>
            </a:r>
            <a:endParaRPr lang="tr-TR" sz="2000" i="1" dirty="0" smtClean="0">
              <a:solidFill>
                <a:srgbClr val="000090"/>
              </a:solidFill>
              <a:latin typeface="Arial"/>
              <a:cs typeface="Arial"/>
            </a:endParaRPr>
          </a:p>
          <a:p>
            <a:pPr marL="342900" indent="-342900" algn="l" eaLnBrk="1" hangingPunct="1">
              <a:buFont typeface="Arial"/>
              <a:buChar char="•"/>
            </a:pPr>
            <a:r>
              <a:rPr lang="tr-TR" sz="2000" i="1" dirty="0">
                <a:solidFill>
                  <a:srgbClr val="000090"/>
                </a:solidFill>
                <a:latin typeface="Arial"/>
                <a:cs typeface="Arial"/>
              </a:rPr>
              <a:t>Tedarik süreci eklendi. (Tedarikçi ve taşeron yönetimi</a:t>
            </a:r>
            <a:r>
              <a:rPr lang="tr-TR" sz="2000" i="1" dirty="0" smtClean="0">
                <a:solidFill>
                  <a:srgbClr val="000090"/>
                </a:solidFill>
                <a:latin typeface="Arial"/>
                <a:cs typeface="Arial"/>
              </a:rPr>
              <a:t>)</a:t>
            </a:r>
          </a:p>
          <a:p>
            <a:pPr marL="342900" indent="-342900" algn="l" eaLnBrk="1" hangingPunct="1">
              <a:buFont typeface="Arial"/>
              <a:buChar char="•"/>
            </a:pPr>
            <a:r>
              <a:rPr lang="tr-TR" sz="2000" i="1" dirty="0">
                <a:solidFill>
                  <a:srgbClr val="000090"/>
                </a:solidFill>
                <a:latin typeface="Arial"/>
                <a:cs typeface="Arial"/>
              </a:rPr>
              <a:t>Çalışan katılımı ön plana çıkarıldı.</a:t>
            </a:r>
          </a:p>
          <a:p>
            <a:pPr marL="342900" indent="-342900" algn="l" eaLnBrk="1" hangingPunct="1">
              <a:buFont typeface="Arial"/>
              <a:buChar char="•"/>
            </a:pPr>
            <a:r>
              <a:rPr lang="tr-TR" sz="2000" i="1" dirty="0">
                <a:solidFill>
                  <a:srgbClr val="000090"/>
                </a:solidFill>
                <a:latin typeface="Arial"/>
                <a:cs typeface="Arial"/>
              </a:rPr>
              <a:t>Çalışan Temsilcisi ifadeleri ilave </a:t>
            </a:r>
            <a:r>
              <a:rPr lang="tr-TR" sz="2000" i="1" dirty="0" smtClean="0">
                <a:solidFill>
                  <a:srgbClr val="000090"/>
                </a:solidFill>
                <a:latin typeface="Arial"/>
                <a:cs typeface="Arial"/>
              </a:rPr>
              <a:t>edildi </a:t>
            </a:r>
            <a:endParaRPr lang="tr-TR" sz="2000" i="1" dirty="0">
              <a:solidFill>
                <a:srgbClr val="000090"/>
              </a:solidFill>
              <a:latin typeface="Arial"/>
              <a:cs typeface="Arial"/>
            </a:endParaRPr>
          </a:p>
          <a:p>
            <a:pPr marL="342900" indent="-342900" algn="l" eaLnBrk="1" hangingPunct="1">
              <a:buFont typeface="Arial"/>
              <a:buChar char="•"/>
            </a:pPr>
            <a:r>
              <a:rPr lang="tr-TR" sz="2000" i="1" dirty="0">
                <a:solidFill>
                  <a:srgbClr val="000090"/>
                </a:solidFill>
                <a:latin typeface="Arial"/>
                <a:cs typeface="Arial"/>
              </a:rPr>
              <a:t>Kuruluş Bağlamı eklendi.</a:t>
            </a:r>
          </a:p>
          <a:p>
            <a:pPr marL="342900" indent="-342900" algn="l" eaLnBrk="1" hangingPunct="1">
              <a:buFont typeface="Arial"/>
              <a:buChar char="•"/>
            </a:pPr>
            <a:r>
              <a:rPr lang="tr-TR" sz="2000" i="1" dirty="0" smtClean="0">
                <a:solidFill>
                  <a:srgbClr val="000090"/>
                </a:solidFill>
                <a:latin typeface="Arial"/>
                <a:cs typeface="Arial"/>
              </a:rPr>
              <a:t>Doküman </a:t>
            </a:r>
            <a:r>
              <a:rPr lang="tr-TR" sz="2000" i="1" dirty="0">
                <a:solidFill>
                  <a:srgbClr val="000090"/>
                </a:solidFill>
                <a:latin typeface="Arial"/>
                <a:cs typeface="Arial"/>
              </a:rPr>
              <a:t>ve kayıt yerine </a:t>
            </a:r>
            <a:r>
              <a:rPr lang="tr-TR" sz="2000" i="1" dirty="0" err="1">
                <a:solidFill>
                  <a:srgbClr val="000090"/>
                </a:solidFill>
                <a:latin typeface="Arial"/>
                <a:cs typeface="Arial"/>
              </a:rPr>
              <a:t>dokümante</a:t>
            </a:r>
            <a:r>
              <a:rPr lang="tr-TR" sz="2000" i="1" dirty="0">
                <a:solidFill>
                  <a:srgbClr val="000090"/>
                </a:solidFill>
                <a:latin typeface="Arial"/>
                <a:cs typeface="Arial"/>
              </a:rPr>
              <a:t> edilmiş bilgi</a:t>
            </a:r>
          </a:p>
          <a:p>
            <a:pPr marL="342900" indent="-342900" algn="l" eaLnBrk="1" hangingPunct="1">
              <a:buFont typeface="Arial"/>
              <a:buChar char="•"/>
            </a:pPr>
            <a:endParaRPr lang="tr-TR" sz="2000" i="1" dirty="0">
              <a:solidFill>
                <a:srgbClr val="000090"/>
              </a:solidFill>
              <a:latin typeface="Arial"/>
              <a:cs typeface="Arial"/>
            </a:endParaRPr>
          </a:p>
          <a:p>
            <a:pPr marL="342900" indent="-342900" algn="l" eaLnBrk="1" hangingPunct="1">
              <a:buFont typeface="Arial"/>
              <a:buChar char="•"/>
            </a:pPr>
            <a:endParaRPr lang="tr-TR" sz="2000" i="1" dirty="0">
              <a:solidFill>
                <a:srgbClr val="000090"/>
              </a:solidFill>
              <a:latin typeface="Arial"/>
              <a:cs typeface="Arial"/>
            </a:endParaRPr>
          </a:p>
          <a:p>
            <a:pPr marL="342900" indent="-342900" algn="l" eaLnBrk="1" hangingPunct="1">
              <a:buFont typeface="Arial"/>
              <a:buChar char="•"/>
            </a:pPr>
            <a:endParaRPr lang="tr-TR" sz="2000" i="1" dirty="0">
              <a:solidFill>
                <a:srgbClr val="000090"/>
              </a:solidFill>
              <a:latin typeface="Arial"/>
              <a:cs typeface="Arial"/>
            </a:endParaRPr>
          </a:p>
        </p:txBody>
      </p:sp>
    </p:spTree>
    <p:extLst>
      <p:ext uri="{BB962C8B-B14F-4D97-AF65-F5344CB8AC3E}">
        <p14:creationId xmlns:p14="http://schemas.microsoft.com/office/powerpoint/2010/main" val="25121308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50</a:t>
            </a:fld>
            <a:endParaRPr lang="tr-TR"/>
          </a:p>
        </p:txBody>
      </p:sp>
      <p:sp>
        <p:nvSpPr>
          <p:cNvPr id="6" name="Rectangle 3"/>
          <p:cNvSpPr>
            <a:spLocks noGrp="1" noRot="1" noChangeArrowheads="1"/>
          </p:cNvSpPr>
          <p:nvPr>
            <p:ph type="title"/>
          </p:nvPr>
        </p:nvSpPr>
        <p:spPr>
          <a:xfrm>
            <a:off x="1079500" y="115888"/>
            <a:ext cx="7812980" cy="762000"/>
          </a:xfrm>
        </p:spPr>
        <p:txBody>
          <a:bodyPr/>
          <a:lstStyle/>
          <a:p>
            <a:pPr algn="r" eaLnBrk="1" hangingPunct="1"/>
            <a:r>
              <a:rPr lang="tr-TR" sz="3200" i="1" dirty="0">
                <a:solidFill>
                  <a:srgbClr val="000090"/>
                </a:solidFill>
                <a:latin typeface="Arial"/>
                <a:cs typeface="Arial"/>
              </a:rPr>
              <a:t>İş Sağlığı ve Güvenliğinin Amacı</a:t>
            </a:r>
          </a:p>
        </p:txBody>
      </p:sp>
      <p:sp>
        <p:nvSpPr>
          <p:cNvPr id="12" name="object 3"/>
          <p:cNvSpPr/>
          <p:nvPr/>
        </p:nvSpPr>
        <p:spPr>
          <a:xfrm>
            <a:off x="3631819" y="4551298"/>
            <a:ext cx="576580" cy="478790"/>
          </a:xfrm>
          <a:custGeom>
            <a:avLst/>
            <a:gdLst/>
            <a:ahLst/>
            <a:cxnLst/>
            <a:rect l="l" t="t" r="r" b="b"/>
            <a:pathLst>
              <a:path w="576579" h="478789">
                <a:moveTo>
                  <a:pt x="0" y="0"/>
                </a:moveTo>
                <a:lnTo>
                  <a:pt x="576326" y="478789"/>
                </a:lnTo>
              </a:path>
            </a:pathLst>
          </a:custGeom>
          <a:ln w="31750">
            <a:solidFill>
              <a:srgbClr val="BEBEBE"/>
            </a:solidFill>
            <a:prstDash val="dash"/>
          </a:ln>
        </p:spPr>
        <p:txBody>
          <a:bodyPr wrap="square" lIns="0" tIns="0" rIns="0" bIns="0" rtlCol="0"/>
          <a:lstStyle/>
          <a:p>
            <a:endParaRPr/>
          </a:p>
        </p:txBody>
      </p:sp>
      <p:sp>
        <p:nvSpPr>
          <p:cNvPr id="13" name="object 4"/>
          <p:cNvSpPr/>
          <p:nvPr/>
        </p:nvSpPr>
        <p:spPr>
          <a:xfrm>
            <a:off x="3631819" y="3847719"/>
            <a:ext cx="694055" cy="23495"/>
          </a:xfrm>
          <a:custGeom>
            <a:avLst/>
            <a:gdLst/>
            <a:ahLst/>
            <a:cxnLst/>
            <a:rect l="l" t="t" r="r" b="b"/>
            <a:pathLst>
              <a:path w="694054" h="23495">
                <a:moveTo>
                  <a:pt x="0" y="23113"/>
                </a:moveTo>
                <a:lnTo>
                  <a:pt x="693673" y="0"/>
                </a:lnTo>
              </a:path>
            </a:pathLst>
          </a:custGeom>
          <a:ln w="31750">
            <a:solidFill>
              <a:srgbClr val="BEBEBE"/>
            </a:solidFill>
            <a:prstDash val="dash"/>
          </a:ln>
        </p:spPr>
        <p:txBody>
          <a:bodyPr wrap="square" lIns="0" tIns="0" rIns="0" bIns="0" rtlCol="0"/>
          <a:lstStyle/>
          <a:p>
            <a:endParaRPr/>
          </a:p>
        </p:txBody>
      </p:sp>
      <p:sp>
        <p:nvSpPr>
          <p:cNvPr id="14" name="object 5"/>
          <p:cNvSpPr/>
          <p:nvPr/>
        </p:nvSpPr>
        <p:spPr>
          <a:xfrm>
            <a:off x="3631819" y="2729864"/>
            <a:ext cx="454025" cy="426720"/>
          </a:xfrm>
          <a:custGeom>
            <a:avLst/>
            <a:gdLst/>
            <a:ahLst/>
            <a:cxnLst/>
            <a:rect l="l" t="t" r="r" b="b"/>
            <a:pathLst>
              <a:path w="454025" h="426719">
                <a:moveTo>
                  <a:pt x="0" y="426593"/>
                </a:moveTo>
                <a:lnTo>
                  <a:pt x="453770" y="0"/>
                </a:lnTo>
              </a:path>
            </a:pathLst>
          </a:custGeom>
          <a:ln w="31750">
            <a:solidFill>
              <a:srgbClr val="BEBEBE"/>
            </a:solidFill>
            <a:prstDash val="dash"/>
          </a:ln>
        </p:spPr>
        <p:txBody>
          <a:bodyPr wrap="square" lIns="0" tIns="0" rIns="0" bIns="0" rtlCol="0"/>
          <a:lstStyle/>
          <a:p>
            <a:endParaRPr/>
          </a:p>
        </p:txBody>
      </p:sp>
      <p:sp>
        <p:nvSpPr>
          <p:cNvPr id="15" name="object 6"/>
          <p:cNvSpPr/>
          <p:nvPr/>
        </p:nvSpPr>
        <p:spPr>
          <a:xfrm>
            <a:off x="457200" y="2514600"/>
            <a:ext cx="2862072" cy="2951988"/>
          </a:xfrm>
          <a:prstGeom prst="rect">
            <a:avLst/>
          </a:prstGeom>
          <a:blipFill>
            <a:blip r:embed="rId2" cstate="print"/>
            <a:stretch>
              <a:fillRect/>
            </a:stretch>
          </a:blipFill>
        </p:spPr>
        <p:txBody>
          <a:bodyPr wrap="square" lIns="0" tIns="0" rIns="0" bIns="0" rtlCol="0"/>
          <a:lstStyle/>
          <a:p>
            <a:endParaRPr dirty="0"/>
          </a:p>
        </p:txBody>
      </p:sp>
      <p:sp>
        <p:nvSpPr>
          <p:cNvPr id="16" name="object 8"/>
          <p:cNvSpPr/>
          <p:nvPr/>
        </p:nvSpPr>
        <p:spPr>
          <a:xfrm>
            <a:off x="3782567" y="1537716"/>
            <a:ext cx="1665732" cy="1444752"/>
          </a:xfrm>
          <a:prstGeom prst="rect">
            <a:avLst/>
          </a:prstGeom>
          <a:blipFill>
            <a:blip r:embed="rId3" cstate="print"/>
            <a:stretch>
              <a:fillRect/>
            </a:stretch>
          </a:blipFill>
        </p:spPr>
        <p:txBody>
          <a:bodyPr wrap="square" lIns="0" tIns="0" rIns="0" bIns="0" rtlCol="0"/>
          <a:lstStyle/>
          <a:p>
            <a:endParaRPr/>
          </a:p>
        </p:txBody>
      </p:sp>
      <p:sp>
        <p:nvSpPr>
          <p:cNvPr id="17" name="object 10"/>
          <p:cNvSpPr txBox="1"/>
          <p:nvPr/>
        </p:nvSpPr>
        <p:spPr>
          <a:xfrm>
            <a:off x="5802948" y="1930400"/>
            <a:ext cx="2773907" cy="544487"/>
          </a:xfrm>
          <a:prstGeom prst="rect">
            <a:avLst/>
          </a:prstGeom>
        </p:spPr>
        <p:txBody>
          <a:bodyPr vert="horz" wrap="square" lIns="0" tIns="12700" rIns="0" bIns="0" rtlCol="0">
            <a:spAutoFit/>
          </a:bodyPr>
          <a:lstStyle/>
          <a:p>
            <a:pPr marL="12700">
              <a:lnSpc>
                <a:spcPts val="2065"/>
              </a:lnSpc>
              <a:spcBef>
                <a:spcPts val="100"/>
              </a:spcBef>
            </a:pPr>
            <a:r>
              <a:rPr sz="1800" spc="-165" dirty="0">
                <a:latin typeface="Arial"/>
                <a:cs typeface="Arial"/>
              </a:rPr>
              <a:t>Sağlık </a:t>
            </a:r>
            <a:r>
              <a:rPr sz="1800" spc="-130" dirty="0">
                <a:latin typeface="Arial"/>
                <a:cs typeface="Arial"/>
              </a:rPr>
              <a:t>ve Güvenlik</a:t>
            </a:r>
            <a:r>
              <a:rPr sz="1800" spc="5" dirty="0">
                <a:latin typeface="Arial"/>
                <a:cs typeface="Arial"/>
              </a:rPr>
              <a:t> </a:t>
            </a:r>
            <a:endParaRPr sz="1800" dirty="0">
              <a:latin typeface="Arial"/>
              <a:cs typeface="Arial"/>
            </a:endParaRPr>
          </a:p>
          <a:p>
            <a:pPr marL="291465">
              <a:lnSpc>
                <a:spcPts val="2065"/>
              </a:lnSpc>
            </a:pPr>
            <a:r>
              <a:rPr sz="1800" spc="-105" dirty="0">
                <a:latin typeface="Arial"/>
                <a:cs typeface="Arial"/>
              </a:rPr>
              <a:t>Önlemleri</a:t>
            </a:r>
            <a:endParaRPr sz="1800" dirty="0">
              <a:latin typeface="Arial"/>
              <a:cs typeface="Arial"/>
            </a:endParaRPr>
          </a:p>
        </p:txBody>
      </p:sp>
      <p:sp>
        <p:nvSpPr>
          <p:cNvPr id="18" name="object 11"/>
          <p:cNvSpPr/>
          <p:nvPr/>
        </p:nvSpPr>
        <p:spPr>
          <a:xfrm>
            <a:off x="4276344" y="3127248"/>
            <a:ext cx="1591055" cy="1446276"/>
          </a:xfrm>
          <a:prstGeom prst="rect">
            <a:avLst/>
          </a:prstGeom>
          <a:blipFill>
            <a:blip r:embed="rId4" cstate="print"/>
            <a:stretch>
              <a:fillRect/>
            </a:stretch>
          </a:blipFill>
        </p:spPr>
        <p:txBody>
          <a:bodyPr wrap="square" lIns="0" tIns="0" rIns="0" bIns="0" rtlCol="0"/>
          <a:lstStyle/>
          <a:p>
            <a:endParaRPr/>
          </a:p>
        </p:txBody>
      </p:sp>
      <p:sp>
        <p:nvSpPr>
          <p:cNvPr id="19" name="object 12"/>
          <p:cNvSpPr txBox="1"/>
          <p:nvPr/>
        </p:nvSpPr>
        <p:spPr>
          <a:xfrm>
            <a:off x="4585842" y="3350488"/>
            <a:ext cx="1138286" cy="802640"/>
          </a:xfrm>
          <a:prstGeom prst="rect">
            <a:avLst/>
          </a:prstGeom>
        </p:spPr>
        <p:txBody>
          <a:bodyPr vert="horz" wrap="square" lIns="0" tIns="12700" rIns="0" bIns="0" rtlCol="0">
            <a:spAutoFit/>
          </a:bodyPr>
          <a:lstStyle/>
          <a:p>
            <a:pPr marL="12700" marR="5080" indent="46990">
              <a:lnSpc>
                <a:spcPct val="127499"/>
              </a:lnSpc>
              <a:spcBef>
                <a:spcPts val="100"/>
              </a:spcBef>
            </a:pPr>
            <a:r>
              <a:rPr sz="2000" b="1" spc="-90" dirty="0">
                <a:solidFill>
                  <a:srgbClr val="FFFFFF"/>
                </a:solidFill>
                <a:latin typeface="Arial"/>
                <a:cs typeface="Arial"/>
              </a:rPr>
              <a:t>Üretimi  </a:t>
            </a:r>
            <a:r>
              <a:rPr sz="2000" b="1" spc="-390" dirty="0">
                <a:solidFill>
                  <a:srgbClr val="FFFFFF"/>
                </a:solidFill>
                <a:latin typeface="Arial"/>
                <a:cs typeface="Arial"/>
              </a:rPr>
              <a:t>K</a:t>
            </a:r>
            <a:r>
              <a:rPr sz="2000" b="1" spc="-130" dirty="0">
                <a:solidFill>
                  <a:srgbClr val="FFFFFF"/>
                </a:solidFill>
                <a:latin typeface="Arial"/>
                <a:cs typeface="Arial"/>
              </a:rPr>
              <a:t>orumak</a:t>
            </a:r>
            <a:endParaRPr sz="2000" dirty="0">
              <a:latin typeface="Arial"/>
              <a:cs typeface="Arial"/>
            </a:endParaRPr>
          </a:p>
        </p:txBody>
      </p:sp>
      <p:sp>
        <p:nvSpPr>
          <p:cNvPr id="20" name="object 13"/>
          <p:cNvSpPr txBox="1"/>
          <p:nvPr/>
        </p:nvSpPr>
        <p:spPr>
          <a:xfrm>
            <a:off x="6227510" y="3521709"/>
            <a:ext cx="2516831" cy="544487"/>
          </a:xfrm>
          <a:prstGeom prst="rect">
            <a:avLst/>
          </a:prstGeom>
        </p:spPr>
        <p:txBody>
          <a:bodyPr vert="horz" wrap="square" lIns="0" tIns="12700" rIns="0" bIns="0" rtlCol="0">
            <a:spAutoFit/>
          </a:bodyPr>
          <a:lstStyle/>
          <a:p>
            <a:pPr marL="100965">
              <a:lnSpc>
                <a:spcPts val="2065"/>
              </a:lnSpc>
              <a:spcBef>
                <a:spcPts val="100"/>
              </a:spcBef>
            </a:pPr>
            <a:r>
              <a:rPr sz="1800" spc="-120" dirty="0">
                <a:latin typeface="Arial"/>
                <a:cs typeface="Arial"/>
              </a:rPr>
              <a:t>Verim </a:t>
            </a:r>
            <a:r>
              <a:rPr sz="1800" spc="-110" dirty="0">
                <a:latin typeface="Arial"/>
                <a:cs typeface="Arial"/>
              </a:rPr>
              <a:t>Artışı </a:t>
            </a:r>
            <a:r>
              <a:rPr sz="1800" spc="-130" dirty="0">
                <a:latin typeface="Arial"/>
                <a:cs typeface="Arial"/>
              </a:rPr>
              <a:t>ve</a:t>
            </a:r>
            <a:r>
              <a:rPr sz="1800" spc="-20" dirty="0">
                <a:latin typeface="Arial"/>
                <a:cs typeface="Arial"/>
              </a:rPr>
              <a:t> </a:t>
            </a:r>
            <a:endParaRPr sz="1800" dirty="0">
              <a:latin typeface="Arial"/>
              <a:cs typeface="Arial"/>
            </a:endParaRPr>
          </a:p>
          <a:p>
            <a:pPr marL="12700">
              <a:lnSpc>
                <a:spcPts val="2065"/>
              </a:lnSpc>
            </a:pPr>
            <a:r>
              <a:rPr sz="1800" spc="-114" dirty="0">
                <a:latin typeface="Arial"/>
                <a:cs typeface="Arial"/>
              </a:rPr>
              <a:t>Kalite </a:t>
            </a:r>
            <a:r>
              <a:rPr sz="1800" spc="-140" dirty="0">
                <a:latin typeface="Arial"/>
                <a:cs typeface="Arial"/>
              </a:rPr>
              <a:t>Üstünlüğü</a:t>
            </a:r>
            <a:endParaRPr sz="1800" dirty="0">
              <a:latin typeface="Arial"/>
              <a:cs typeface="Arial"/>
            </a:endParaRPr>
          </a:p>
        </p:txBody>
      </p:sp>
      <p:sp>
        <p:nvSpPr>
          <p:cNvPr id="21" name="object 14"/>
          <p:cNvSpPr/>
          <p:nvPr/>
        </p:nvSpPr>
        <p:spPr>
          <a:xfrm>
            <a:off x="3956303" y="4796028"/>
            <a:ext cx="1610868" cy="1444752"/>
          </a:xfrm>
          <a:prstGeom prst="rect">
            <a:avLst/>
          </a:prstGeom>
          <a:blipFill>
            <a:blip r:embed="rId5" cstate="print"/>
            <a:stretch>
              <a:fillRect/>
            </a:stretch>
          </a:blipFill>
        </p:spPr>
        <p:txBody>
          <a:bodyPr wrap="square" lIns="0" tIns="0" rIns="0" bIns="0" rtlCol="0"/>
          <a:lstStyle/>
          <a:p>
            <a:endParaRPr/>
          </a:p>
        </p:txBody>
      </p:sp>
      <p:sp>
        <p:nvSpPr>
          <p:cNvPr id="22" name="object 15"/>
          <p:cNvSpPr txBox="1"/>
          <p:nvPr/>
        </p:nvSpPr>
        <p:spPr>
          <a:xfrm>
            <a:off x="4270375" y="5017668"/>
            <a:ext cx="989965" cy="803910"/>
          </a:xfrm>
          <a:prstGeom prst="rect">
            <a:avLst/>
          </a:prstGeom>
        </p:spPr>
        <p:txBody>
          <a:bodyPr vert="horz" wrap="square" lIns="0" tIns="12700" rIns="0" bIns="0" rtlCol="0">
            <a:spAutoFit/>
          </a:bodyPr>
          <a:lstStyle/>
          <a:p>
            <a:pPr marL="18415" marR="5080" indent="-6350">
              <a:lnSpc>
                <a:spcPct val="127600"/>
              </a:lnSpc>
              <a:spcBef>
                <a:spcPts val="100"/>
              </a:spcBef>
            </a:pPr>
            <a:r>
              <a:rPr sz="2000" b="1" spc="-114" dirty="0">
                <a:solidFill>
                  <a:srgbClr val="FFFFFF"/>
                </a:solidFill>
                <a:latin typeface="Arial"/>
                <a:cs typeface="Arial"/>
              </a:rPr>
              <a:t>İ</a:t>
            </a:r>
            <a:r>
              <a:rPr sz="2000" b="1" spc="-220" dirty="0">
                <a:solidFill>
                  <a:srgbClr val="FFFFFF"/>
                </a:solidFill>
                <a:latin typeface="Arial"/>
                <a:cs typeface="Arial"/>
              </a:rPr>
              <a:t>ş</a:t>
            </a:r>
            <a:r>
              <a:rPr sz="2000" b="1" spc="-60" dirty="0">
                <a:solidFill>
                  <a:srgbClr val="FFFFFF"/>
                </a:solidFill>
                <a:latin typeface="Arial"/>
                <a:cs typeface="Arial"/>
              </a:rPr>
              <a:t>l</a:t>
            </a:r>
            <a:r>
              <a:rPr sz="2000" b="1" spc="-130" dirty="0">
                <a:solidFill>
                  <a:srgbClr val="FFFFFF"/>
                </a:solidFill>
                <a:latin typeface="Arial"/>
                <a:cs typeface="Arial"/>
              </a:rPr>
              <a:t>e</a:t>
            </a:r>
            <a:r>
              <a:rPr sz="2000" b="1" spc="-80" dirty="0">
                <a:solidFill>
                  <a:srgbClr val="FFFFFF"/>
                </a:solidFill>
                <a:latin typeface="Arial"/>
                <a:cs typeface="Arial"/>
              </a:rPr>
              <a:t>tm</a:t>
            </a:r>
            <a:r>
              <a:rPr sz="2000" b="1" spc="-90" dirty="0">
                <a:solidFill>
                  <a:srgbClr val="FFFFFF"/>
                </a:solidFill>
                <a:latin typeface="Arial"/>
                <a:cs typeface="Arial"/>
              </a:rPr>
              <a:t>e</a:t>
            </a:r>
            <a:r>
              <a:rPr sz="2000" b="1" spc="-95" dirty="0">
                <a:solidFill>
                  <a:srgbClr val="FFFFFF"/>
                </a:solidFill>
                <a:latin typeface="Arial"/>
                <a:cs typeface="Arial"/>
              </a:rPr>
              <a:t>yi  </a:t>
            </a:r>
            <a:r>
              <a:rPr sz="2000" b="1" spc="-390" dirty="0">
                <a:solidFill>
                  <a:srgbClr val="FFFFFF"/>
                </a:solidFill>
                <a:latin typeface="Arial"/>
                <a:cs typeface="Arial"/>
              </a:rPr>
              <a:t>K</a:t>
            </a:r>
            <a:r>
              <a:rPr sz="2000" b="1" spc="-130" dirty="0">
                <a:solidFill>
                  <a:srgbClr val="FFFFFF"/>
                </a:solidFill>
                <a:latin typeface="Arial"/>
                <a:cs typeface="Arial"/>
              </a:rPr>
              <a:t>orumak</a:t>
            </a:r>
            <a:endParaRPr sz="2000">
              <a:latin typeface="Arial"/>
              <a:cs typeface="Arial"/>
            </a:endParaRPr>
          </a:p>
        </p:txBody>
      </p:sp>
      <p:sp>
        <p:nvSpPr>
          <p:cNvPr id="23" name="object 16"/>
          <p:cNvSpPr txBox="1"/>
          <p:nvPr/>
        </p:nvSpPr>
        <p:spPr>
          <a:xfrm>
            <a:off x="5696905" y="5004001"/>
            <a:ext cx="3123567" cy="920129"/>
          </a:xfrm>
          <a:prstGeom prst="rect">
            <a:avLst/>
          </a:prstGeom>
        </p:spPr>
        <p:txBody>
          <a:bodyPr vert="horz" wrap="square" lIns="0" tIns="12065" rIns="0" bIns="0" rtlCol="0">
            <a:spAutoFit/>
          </a:bodyPr>
          <a:lstStyle/>
          <a:p>
            <a:pPr marL="12700" marR="5080" algn="just">
              <a:lnSpc>
                <a:spcPct val="106700"/>
              </a:lnSpc>
              <a:spcBef>
                <a:spcPts val="95"/>
              </a:spcBef>
            </a:pPr>
            <a:r>
              <a:rPr sz="1800" spc="-195" dirty="0">
                <a:latin typeface="Arial"/>
                <a:cs typeface="Arial"/>
              </a:rPr>
              <a:t>Risk </a:t>
            </a:r>
            <a:r>
              <a:rPr sz="1800" spc="-125" dirty="0">
                <a:latin typeface="Arial"/>
                <a:cs typeface="Arial"/>
              </a:rPr>
              <a:t>Değerlendirmes</a:t>
            </a:r>
            <a:r>
              <a:rPr lang="tr-TR" sz="1800" spc="-125" dirty="0">
                <a:latin typeface="Arial"/>
                <a:cs typeface="Arial"/>
              </a:rPr>
              <a:t>i</a:t>
            </a:r>
          </a:p>
          <a:p>
            <a:pPr marL="12700" marR="5080" algn="just">
              <a:lnSpc>
                <a:spcPct val="106700"/>
              </a:lnSpc>
              <a:spcBef>
                <a:spcPts val="95"/>
              </a:spcBef>
            </a:pPr>
            <a:r>
              <a:rPr sz="1800" spc="-160" dirty="0">
                <a:latin typeface="Arial"/>
                <a:cs typeface="Arial"/>
              </a:rPr>
              <a:t>Yangından </a:t>
            </a:r>
            <a:r>
              <a:rPr sz="1800" spc="-150" dirty="0">
                <a:latin typeface="Arial"/>
                <a:cs typeface="Arial"/>
              </a:rPr>
              <a:t>Korunma</a:t>
            </a:r>
            <a:endParaRPr lang="tr-TR" sz="1800" spc="-150" dirty="0">
              <a:latin typeface="Arial"/>
              <a:cs typeface="Arial"/>
            </a:endParaRPr>
          </a:p>
          <a:p>
            <a:pPr marL="12700" marR="5080" algn="just">
              <a:lnSpc>
                <a:spcPct val="106700"/>
              </a:lnSpc>
              <a:spcBef>
                <a:spcPts val="95"/>
              </a:spcBef>
            </a:pPr>
            <a:r>
              <a:rPr sz="1800" spc="-145" dirty="0">
                <a:latin typeface="Arial"/>
                <a:cs typeface="Arial"/>
              </a:rPr>
              <a:t>Acil </a:t>
            </a:r>
            <a:r>
              <a:rPr sz="1800" spc="-130" dirty="0">
                <a:latin typeface="Arial"/>
                <a:cs typeface="Arial"/>
              </a:rPr>
              <a:t>Durum </a:t>
            </a:r>
            <a:r>
              <a:rPr sz="1800" spc="-114" dirty="0">
                <a:latin typeface="Arial"/>
                <a:cs typeface="Arial"/>
              </a:rPr>
              <a:t>Tedbirleri</a:t>
            </a:r>
            <a:r>
              <a:rPr sz="1800" spc="-25" dirty="0">
                <a:latin typeface="Arial"/>
                <a:cs typeface="Arial"/>
              </a:rPr>
              <a:t> </a:t>
            </a:r>
            <a:endParaRPr sz="1800" dirty="0">
              <a:latin typeface="Arial"/>
              <a:cs typeface="Arial"/>
            </a:endParaRPr>
          </a:p>
        </p:txBody>
      </p:sp>
      <p:sp>
        <p:nvSpPr>
          <p:cNvPr id="24" name="object 9"/>
          <p:cNvSpPr txBox="1"/>
          <p:nvPr/>
        </p:nvSpPr>
        <p:spPr>
          <a:xfrm>
            <a:off x="4090542" y="1808480"/>
            <a:ext cx="1006475" cy="720725"/>
          </a:xfrm>
          <a:prstGeom prst="rect">
            <a:avLst/>
          </a:prstGeom>
        </p:spPr>
        <p:txBody>
          <a:bodyPr vert="horz" wrap="square" lIns="0" tIns="12700" rIns="0" bIns="0" rtlCol="0">
            <a:spAutoFit/>
          </a:bodyPr>
          <a:lstStyle/>
          <a:p>
            <a:pPr marL="97790" marR="5080" indent="-85725">
              <a:lnSpc>
                <a:spcPct val="126699"/>
              </a:lnSpc>
              <a:spcBef>
                <a:spcPts val="100"/>
              </a:spcBef>
            </a:pPr>
            <a:r>
              <a:rPr sz="1800" b="1" spc="-265" dirty="0">
                <a:solidFill>
                  <a:srgbClr val="FFFFFF"/>
                </a:solidFill>
                <a:latin typeface="Arial"/>
                <a:cs typeface="Arial"/>
              </a:rPr>
              <a:t>Ç</a:t>
            </a:r>
            <a:r>
              <a:rPr sz="1800" b="1" spc="-210" dirty="0">
                <a:solidFill>
                  <a:srgbClr val="FFFFFF"/>
                </a:solidFill>
                <a:latin typeface="Arial"/>
                <a:cs typeface="Arial"/>
              </a:rPr>
              <a:t>a</a:t>
            </a:r>
            <a:r>
              <a:rPr sz="1800" b="1" spc="-120" dirty="0">
                <a:solidFill>
                  <a:srgbClr val="FFFFFF"/>
                </a:solidFill>
                <a:latin typeface="Arial"/>
                <a:cs typeface="Arial"/>
              </a:rPr>
              <a:t>lışa</a:t>
            </a:r>
            <a:r>
              <a:rPr sz="1800" b="1" spc="-170" dirty="0">
                <a:solidFill>
                  <a:srgbClr val="FFFFFF"/>
                </a:solidFill>
                <a:latin typeface="Arial"/>
                <a:cs typeface="Arial"/>
              </a:rPr>
              <a:t>n</a:t>
            </a:r>
            <a:r>
              <a:rPr sz="1800" b="1" spc="-70" dirty="0">
                <a:solidFill>
                  <a:srgbClr val="FFFFFF"/>
                </a:solidFill>
                <a:latin typeface="Arial"/>
                <a:cs typeface="Arial"/>
              </a:rPr>
              <a:t>ları  </a:t>
            </a:r>
            <a:r>
              <a:rPr sz="1800" b="1" spc="-155" dirty="0">
                <a:solidFill>
                  <a:srgbClr val="FFFFFF"/>
                </a:solidFill>
                <a:latin typeface="Arial"/>
                <a:cs typeface="Arial"/>
              </a:rPr>
              <a:t>Korumak</a:t>
            </a:r>
            <a:endParaRPr sz="1800" dirty="0">
              <a:latin typeface="Arial"/>
              <a:cs typeface="Arial"/>
            </a:endParaRPr>
          </a:p>
        </p:txBody>
      </p:sp>
    </p:spTree>
    <p:extLst>
      <p:ext uri="{BB962C8B-B14F-4D97-AF65-F5344CB8AC3E}">
        <p14:creationId xmlns:p14="http://schemas.microsoft.com/office/powerpoint/2010/main" val="1869407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1116013" y="3573463"/>
            <a:ext cx="7056437" cy="2655887"/>
          </a:xfrm>
          <a:prstGeom prst="rect">
            <a:avLst/>
          </a:prstGeom>
          <a:noFill/>
          <a:ln w="9525">
            <a:noFill/>
            <a:miter lim="800000"/>
            <a:headEnd/>
            <a:tailEnd/>
          </a:ln>
          <a:effectLst/>
        </p:spPr>
        <p:txBody>
          <a:bodyPr/>
          <a:lstStyle/>
          <a:p>
            <a:pPr algn="ctr">
              <a:lnSpc>
                <a:spcPct val="90000"/>
              </a:lnSpc>
              <a:spcBef>
                <a:spcPct val="20000"/>
              </a:spcBef>
              <a:buClr>
                <a:schemeClr val="hlink"/>
              </a:buClr>
              <a:buSzPct val="70000"/>
              <a:buFont typeface="Wingdings" pitchFamily="2" charset="2"/>
              <a:buNone/>
              <a:defRPr/>
            </a:pPr>
            <a:endParaRPr lang="tr-TR" sz="2800">
              <a:effectLst>
                <a:outerShdw blurRad="38100" dist="38100" dir="2700000" algn="tl">
                  <a:srgbClr val="000000"/>
                </a:outerShdw>
              </a:effectLst>
              <a:latin typeface="Arial" pitchFamily="34" charset="0"/>
              <a:ea typeface="ＭＳ Ｐゴシック" pitchFamily="-110" charset="-128"/>
              <a:cs typeface="+mn-cs"/>
            </a:endParaRPr>
          </a:p>
        </p:txBody>
      </p:sp>
      <p:pic>
        <p:nvPicPr>
          <p:cNvPr id="29700" name="Picture 6" descr="kemersiz çalışma"/>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1331913" y="2368550"/>
            <a:ext cx="6192837" cy="3275013"/>
          </a:xfrm>
          <a:noFill/>
        </p:spPr>
      </p:pic>
      <p:sp>
        <p:nvSpPr>
          <p:cNvPr id="29701" name="Rectangle 8"/>
          <p:cNvSpPr>
            <a:spLocks noChangeArrowheads="1"/>
          </p:cNvSpPr>
          <p:nvPr/>
        </p:nvSpPr>
        <p:spPr bwMode="auto">
          <a:xfrm>
            <a:off x="179388" y="1497013"/>
            <a:ext cx="8642350" cy="87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lIns="100800" tIns="50400" rIns="100800" bIns="50400">
            <a:spAutoFit/>
          </a:bodyPr>
          <a:lstStyle/>
          <a:p>
            <a:pPr algn="ctr"/>
            <a:r>
              <a:rPr lang="tr-TR" sz="2500"/>
              <a:t>Emniyet kemersiz çalışanı ilk gördüğümüzde affedelim; </a:t>
            </a:r>
            <a:r>
              <a:rPr lang="tr-TR" sz="2500">
                <a:solidFill>
                  <a:srgbClr val="FF3300"/>
                </a:solidFill>
              </a:rPr>
              <a:t>Tamam...</a:t>
            </a:r>
          </a:p>
        </p:txBody>
      </p:sp>
      <p:sp>
        <p:nvSpPr>
          <p:cNvPr id="29702" name="Rectangle 9"/>
          <p:cNvSpPr>
            <a:spLocks noChangeArrowheads="1"/>
          </p:cNvSpPr>
          <p:nvPr/>
        </p:nvSpPr>
        <p:spPr bwMode="auto">
          <a:xfrm>
            <a:off x="971550" y="5643563"/>
            <a:ext cx="7634288" cy="87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2225">
                <a:solidFill>
                  <a:srgbClr val="000000"/>
                </a:solidFill>
                <a:miter lim="800000"/>
                <a:headEnd/>
                <a:tailEnd/>
              </a14:hiddenLine>
            </a:ext>
          </a:extLst>
        </p:spPr>
        <p:txBody>
          <a:bodyPr lIns="100800" tIns="50400" rIns="100800" bIns="50400">
            <a:spAutoFit/>
          </a:bodyPr>
          <a:lstStyle/>
          <a:p>
            <a:pPr algn="ctr"/>
            <a:r>
              <a:rPr lang="tr-TR" sz="2500"/>
              <a:t>Ya bir daha ki görmemize kadar geçen zamanda  biz görmeden düşüp </a:t>
            </a:r>
            <a:r>
              <a:rPr lang="tr-TR" sz="2500">
                <a:solidFill>
                  <a:srgbClr val="FF3300"/>
                </a:solidFill>
              </a:rPr>
              <a:t>ölürse?....</a:t>
            </a:r>
          </a:p>
        </p:txBody>
      </p:sp>
      <p:sp>
        <p:nvSpPr>
          <p:cNvPr id="7" name="Rectangle 3"/>
          <p:cNvSpPr txBox="1">
            <a:spLocks noRot="1" noChangeArrowheads="1"/>
          </p:cNvSpPr>
          <p:nvPr/>
        </p:nvSpPr>
        <p:spPr bwMode="auto">
          <a:xfrm>
            <a:off x="1079500" y="115888"/>
            <a:ext cx="781298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eaLnBrk="1" hangingPunct="1">
              <a:buNone/>
            </a:pPr>
            <a:r>
              <a:rPr lang="tr-TR" i="1" dirty="0">
                <a:solidFill>
                  <a:srgbClr val="000090"/>
                </a:solidFill>
                <a:latin typeface="Arial"/>
                <a:cs typeface="Arial"/>
              </a:rPr>
              <a:t>Ne Kadar Anlayışlı Olalım</a:t>
            </a:r>
          </a:p>
        </p:txBody>
      </p:sp>
    </p:spTree>
    <p:extLst>
      <p:ext uri="{BB962C8B-B14F-4D97-AF65-F5344CB8AC3E}">
        <p14:creationId xmlns:p14="http://schemas.microsoft.com/office/powerpoint/2010/main" val="928982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837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8373">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Autofit/>
          </a:bodyPr>
          <a:lstStyle/>
          <a:p>
            <a:r>
              <a:rPr lang="tr-TR" sz="2000" b="1" dirty="0" smtClean="0">
                <a:solidFill>
                  <a:schemeClr val="accent1">
                    <a:lumMod val="50000"/>
                  </a:schemeClr>
                </a:solidFill>
                <a:latin typeface="Arial" pitchFamily="34" charset="0"/>
                <a:cs typeface="Arial" pitchFamily="34" charset="0"/>
              </a:rPr>
              <a:t>KAZA TEORİSİ</a:t>
            </a:r>
            <a:endParaRPr lang="tr-TR" sz="20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400600"/>
          </a:xfrm>
        </p:spPr>
        <p:txBody>
          <a:bodyPr numCol="1">
            <a:noAutofit/>
          </a:bodyPr>
          <a:lstStyle/>
          <a:p>
            <a:pPr algn="just"/>
            <a:r>
              <a:rPr lang="tr-TR" sz="2000" dirty="0" smtClean="0">
                <a:solidFill>
                  <a:srgbClr val="FF0000"/>
                </a:solidFill>
                <a:latin typeface="Arial" pitchFamily="34" charset="0"/>
                <a:cs typeface="Arial" pitchFamily="34" charset="0"/>
              </a:rPr>
              <a:t>T.D  </a:t>
            </a:r>
            <a:r>
              <a:rPr lang="tr-TR" sz="2000" dirty="0">
                <a:solidFill>
                  <a:srgbClr val="FF0000"/>
                </a:solidFill>
                <a:latin typeface="Arial" pitchFamily="34" charset="0"/>
                <a:cs typeface="Arial" pitchFamily="34" charset="0"/>
              </a:rPr>
              <a:t>=  TEHLİKELİ </a:t>
            </a:r>
            <a:r>
              <a:rPr lang="tr-TR" sz="2000" dirty="0" smtClean="0">
                <a:solidFill>
                  <a:srgbClr val="FF0000"/>
                </a:solidFill>
                <a:latin typeface="Arial" pitchFamily="34" charset="0"/>
                <a:cs typeface="Arial" pitchFamily="34" charset="0"/>
              </a:rPr>
              <a:t>DURUM= </a:t>
            </a:r>
            <a:r>
              <a:rPr lang="tr-TR" sz="2000" dirty="0" smtClean="0">
                <a:solidFill>
                  <a:schemeClr val="tx1"/>
                </a:solidFill>
              </a:rPr>
              <a:t>Kişinin</a:t>
            </a:r>
            <a:r>
              <a:rPr lang="tr-TR" sz="2000" dirty="0">
                <a:solidFill>
                  <a:schemeClr val="tx1"/>
                </a:solidFill>
              </a:rPr>
              <a:t>, işverenin sağladığı bir iş ekipmanı veya kişisel koruyucu donanımından ötürü ve çevresel faktörlerden etkilenerek karşılaştığı güvenliğin ihlal edildiği haller</a:t>
            </a:r>
            <a:endParaRPr lang="tr-TR" sz="2000" dirty="0">
              <a:solidFill>
                <a:schemeClr val="tx1"/>
              </a:solidFill>
              <a:latin typeface="Arial" pitchFamily="34" charset="0"/>
              <a:cs typeface="Arial" pitchFamily="34" charset="0"/>
            </a:endParaRPr>
          </a:p>
          <a:p>
            <a:pPr algn="just"/>
            <a:r>
              <a:rPr lang="tr-TR" sz="2000" dirty="0" smtClean="0">
                <a:solidFill>
                  <a:srgbClr val="FF0000"/>
                </a:solidFill>
                <a:latin typeface="Arial" pitchFamily="34" charset="0"/>
                <a:cs typeface="Arial" pitchFamily="34" charset="0"/>
              </a:rPr>
              <a:t>T.H  </a:t>
            </a:r>
            <a:r>
              <a:rPr lang="tr-TR" sz="2000" dirty="0">
                <a:solidFill>
                  <a:srgbClr val="FF0000"/>
                </a:solidFill>
                <a:latin typeface="Arial" pitchFamily="34" charset="0"/>
                <a:cs typeface="Arial" pitchFamily="34" charset="0"/>
              </a:rPr>
              <a:t>=  TEHLİKELİ </a:t>
            </a:r>
            <a:r>
              <a:rPr lang="tr-TR" sz="2000" dirty="0" smtClean="0">
                <a:solidFill>
                  <a:srgbClr val="FF0000"/>
                </a:solidFill>
                <a:latin typeface="Arial" pitchFamily="34" charset="0"/>
                <a:cs typeface="Arial" pitchFamily="34" charset="0"/>
              </a:rPr>
              <a:t>HAREKET= </a:t>
            </a:r>
            <a:r>
              <a:rPr lang="tr-TR" sz="2000" dirty="0" smtClean="0">
                <a:solidFill>
                  <a:schemeClr val="tx1"/>
                </a:solidFill>
              </a:rPr>
              <a:t>Bireyin </a:t>
            </a:r>
            <a:r>
              <a:rPr lang="tr-TR" sz="2000" dirty="0">
                <a:solidFill>
                  <a:schemeClr val="tx1"/>
                </a:solidFill>
              </a:rPr>
              <a:t>tavır hal ve hareketlerinden meydana gelen tehlikeler</a:t>
            </a:r>
            <a:endParaRPr lang="tr-TR" sz="2000" dirty="0">
              <a:solidFill>
                <a:schemeClr val="tx1"/>
              </a:solidFill>
              <a:latin typeface="Arial" pitchFamily="34" charset="0"/>
              <a:cs typeface="Arial" pitchFamily="34" charset="0"/>
            </a:endParaRPr>
          </a:p>
          <a:p>
            <a:pPr algn="l"/>
            <a:endParaRPr lang="tr-TR" sz="2000" dirty="0">
              <a:solidFill>
                <a:schemeClr val="tx1"/>
              </a:solidFill>
              <a:latin typeface="Arial" pitchFamily="34" charset="0"/>
              <a:cs typeface="Arial" pitchFamily="34" charset="0"/>
            </a:endParaRPr>
          </a:p>
          <a:p>
            <a:pPr algn="l"/>
            <a:r>
              <a:rPr lang="tr-TR" sz="2000" b="1" dirty="0">
                <a:solidFill>
                  <a:srgbClr val="FF0000"/>
                </a:solidFill>
                <a:latin typeface="Arial" pitchFamily="34" charset="0"/>
                <a:cs typeface="Arial" pitchFamily="34" charset="0"/>
              </a:rPr>
              <a:t>KAZA = </a:t>
            </a:r>
            <a:r>
              <a:rPr lang="tr-TR" sz="2000" b="1" dirty="0" err="1">
                <a:solidFill>
                  <a:srgbClr val="FF0000"/>
                </a:solidFill>
                <a:latin typeface="Arial" pitchFamily="34" charset="0"/>
                <a:cs typeface="Arial" pitchFamily="34" charset="0"/>
              </a:rPr>
              <a:t>T.D</a:t>
            </a:r>
            <a:r>
              <a:rPr lang="tr-TR" sz="2000" b="1" dirty="0">
                <a:solidFill>
                  <a:srgbClr val="FF0000"/>
                </a:solidFill>
                <a:latin typeface="Arial" pitchFamily="34" charset="0"/>
                <a:cs typeface="Arial" pitchFamily="34" charset="0"/>
              </a:rPr>
              <a:t> x </a:t>
            </a:r>
            <a:r>
              <a:rPr lang="tr-TR" sz="2000" b="1" dirty="0" err="1" smtClean="0">
                <a:solidFill>
                  <a:srgbClr val="FF0000"/>
                </a:solidFill>
                <a:latin typeface="Arial" pitchFamily="34" charset="0"/>
                <a:cs typeface="Arial" pitchFamily="34" charset="0"/>
              </a:rPr>
              <a:t>T.H</a:t>
            </a:r>
            <a:endParaRPr lang="tr-TR" sz="2000" b="1" dirty="0" smtClean="0">
              <a:solidFill>
                <a:srgbClr val="FF0000"/>
              </a:solidFill>
              <a:latin typeface="Arial" pitchFamily="34" charset="0"/>
              <a:cs typeface="Arial" pitchFamily="34" charset="0"/>
            </a:endParaRPr>
          </a:p>
          <a:p>
            <a:pPr marL="609600" indent="-609600" algn="l"/>
            <a:endParaRPr lang="tr-TR" sz="2000" b="1" dirty="0" smtClean="0">
              <a:latin typeface="Maiandra GD" pitchFamily="34" charset="0"/>
            </a:endParaRPr>
          </a:p>
          <a:p>
            <a:pPr marL="609600" indent="-609600" algn="l"/>
            <a:r>
              <a:rPr lang="tr-TR" sz="2000" b="1" dirty="0" smtClean="0">
                <a:solidFill>
                  <a:schemeClr val="tx1"/>
                </a:solidFill>
                <a:latin typeface="Arial" pitchFamily="34" charset="0"/>
                <a:cs typeface="Arial" pitchFamily="34" charset="0"/>
              </a:rPr>
              <a:t>Bazı </a:t>
            </a:r>
            <a:r>
              <a:rPr lang="tr-TR" sz="2000" b="1" dirty="0">
                <a:solidFill>
                  <a:schemeClr val="tx1"/>
                </a:solidFill>
                <a:latin typeface="Arial" pitchFamily="34" charset="0"/>
                <a:cs typeface="Arial" pitchFamily="34" charset="0"/>
              </a:rPr>
              <a:t>Tehlikeli Durumlar:</a:t>
            </a:r>
          </a:p>
          <a:p>
            <a:pPr marL="609600" indent="-609600" algn="l">
              <a:lnSpc>
                <a:spcPct val="120000"/>
              </a:lnSpc>
              <a:buClr>
                <a:srgbClr val="00B0F0"/>
              </a:buClr>
              <a:buFontTx/>
              <a:buAutoNum type="arabicPeriod"/>
            </a:pPr>
            <a:r>
              <a:rPr lang="tr-TR" sz="2000" dirty="0" smtClean="0">
                <a:solidFill>
                  <a:schemeClr val="tx1"/>
                </a:solidFill>
                <a:latin typeface="Arial" pitchFamily="34" charset="0"/>
                <a:cs typeface="Arial" pitchFamily="34" charset="0"/>
              </a:rPr>
              <a:t>Yetersiz </a:t>
            </a:r>
            <a:r>
              <a:rPr lang="tr-TR" sz="2000" dirty="0">
                <a:solidFill>
                  <a:schemeClr val="tx1"/>
                </a:solidFill>
                <a:latin typeface="Arial" pitchFamily="34" charset="0"/>
                <a:cs typeface="Arial" pitchFamily="34" charset="0"/>
              </a:rPr>
              <a:t>Koruyucu ve Korkuluk</a:t>
            </a:r>
          </a:p>
          <a:p>
            <a:pPr marL="609600" indent="-609600" algn="l">
              <a:lnSpc>
                <a:spcPct val="120000"/>
              </a:lnSpc>
              <a:buClr>
                <a:srgbClr val="00B0F0"/>
              </a:buClr>
              <a:buFontTx/>
              <a:buAutoNum type="arabicPeriod"/>
            </a:pPr>
            <a:r>
              <a:rPr lang="tr-TR" sz="2000" dirty="0">
                <a:solidFill>
                  <a:schemeClr val="tx1"/>
                </a:solidFill>
                <a:latin typeface="Arial" pitchFamily="34" charset="0"/>
                <a:cs typeface="Arial" pitchFamily="34" charset="0"/>
              </a:rPr>
              <a:t>Kusurlu Teçhizat</a:t>
            </a:r>
          </a:p>
          <a:p>
            <a:pPr marL="609600" indent="-609600" algn="l">
              <a:lnSpc>
                <a:spcPct val="120000"/>
              </a:lnSpc>
              <a:buClr>
                <a:srgbClr val="00B0F0"/>
              </a:buClr>
              <a:buFontTx/>
              <a:buAutoNum type="arabicPeriod"/>
            </a:pPr>
            <a:r>
              <a:rPr lang="tr-TR" sz="2000" dirty="0">
                <a:solidFill>
                  <a:schemeClr val="tx1"/>
                </a:solidFill>
                <a:latin typeface="Arial" pitchFamily="34" charset="0"/>
                <a:cs typeface="Arial" pitchFamily="34" charset="0"/>
              </a:rPr>
              <a:t>Uygun Depolanmamış Yakıtın Kullanımı</a:t>
            </a:r>
          </a:p>
          <a:p>
            <a:pPr marL="609600" indent="-609600" algn="l">
              <a:lnSpc>
                <a:spcPct val="120000"/>
              </a:lnSpc>
              <a:buClr>
                <a:srgbClr val="00B0F0"/>
              </a:buClr>
              <a:buFontTx/>
              <a:buAutoNum type="arabicPeriod"/>
            </a:pPr>
            <a:r>
              <a:rPr lang="tr-TR" sz="2000" dirty="0">
                <a:solidFill>
                  <a:schemeClr val="tx1"/>
                </a:solidFill>
                <a:latin typeface="Arial" pitchFamily="34" charset="0"/>
                <a:cs typeface="Arial" pitchFamily="34" charset="0"/>
              </a:rPr>
              <a:t>Uygun Olmayan Havalandırma</a:t>
            </a:r>
          </a:p>
          <a:p>
            <a:pPr marL="609600" indent="-609600" algn="l">
              <a:lnSpc>
                <a:spcPct val="120000"/>
              </a:lnSpc>
              <a:buClr>
                <a:srgbClr val="00B0F0"/>
              </a:buClr>
              <a:buFontTx/>
              <a:buAutoNum type="arabicPeriod"/>
            </a:pPr>
            <a:r>
              <a:rPr lang="tr-TR" sz="2000" dirty="0">
                <a:solidFill>
                  <a:schemeClr val="tx1"/>
                </a:solidFill>
                <a:latin typeface="Arial" pitchFamily="34" charset="0"/>
                <a:cs typeface="Arial" pitchFamily="34" charset="0"/>
              </a:rPr>
              <a:t>Uygun Olmayan Işıklandırma</a:t>
            </a:r>
          </a:p>
          <a:p>
            <a:pPr algn="l"/>
            <a:endParaRPr lang="tr-TR" sz="2000" dirty="0">
              <a:solidFill>
                <a:schemeClr val="tx1"/>
              </a:solidFill>
              <a:latin typeface="Arial" pitchFamily="34" charset="0"/>
              <a:cs typeface="Arial" pitchFamily="34" charset="0"/>
            </a:endParaRPr>
          </a:p>
        </p:txBody>
      </p:sp>
      <p:pic>
        <p:nvPicPr>
          <p:cNvPr id="6" name="Picture 3" descr="C:\Users\msezer\Desktop\imagesCAFAJV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573016"/>
            <a:ext cx="2105025"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4391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Autofit/>
          </a:bodyPr>
          <a:lstStyle/>
          <a:p>
            <a:r>
              <a:rPr lang="tr-TR" sz="2000" b="1" dirty="0" smtClean="0">
                <a:solidFill>
                  <a:schemeClr val="accent1">
                    <a:lumMod val="50000"/>
                  </a:schemeClr>
                </a:solidFill>
                <a:latin typeface="Arial" pitchFamily="34" charset="0"/>
                <a:cs typeface="Arial" pitchFamily="34" charset="0"/>
              </a:rPr>
              <a:t>KAZA TEORİSİ</a:t>
            </a:r>
            <a:endParaRPr lang="tr-TR" sz="20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040560"/>
          </a:xfrm>
        </p:spPr>
        <p:txBody>
          <a:bodyPr numCol="1">
            <a:noAutofit/>
          </a:bodyPr>
          <a:lstStyle/>
          <a:p>
            <a:pPr marL="609600" indent="-609600" algn="l">
              <a:defRPr/>
            </a:pPr>
            <a:endParaRPr lang="tr-TR" sz="2000" b="1" dirty="0" smtClean="0">
              <a:solidFill>
                <a:schemeClr val="tx1"/>
              </a:solidFill>
              <a:latin typeface="Arial" pitchFamily="34" charset="0"/>
              <a:cs typeface="Arial" pitchFamily="34" charset="0"/>
            </a:endParaRPr>
          </a:p>
          <a:p>
            <a:pPr marL="609600" indent="-609600" algn="l">
              <a:defRPr/>
            </a:pPr>
            <a:endParaRPr lang="tr-TR" sz="2000" b="1" dirty="0">
              <a:solidFill>
                <a:schemeClr val="tx1"/>
              </a:solidFill>
              <a:latin typeface="Arial" pitchFamily="34" charset="0"/>
              <a:cs typeface="Arial" pitchFamily="34" charset="0"/>
            </a:endParaRPr>
          </a:p>
          <a:p>
            <a:pPr marL="609600" indent="-609600" algn="l">
              <a:defRPr/>
            </a:pPr>
            <a:r>
              <a:rPr lang="tr-TR" sz="2000" b="1" dirty="0" smtClean="0">
                <a:solidFill>
                  <a:schemeClr val="tx1"/>
                </a:solidFill>
                <a:latin typeface="Arial" pitchFamily="34" charset="0"/>
                <a:cs typeface="Arial" pitchFamily="34" charset="0"/>
              </a:rPr>
              <a:t>Bazı </a:t>
            </a:r>
            <a:r>
              <a:rPr lang="tr-TR" sz="2000" b="1" dirty="0">
                <a:solidFill>
                  <a:schemeClr val="tx1"/>
                </a:solidFill>
                <a:latin typeface="Arial" pitchFamily="34" charset="0"/>
                <a:cs typeface="Arial" pitchFamily="34" charset="0"/>
              </a:rPr>
              <a:t>Tehlikeli Hareketler:</a:t>
            </a:r>
          </a:p>
          <a:p>
            <a:pPr marL="609600" indent="-609600" algn="l">
              <a:defRPr/>
            </a:pPr>
            <a:endParaRPr lang="tr-TR" sz="2000" dirty="0">
              <a:solidFill>
                <a:schemeClr val="tx1"/>
              </a:solidFill>
              <a:latin typeface="Arial" pitchFamily="34" charset="0"/>
              <a:cs typeface="Arial" pitchFamily="34" charset="0"/>
            </a:endParaRPr>
          </a:p>
          <a:p>
            <a:pPr marL="609600" indent="-609600" algn="l">
              <a:lnSpc>
                <a:spcPct val="120000"/>
              </a:lnSpc>
              <a:buClr>
                <a:srgbClr val="00B0F0"/>
              </a:buClr>
              <a:buFontTx/>
              <a:buAutoNum type="arabicPeriod"/>
              <a:defRPr/>
            </a:pPr>
            <a:r>
              <a:rPr lang="tr-TR" sz="2000" dirty="0">
                <a:solidFill>
                  <a:schemeClr val="tx1"/>
                </a:solidFill>
                <a:latin typeface="Arial" pitchFamily="34" charset="0"/>
                <a:cs typeface="Arial" pitchFamily="34" charset="0"/>
              </a:rPr>
              <a:t>Tecrübesiz çalışmak.</a:t>
            </a:r>
          </a:p>
          <a:p>
            <a:pPr marL="609600" indent="-609600" algn="l">
              <a:lnSpc>
                <a:spcPct val="120000"/>
              </a:lnSpc>
              <a:buClr>
                <a:srgbClr val="00B0F0"/>
              </a:buClr>
              <a:buFontTx/>
              <a:buAutoNum type="arabicPeriod"/>
              <a:defRPr/>
            </a:pPr>
            <a:r>
              <a:rPr lang="tr-TR" sz="2000" dirty="0">
                <a:solidFill>
                  <a:schemeClr val="tx1"/>
                </a:solidFill>
                <a:latin typeface="Arial" pitchFamily="34" charset="0"/>
                <a:cs typeface="Arial" pitchFamily="34" charset="0"/>
              </a:rPr>
              <a:t>Başkasının işine karışmak.</a:t>
            </a:r>
          </a:p>
          <a:p>
            <a:pPr marL="609600" indent="-609600" algn="l">
              <a:lnSpc>
                <a:spcPct val="120000"/>
              </a:lnSpc>
              <a:buClr>
                <a:srgbClr val="00B0F0"/>
              </a:buClr>
              <a:buFontTx/>
              <a:buAutoNum type="arabicPeriod"/>
              <a:defRPr/>
            </a:pPr>
            <a:r>
              <a:rPr lang="tr-TR" sz="2000" dirty="0">
                <a:solidFill>
                  <a:schemeClr val="tx1"/>
                </a:solidFill>
                <a:latin typeface="Arial" pitchFamily="34" charset="0"/>
                <a:cs typeface="Arial" pitchFamily="34" charset="0"/>
              </a:rPr>
              <a:t>Çalışma hızının uygun olmaması.</a:t>
            </a:r>
          </a:p>
          <a:p>
            <a:pPr marL="609600" indent="-609600" algn="l">
              <a:lnSpc>
                <a:spcPct val="120000"/>
              </a:lnSpc>
              <a:buClr>
                <a:srgbClr val="00B0F0"/>
              </a:buClr>
              <a:buFontTx/>
              <a:buAutoNum type="arabicPeriod"/>
              <a:defRPr/>
            </a:pPr>
            <a:r>
              <a:rPr lang="tr-TR" sz="2000" dirty="0">
                <a:solidFill>
                  <a:schemeClr val="tx1"/>
                </a:solidFill>
                <a:latin typeface="Arial" pitchFamily="34" charset="0"/>
                <a:cs typeface="Arial" pitchFamily="34" charset="0"/>
              </a:rPr>
              <a:t>Emniyet ekipmanını kullanmamak.</a:t>
            </a:r>
          </a:p>
          <a:p>
            <a:pPr marL="609600" indent="-609600" algn="l">
              <a:lnSpc>
                <a:spcPct val="120000"/>
              </a:lnSpc>
              <a:buClr>
                <a:srgbClr val="00B0F0"/>
              </a:buClr>
              <a:buFontTx/>
              <a:buAutoNum type="arabicPeriod"/>
              <a:defRPr/>
            </a:pPr>
            <a:r>
              <a:rPr lang="tr-TR" sz="2000" dirty="0">
                <a:solidFill>
                  <a:schemeClr val="tx1"/>
                </a:solidFill>
                <a:latin typeface="Arial" pitchFamily="34" charset="0"/>
                <a:cs typeface="Arial" pitchFamily="34" charset="0"/>
              </a:rPr>
              <a:t>Kaba şaka yapmak.</a:t>
            </a:r>
          </a:p>
          <a:p>
            <a:pPr marL="609600" indent="-609600" algn="l">
              <a:lnSpc>
                <a:spcPct val="120000"/>
              </a:lnSpc>
              <a:buClr>
                <a:srgbClr val="AF1D74"/>
              </a:buClr>
              <a:buFontTx/>
              <a:buAutoNum type="arabicPeriod"/>
              <a:defRPr/>
            </a:pPr>
            <a:endParaRPr lang="tr-TR" sz="2000" dirty="0">
              <a:solidFill>
                <a:schemeClr val="tx1"/>
              </a:solidFill>
              <a:latin typeface="Arial" pitchFamily="34" charset="0"/>
              <a:cs typeface="Arial" pitchFamily="34" charset="0"/>
            </a:endParaRPr>
          </a:p>
          <a:p>
            <a:pPr algn="l">
              <a:defRPr/>
            </a:pPr>
            <a:endParaRPr lang="tr-TR" sz="2000" dirty="0">
              <a:solidFill>
                <a:schemeClr val="tx1"/>
              </a:solidFill>
              <a:latin typeface="Arial" pitchFamily="34" charset="0"/>
              <a:cs typeface="Arial" pitchFamily="34" charset="0"/>
            </a:endParaRPr>
          </a:p>
          <a:p>
            <a:pPr algn="l"/>
            <a:endParaRPr lang="tr-TR" sz="2000" dirty="0">
              <a:solidFill>
                <a:schemeClr val="tx1"/>
              </a:solidFill>
              <a:latin typeface="Arial" pitchFamily="34" charset="0"/>
              <a:cs typeface="Arial" pitchFamily="34" charset="0"/>
            </a:endParaRPr>
          </a:p>
        </p:txBody>
      </p:sp>
      <p:pic>
        <p:nvPicPr>
          <p:cNvPr id="6" name="Picture 2" descr="C:\Users\msezer\Desktop\imagesCA0F6O6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564904"/>
            <a:ext cx="2952328"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521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Autofit/>
          </a:bodyPr>
          <a:lstStyle/>
          <a:p>
            <a:r>
              <a:rPr lang="tr-TR" sz="2000" b="1" dirty="0" smtClean="0">
                <a:solidFill>
                  <a:schemeClr val="accent1">
                    <a:lumMod val="50000"/>
                  </a:schemeClr>
                </a:solidFill>
                <a:latin typeface="Arial" pitchFamily="34" charset="0"/>
                <a:cs typeface="Arial" pitchFamily="34" charset="0"/>
              </a:rPr>
              <a:t>KAZA TEORİSİ</a:t>
            </a:r>
            <a:endParaRPr lang="tr-TR" sz="2000" b="1" dirty="0">
              <a:solidFill>
                <a:schemeClr val="accent1">
                  <a:lumMod val="50000"/>
                </a:schemeClr>
              </a:solidFill>
              <a:latin typeface="Arial" pitchFamily="34" charset="0"/>
              <a:cs typeface="Arial" pitchFamily="34" charset="0"/>
            </a:endParaRPr>
          </a:p>
        </p:txBody>
      </p:sp>
      <p:graphicFrame>
        <p:nvGraphicFramePr>
          <p:cNvPr id="5" name="Nesne 4"/>
          <p:cNvGraphicFramePr>
            <a:graphicFrameLocks noChangeAspect="1"/>
          </p:cNvGraphicFramePr>
          <p:nvPr/>
        </p:nvGraphicFramePr>
        <p:xfrm>
          <a:off x="1763713" y="1341438"/>
          <a:ext cx="5651500" cy="4675187"/>
        </p:xfrm>
        <a:graphic>
          <a:graphicData uri="http://schemas.openxmlformats.org/presentationml/2006/ole">
            <mc:AlternateContent xmlns:mc="http://schemas.openxmlformats.org/markup-compatibility/2006">
              <mc:Choice xmlns:v="urn:schemas-microsoft-com:vml" Requires="v">
                <p:oleObj spid="_x0000_s96270" name="Grafik" r:id="rId4" imgW="6095951" imgH="4076527" progId="MSGraph.Chart.8">
                  <p:embed followColorScheme="full"/>
                </p:oleObj>
              </mc:Choice>
              <mc:Fallback>
                <p:oleObj name="Grafik" r:id="rId4" imgW="6095951" imgH="4076527" progId="MSGraph.Chart.8">
                  <p:embed followColorScheme="full"/>
                  <p:pic>
                    <p:nvPicPr>
                      <p:cNvPr id="0" name=""/>
                      <p:cNvPicPr>
                        <a:picLocks noChangeAspect="1" noChangeArrowheads="1"/>
                      </p:cNvPicPr>
                      <p:nvPr/>
                    </p:nvPicPr>
                    <p:blipFill>
                      <a:blip r:embed="rId5"/>
                      <a:srcRect/>
                      <a:stretch>
                        <a:fillRect/>
                      </a:stretch>
                    </p:blipFill>
                    <p:spPr bwMode="auto">
                      <a:xfrm>
                        <a:off x="1763713" y="1341438"/>
                        <a:ext cx="5651500" cy="467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972146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1116013" y="3573463"/>
            <a:ext cx="7056437" cy="2655887"/>
          </a:xfrm>
          <a:prstGeom prst="rect">
            <a:avLst/>
          </a:prstGeom>
          <a:noFill/>
          <a:ln w="9525">
            <a:noFill/>
            <a:miter lim="800000"/>
            <a:headEnd/>
            <a:tailEnd/>
          </a:ln>
          <a:effectLst/>
        </p:spPr>
        <p:txBody>
          <a:bodyPr/>
          <a:lstStyle/>
          <a:p>
            <a:pPr algn="ctr">
              <a:lnSpc>
                <a:spcPct val="90000"/>
              </a:lnSpc>
              <a:spcBef>
                <a:spcPct val="20000"/>
              </a:spcBef>
              <a:buClr>
                <a:schemeClr val="hlink"/>
              </a:buClr>
              <a:buSzPct val="70000"/>
              <a:buFont typeface="Wingdings" pitchFamily="2" charset="2"/>
              <a:buNone/>
              <a:defRPr/>
            </a:pPr>
            <a:endParaRPr lang="tr-TR" sz="2800">
              <a:effectLst>
                <a:outerShdw blurRad="38100" dist="38100" dir="2700000" algn="tl">
                  <a:srgbClr val="000000"/>
                </a:outerShdw>
              </a:effectLst>
              <a:latin typeface="Arial" pitchFamily="34" charset="0"/>
              <a:ea typeface="ＭＳ Ｐゴシック" pitchFamily="-110" charset="-128"/>
              <a:cs typeface="+mn-cs"/>
            </a:endParaRPr>
          </a:p>
        </p:txBody>
      </p:sp>
      <p:sp>
        <p:nvSpPr>
          <p:cNvPr id="7" name="Rectangle 3"/>
          <p:cNvSpPr txBox="1">
            <a:spLocks noRot="1" noChangeArrowheads="1"/>
          </p:cNvSpPr>
          <p:nvPr/>
        </p:nvSpPr>
        <p:spPr bwMode="auto">
          <a:xfrm>
            <a:off x="1079500" y="115888"/>
            <a:ext cx="781298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eaLnBrk="1" hangingPunct="1">
              <a:buNone/>
            </a:pPr>
            <a:r>
              <a:rPr lang="tr-TR" i="1" dirty="0">
                <a:solidFill>
                  <a:srgbClr val="000090"/>
                </a:solidFill>
                <a:latin typeface="Arial"/>
                <a:cs typeface="Arial"/>
              </a:rPr>
              <a:t>İş Kazası Nedenleri</a:t>
            </a:r>
          </a:p>
        </p:txBody>
      </p:sp>
      <p:graphicFrame>
        <p:nvGraphicFramePr>
          <p:cNvPr id="4" name="Diagram 3"/>
          <p:cNvGraphicFramePr/>
          <p:nvPr>
            <p:extLst/>
          </p:nvPr>
        </p:nvGraphicFramePr>
        <p:xfrm>
          <a:off x="251520" y="877168"/>
          <a:ext cx="84969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3"/>
          <p:cNvSpPr txBox="1">
            <a:spLocks noChangeArrowheads="1"/>
          </p:cNvSpPr>
          <p:nvPr/>
        </p:nvSpPr>
        <p:spPr bwMode="auto">
          <a:xfrm>
            <a:off x="5759624" y="908720"/>
            <a:ext cx="3384376" cy="1295400"/>
          </a:xfrm>
          <a:prstGeom prst="rect">
            <a:avLst/>
          </a:prstGeom>
          <a:noFill/>
          <a:ln w="9525">
            <a:noFill/>
            <a:miter lim="800000"/>
            <a:headEnd/>
            <a:tailEnd/>
          </a:ln>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Font typeface="Arial" charset="0"/>
              <a:buNone/>
            </a:pPr>
            <a:r>
              <a:rPr lang="tr-TR" sz="1500" b="1" dirty="0">
                <a:solidFill>
                  <a:srgbClr val="FF0000"/>
                </a:solidFill>
                <a:latin typeface="Calibri" charset="0"/>
              </a:rPr>
              <a:t>% 7</a:t>
            </a:r>
            <a:r>
              <a:rPr lang="tr-TR" sz="1500" b="1" dirty="0" smtClean="0">
                <a:solidFill>
                  <a:srgbClr val="FF0000"/>
                </a:solidFill>
                <a:latin typeface="Calibri" charset="0"/>
              </a:rPr>
              <a:t>8 TEHLİKELİ </a:t>
            </a:r>
            <a:r>
              <a:rPr lang="tr-TR" sz="1500" b="1" dirty="0">
                <a:solidFill>
                  <a:srgbClr val="FF0000"/>
                </a:solidFill>
                <a:latin typeface="Calibri" charset="0"/>
              </a:rPr>
              <a:t>DAVRANIŞLAR</a:t>
            </a:r>
          </a:p>
          <a:p>
            <a:pPr>
              <a:spcBef>
                <a:spcPct val="20000"/>
              </a:spcBef>
              <a:buFont typeface="Arial" charset="0"/>
              <a:buNone/>
            </a:pPr>
            <a:r>
              <a:rPr lang="tr-TR" sz="1500" b="1" dirty="0">
                <a:solidFill>
                  <a:srgbClr val="FF0000"/>
                </a:solidFill>
                <a:latin typeface="Calibri" charset="0"/>
              </a:rPr>
              <a:t>% 2</a:t>
            </a:r>
            <a:r>
              <a:rPr lang="tr-TR" sz="1500" b="1" dirty="0" smtClean="0">
                <a:solidFill>
                  <a:srgbClr val="FF0000"/>
                </a:solidFill>
                <a:latin typeface="Calibri" charset="0"/>
              </a:rPr>
              <a:t>0 TEHLİKELİ </a:t>
            </a:r>
            <a:r>
              <a:rPr lang="tr-TR" sz="1500" b="1" dirty="0">
                <a:solidFill>
                  <a:srgbClr val="FF0000"/>
                </a:solidFill>
                <a:latin typeface="Calibri" charset="0"/>
              </a:rPr>
              <a:t>ŞARTLAR</a:t>
            </a:r>
          </a:p>
          <a:p>
            <a:pPr>
              <a:spcBef>
                <a:spcPct val="20000"/>
              </a:spcBef>
              <a:buFont typeface="Arial" charset="0"/>
              <a:buNone/>
            </a:pPr>
            <a:r>
              <a:rPr lang="tr-TR" sz="1500" b="1" dirty="0">
                <a:solidFill>
                  <a:srgbClr val="FF0000"/>
                </a:solidFill>
                <a:latin typeface="Calibri" charset="0"/>
              </a:rPr>
              <a:t>% 2 DOĞAL AFETLER</a:t>
            </a:r>
          </a:p>
        </p:txBody>
      </p:sp>
      <p:sp>
        <p:nvSpPr>
          <p:cNvPr id="5" name="Rectangle 4"/>
          <p:cNvSpPr/>
          <p:nvPr/>
        </p:nvSpPr>
        <p:spPr>
          <a:xfrm>
            <a:off x="28228" y="2924944"/>
            <a:ext cx="3248247" cy="376513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50000"/>
              </a:lnSpc>
              <a:buFont typeface="Arial" charset="0"/>
              <a:buChar char="•"/>
            </a:pPr>
            <a:r>
              <a:rPr lang="tr-TR" sz="1600" dirty="0">
                <a:latin typeface="Constantia" charset="0"/>
              </a:rPr>
              <a:t>İşi Bilinçsiz Yapmak, </a:t>
            </a:r>
          </a:p>
          <a:p>
            <a:pPr lvl="0">
              <a:lnSpc>
                <a:spcPct val="150000"/>
              </a:lnSpc>
              <a:buFont typeface="Arial" charset="0"/>
              <a:buChar char="•"/>
            </a:pPr>
            <a:r>
              <a:rPr lang="tr-TR" sz="1600" dirty="0">
                <a:latin typeface="Constantia" charset="0"/>
              </a:rPr>
              <a:t>Dalgınlık ve Dikkatsizlik </a:t>
            </a:r>
          </a:p>
          <a:p>
            <a:pPr lvl="0">
              <a:lnSpc>
                <a:spcPct val="150000"/>
              </a:lnSpc>
              <a:buFont typeface="Arial" charset="0"/>
              <a:buChar char="•"/>
            </a:pPr>
            <a:r>
              <a:rPr lang="tr-TR" sz="1600" dirty="0">
                <a:latin typeface="Constantia" charset="0"/>
              </a:rPr>
              <a:t>Makine Koruyucularını Çıkarmak </a:t>
            </a:r>
          </a:p>
          <a:p>
            <a:pPr lvl="0">
              <a:lnSpc>
                <a:spcPct val="150000"/>
              </a:lnSpc>
              <a:buFont typeface="Arial" charset="0"/>
              <a:buChar char="•"/>
            </a:pPr>
            <a:r>
              <a:rPr lang="tr-TR" sz="1600" dirty="0">
                <a:latin typeface="Constantia" charset="0"/>
              </a:rPr>
              <a:t>Görevi Dışında İş Yapmak </a:t>
            </a:r>
          </a:p>
          <a:p>
            <a:pPr lvl="0">
              <a:lnSpc>
                <a:spcPct val="150000"/>
              </a:lnSpc>
              <a:buFont typeface="Arial" charset="0"/>
              <a:buChar char="•"/>
            </a:pPr>
            <a:r>
              <a:rPr lang="tr-TR" sz="1600" dirty="0">
                <a:latin typeface="Constantia" charset="0"/>
              </a:rPr>
              <a:t>İşe Uygun Makine Kullanmamak </a:t>
            </a:r>
          </a:p>
          <a:p>
            <a:pPr lvl="0">
              <a:lnSpc>
                <a:spcPct val="150000"/>
              </a:lnSpc>
              <a:buFont typeface="Arial" charset="0"/>
              <a:buChar char="•"/>
            </a:pPr>
            <a:r>
              <a:rPr lang="tr-TR" sz="1600" dirty="0">
                <a:latin typeface="Constantia" charset="0"/>
              </a:rPr>
              <a:t>Kişisel Koruyucuları Kullanmamak </a:t>
            </a:r>
          </a:p>
          <a:p>
            <a:pPr lvl="0">
              <a:lnSpc>
                <a:spcPct val="150000"/>
              </a:lnSpc>
              <a:buFont typeface="Arial" charset="0"/>
              <a:buChar char="•"/>
            </a:pPr>
            <a:r>
              <a:rPr lang="tr-TR" sz="1600" dirty="0">
                <a:latin typeface="Calibri" charset="0"/>
              </a:rPr>
              <a:t>Uygun olmayan giyimler,(uzun </a:t>
            </a:r>
            <a:r>
              <a:rPr lang="tr-TR" sz="1600" dirty="0" err="1">
                <a:latin typeface="Calibri" charset="0"/>
              </a:rPr>
              <a:t>saç,elbise</a:t>
            </a:r>
            <a:r>
              <a:rPr lang="tr-TR" sz="1600" dirty="0">
                <a:latin typeface="Calibri" charset="0"/>
              </a:rPr>
              <a:t>)</a:t>
            </a:r>
          </a:p>
          <a:p>
            <a:pPr lvl="0">
              <a:lnSpc>
                <a:spcPct val="150000"/>
              </a:lnSpc>
              <a:buFont typeface="Arial" charset="0"/>
              <a:buChar char="•"/>
            </a:pPr>
            <a:r>
              <a:rPr lang="en-US" sz="1600" dirty="0">
                <a:latin typeface="Calibri" charset="0"/>
              </a:rPr>
              <a:t>V</a:t>
            </a:r>
            <a:r>
              <a:rPr lang="tr-TR" sz="1600" dirty="0">
                <a:latin typeface="Calibri" charset="0"/>
              </a:rPr>
              <a:t>s.</a:t>
            </a:r>
          </a:p>
        </p:txBody>
      </p:sp>
      <p:sp>
        <p:nvSpPr>
          <p:cNvPr id="6" name="Rectangle 5"/>
          <p:cNvSpPr/>
          <p:nvPr/>
        </p:nvSpPr>
        <p:spPr>
          <a:xfrm>
            <a:off x="5724128" y="3501008"/>
            <a:ext cx="3419872" cy="313932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lvl="0" indent="-285750">
              <a:buFont typeface="Arial"/>
              <a:buChar char="•"/>
            </a:pPr>
            <a:r>
              <a:rPr lang="tr-TR" dirty="0">
                <a:latin typeface="Constantia" charset="0"/>
              </a:rPr>
              <a:t>Emniyetsiz Çalışma </a:t>
            </a:r>
            <a:r>
              <a:rPr lang="tr-TR" sz="1600" dirty="0">
                <a:solidFill>
                  <a:schemeClr val="dk1"/>
                </a:solidFill>
                <a:latin typeface="Constantia" charset="0"/>
                <a:ea typeface="+mn-ea"/>
                <a:cs typeface="+mn-cs"/>
              </a:rPr>
              <a:t>Yöntemi</a:t>
            </a:r>
            <a:endParaRPr lang="tr-TR" dirty="0">
              <a:latin typeface="Constantia" charset="0"/>
            </a:endParaRPr>
          </a:p>
          <a:p>
            <a:pPr marL="285750" lvl="0" indent="-285750">
              <a:buFont typeface="Arial"/>
              <a:buChar char="•"/>
            </a:pPr>
            <a:r>
              <a:rPr lang="tr-TR" dirty="0">
                <a:latin typeface="Constantia" charset="0"/>
              </a:rPr>
              <a:t>Emniyetsiz ve Sağlıksız Çevre Koşulları</a:t>
            </a:r>
          </a:p>
          <a:p>
            <a:pPr marL="285750" lvl="0" indent="-285750">
              <a:buFont typeface="Arial"/>
              <a:buChar char="•"/>
            </a:pPr>
            <a:r>
              <a:rPr lang="tr-TR" dirty="0">
                <a:latin typeface="Constantia" charset="0"/>
              </a:rPr>
              <a:t>Topraklanmamış Elektrik Makineleri </a:t>
            </a:r>
          </a:p>
          <a:p>
            <a:pPr marL="285750" lvl="0" indent="-285750">
              <a:buFont typeface="Arial"/>
              <a:buChar char="•"/>
            </a:pPr>
            <a:r>
              <a:rPr lang="tr-TR" dirty="0">
                <a:latin typeface="Constantia" charset="0"/>
              </a:rPr>
              <a:t>İşe Uygun Olmayan El Aletleri </a:t>
            </a:r>
          </a:p>
          <a:p>
            <a:pPr marL="285750" lvl="0" indent="-285750">
              <a:buFont typeface="Arial"/>
              <a:buChar char="•"/>
            </a:pPr>
            <a:r>
              <a:rPr lang="tr-TR" dirty="0">
                <a:latin typeface="Constantia" charset="0"/>
              </a:rPr>
              <a:t>Tehlikeli Yükseklikte İstifleme </a:t>
            </a:r>
          </a:p>
          <a:p>
            <a:pPr marL="285750" lvl="0" indent="-285750">
              <a:buFont typeface="Arial"/>
              <a:buChar char="•"/>
            </a:pPr>
            <a:r>
              <a:rPr lang="tr-TR" dirty="0">
                <a:latin typeface="Constantia" charset="0"/>
              </a:rPr>
              <a:t>İşyeri Düzensizliği </a:t>
            </a:r>
          </a:p>
          <a:p>
            <a:pPr marL="285750" lvl="0" indent="-285750">
              <a:buFont typeface="Arial"/>
              <a:buChar char="•"/>
            </a:pPr>
            <a:r>
              <a:rPr lang="tr-TR" dirty="0">
                <a:latin typeface="Constantia" charset="0"/>
              </a:rPr>
              <a:t>Vs.</a:t>
            </a:r>
          </a:p>
        </p:txBody>
      </p:sp>
      <p:sp>
        <p:nvSpPr>
          <p:cNvPr id="9" name="object 4"/>
          <p:cNvSpPr/>
          <p:nvPr/>
        </p:nvSpPr>
        <p:spPr>
          <a:xfrm>
            <a:off x="3347864" y="4869160"/>
            <a:ext cx="2459736" cy="1844824"/>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37220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837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837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p:bldGraphic spid="4" grpId="0">
        <p:bldAsOne/>
      </p:bldGraphic>
      <p:bldP spid="10" grpId="0"/>
      <p:bldP spid="5"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rmAutofit/>
          </a:bodyPr>
          <a:lstStyle/>
          <a:p>
            <a:r>
              <a:rPr lang="tr-TR" sz="2200" b="1" dirty="0" smtClean="0">
                <a:solidFill>
                  <a:schemeClr val="accent1">
                    <a:lumMod val="50000"/>
                  </a:schemeClr>
                </a:solidFill>
                <a:latin typeface="Arial" pitchFamily="34" charset="0"/>
                <a:cs typeface="Arial" pitchFamily="34" charset="0"/>
              </a:rPr>
              <a:t>KAZA TEORİSİ</a:t>
            </a:r>
            <a:endParaRPr lang="tr-TR" sz="22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040560"/>
          </a:xfrm>
        </p:spPr>
        <p:txBody>
          <a:bodyPr numCol="1">
            <a:noAutofit/>
          </a:bodyPr>
          <a:lstStyle/>
          <a:p>
            <a:pPr marL="342900" indent="-342900" algn="l">
              <a:buClr>
                <a:srgbClr val="00B0F0"/>
              </a:buClr>
              <a:buFont typeface="Wingdings" pitchFamily="2" charset="2"/>
              <a:buChar char="q"/>
            </a:pPr>
            <a:endParaRPr lang="tr-TR" sz="2000" dirty="0" smtClean="0">
              <a:solidFill>
                <a:schemeClr val="tx1"/>
              </a:solidFill>
              <a:latin typeface="Arial" pitchFamily="34" charset="0"/>
              <a:cs typeface="Arial" pitchFamily="34" charset="0"/>
            </a:endParaRPr>
          </a:p>
          <a:p>
            <a:pPr marL="342900" indent="-342900" algn="l">
              <a:buClr>
                <a:srgbClr val="00B0F0"/>
              </a:buClr>
              <a:buFont typeface="Wingdings" pitchFamily="2" charset="2"/>
              <a:buChar char="q"/>
            </a:pPr>
            <a:r>
              <a:rPr lang="tr-TR" sz="2000" dirty="0" smtClean="0">
                <a:solidFill>
                  <a:schemeClr val="tx1"/>
                </a:solidFill>
                <a:latin typeface="Arial" pitchFamily="34" charset="0"/>
                <a:cs typeface="Arial" pitchFamily="34" charset="0"/>
              </a:rPr>
              <a:t>Ölüm</a:t>
            </a:r>
          </a:p>
          <a:p>
            <a:pPr marL="342900" indent="-342900" algn="l">
              <a:buClr>
                <a:srgbClr val="00B0F0"/>
              </a:buClr>
              <a:buFont typeface="Wingdings" pitchFamily="2" charset="2"/>
              <a:buChar char="q"/>
            </a:pPr>
            <a:endParaRPr lang="tr-TR" sz="2000" dirty="0">
              <a:solidFill>
                <a:schemeClr val="tx1"/>
              </a:solidFill>
              <a:latin typeface="Arial" pitchFamily="34" charset="0"/>
              <a:cs typeface="Arial" pitchFamily="34" charset="0"/>
            </a:endParaRPr>
          </a:p>
          <a:p>
            <a:pPr marL="342900" indent="-342900" algn="l">
              <a:buClr>
                <a:srgbClr val="00B0F0"/>
              </a:buClr>
              <a:buFont typeface="Wingdings" pitchFamily="2" charset="2"/>
              <a:buChar char="q"/>
            </a:pPr>
            <a:r>
              <a:rPr lang="tr-TR" sz="2000" dirty="0" smtClean="0">
                <a:solidFill>
                  <a:schemeClr val="tx1"/>
                </a:solidFill>
                <a:latin typeface="Arial" pitchFamily="34" charset="0"/>
                <a:cs typeface="Arial" pitchFamily="34" charset="0"/>
              </a:rPr>
              <a:t>Ciddi </a:t>
            </a:r>
            <a:r>
              <a:rPr lang="tr-TR" sz="2000" dirty="0">
                <a:solidFill>
                  <a:schemeClr val="tx1"/>
                </a:solidFill>
                <a:latin typeface="Arial" pitchFamily="34" charset="0"/>
                <a:cs typeface="Arial" pitchFamily="34" charset="0"/>
              </a:rPr>
              <a:t>Kazalar / </a:t>
            </a:r>
            <a:r>
              <a:rPr lang="tr-TR" sz="2000" dirty="0" smtClean="0">
                <a:solidFill>
                  <a:schemeClr val="tx1"/>
                </a:solidFill>
                <a:latin typeface="Arial" pitchFamily="34" charset="0"/>
                <a:cs typeface="Arial" pitchFamily="34" charset="0"/>
              </a:rPr>
              <a:t>Yaralanmalar</a:t>
            </a:r>
            <a:endParaRPr lang="tr-TR" sz="2000" dirty="0">
              <a:solidFill>
                <a:schemeClr val="tx1"/>
              </a:solidFill>
              <a:latin typeface="Arial" pitchFamily="34" charset="0"/>
              <a:cs typeface="Arial" pitchFamily="34" charset="0"/>
            </a:endParaRPr>
          </a:p>
          <a:p>
            <a:pPr algn="l">
              <a:buClr>
                <a:srgbClr val="00B0F0"/>
              </a:buClr>
            </a:pPr>
            <a:endParaRPr lang="tr-TR" sz="2000" dirty="0" smtClean="0">
              <a:solidFill>
                <a:schemeClr val="tx1"/>
              </a:solidFill>
              <a:latin typeface="Arial" pitchFamily="34" charset="0"/>
              <a:cs typeface="Arial" pitchFamily="34" charset="0"/>
            </a:endParaRPr>
          </a:p>
          <a:p>
            <a:pPr marL="342900" indent="-342900" algn="l">
              <a:buClr>
                <a:srgbClr val="00B0F0"/>
              </a:buClr>
              <a:buFont typeface="Wingdings" pitchFamily="2" charset="2"/>
              <a:buChar char="q"/>
            </a:pPr>
            <a:r>
              <a:rPr lang="tr-TR" sz="2000" dirty="0" smtClean="0">
                <a:solidFill>
                  <a:schemeClr val="tx1"/>
                </a:solidFill>
                <a:latin typeface="Arial" pitchFamily="34" charset="0"/>
                <a:cs typeface="Arial" pitchFamily="34" charset="0"/>
              </a:rPr>
              <a:t>Basit </a:t>
            </a:r>
            <a:r>
              <a:rPr lang="tr-TR" sz="2000" dirty="0">
                <a:solidFill>
                  <a:schemeClr val="tx1"/>
                </a:solidFill>
                <a:latin typeface="Arial" pitchFamily="34" charset="0"/>
                <a:cs typeface="Arial" pitchFamily="34" charset="0"/>
              </a:rPr>
              <a:t>/ Küçük </a:t>
            </a:r>
            <a:r>
              <a:rPr lang="tr-TR" sz="2000" dirty="0" smtClean="0">
                <a:solidFill>
                  <a:schemeClr val="tx1"/>
                </a:solidFill>
                <a:latin typeface="Arial" pitchFamily="34" charset="0"/>
                <a:cs typeface="Arial" pitchFamily="34" charset="0"/>
              </a:rPr>
              <a:t>Kazalar</a:t>
            </a:r>
            <a:endParaRPr lang="tr-TR" sz="2000" dirty="0">
              <a:solidFill>
                <a:schemeClr val="tx1"/>
              </a:solidFill>
              <a:latin typeface="Arial" pitchFamily="34" charset="0"/>
              <a:cs typeface="Arial" pitchFamily="34" charset="0"/>
            </a:endParaRPr>
          </a:p>
          <a:p>
            <a:pPr marL="342900" indent="-342900" algn="l">
              <a:buClr>
                <a:srgbClr val="00B0F0"/>
              </a:buClr>
              <a:buFont typeface="Wingdings" pitchFamily="2" charset="2"/>
              <a:buChar char="q"/>
            </a:pPr>
            <a:endParaRPr lang="tr-TR" sz="2000" dirty="0" smtClean="0">
              <a:solidFill>
                <a:schemeClr val="tx1"/>
              </a:solidFill>
              <a:latin typeface="Arial" pitchFamily="34" charset="0"/>
              <a:cs typeface="Arial" pitchFamily="34" charset="0"/>
            </a:endParaRPr>
          </a:p>
          <a:p>
            <a:pPr marL="342900" indent="-342900" algn="l">
              <a:buClr>
                <a:srgbClr val="00B0F0"/>
              </a:buClr>
              <a:buFont typeface="Wingdings" pitchFamily="2" charset="2"/>
              <a:buChar char="q"/>
            </a:pPr>
            <a:r>
              <a:rPr lang="tr-TR" sz="2000" dirty="0" smtClean="0">
                <a:solidFill>
                  <a:schemeClr val="tx1"/>
                </a:solidFill>
                <a:latin typeface="Arial" pitchFamily="34" charset="0"/>
                <a:cs typeface="Arial" pitchFamily="34" charset="0"/>
              </a:rPr>
              <a:t>Ucuz </a:t>
            </a:r>
            <a:r>
              <a:rPr lang="tr-TR" sz="2000" dirty="0">
                <a:solidFill>
                  <a:schemeClr val="tx1"/>
                </a:solidFill>
                <a:latin typeface="Arial" pitchFamily="34" charset="0"/>
                <a:cs typeface="Arial" pitchFamily="34" charset="0"/>
              </a:rPr>
              <a:t>Atlatılan </a:t>
            </a:r>
            <a:r>
              <a:rPr lang="tr-TR" sz="2000" dirty="0" smtClean="0">
                <a:solidFill>
                  <a:schemeClr val="tx1"/>
                </a:solidFill>
                <a:latin typeface="Arial" pitchFamily="34" charset="0"/>
                <a:cs typeface="Arial" pitchFamily="34" charset="0"/>
              </a:rPr>
              <a:t>Kazalar</a:t>
            </a:r>
          </a:p>
          <a:p>
            <a:pPr marL="342900" indent="-342900" algn="l">
              <a:buClr>
                <a:srgbClr val="00B0F0"/>
              </a:buClr>
              <a:buFont typeface="Wingdings" pitchFamily="2" charset="2"/>
              <a:buChar char="q"/>
            </a:pPr>
            <a:endParaRPr lang="tr-TR" sz="2000" dirty="0">
              <a:solidFill>
                <a:schemeClr val="tx1"/>
              </a:solidFill>
              <a:latin typeface="Arial" pitchFamily="34" charset="0"/>
              <a:cs typeface="Arial" pitchFamily="34" charset="0"/>
            </a:endParaRPr>
          </a:p>
          <a:p>
            <a:pPr marL="342900" indent="-342900" algn="l">
              <a:buClr>
                <a:srgbClr val="00B0F0"/>
              </a:buClr>
              <a:buFont typeface="Wingdings" pitchFamily="2" charset="2"/>
              <a:buChar char="q"/>
            </a:pPr>
            <a:endParaRPr lang="tr-TR" sz="2000" dirty="0">
              <a:solidFill>
                <a:schemeClr val="tx1"/>
              </a:solidFill>
              <a:latin typeface="Arial" pitchFamily="34" charset="0"/>
              <a:cs typeface="Arial" pitchFamily="34" charset="0"/>
            </a:endParaRPr>
          </a:p>
          <a:p>
            <a:pPr marL="342900" indent="-342900" algn="l">
              <a:buClr>
                <a:srgbClr val="00B0F0"/>
              </a:buClr>
              <a:buFont typeface="Wingdings" pitchFamily="2" charset="2"/>
              <a:buChar char="q"/>
            </a:pPr>
            <a:r>
              <a:rPr lang="tr-TR" sz="2000" dirty="0" smtClean="0">
                <a:solidFill>
                  <a:schemeClr val="tx1"/>
                </a:solidFill>
                <a:latin typeface="Arial" pitchFamily="34" charset="0"/>
                <a:cs typeface="Arial" pitchFamily="34" charset="0"/>
              </a:rPr>
              <a:t>Emniyetsiz Hareketler</a:t>
            </a:r>
            <a:endParaRPr lang="tr-TR" sz="2000" dirty="0">
              <a:solidFill>
                <a:schemeClr val="tx1"/>
              </a:solidFill>
              <a:latin typeface="Arial" pitchFamily="34" charset="0"/>
              <a:cs typeface="Arial" pitchFamily="34" charset="0"/>
            </a:endParaRPr>
          </a:p>
        </p:txBody>
      </p:sp>
      <p:grpSp>
        <p:nvGrpSpPr>
          <p:cNvPr id="6" name="Group 4"/>
          <p:cNvGrpSpPr>
            <a:grpSpLocks/>
          </p:cNvGrpSpPr>
          <p:nvPr/>
        </p:nvGrpSpPr>
        <p:grpSpPr bwMode="auto">
          <a:xfrm>
            <a:off x="5757863" y="1268413"/>
            <a:ext cx="2990850" cy="4381500"/>
            <a:chOff x="2939" y="860"/>
            <a:chExt cx="2733" cy="2755"/>
          </a:xfrm>
        </p:grpSpPr>
        <p:sp>
          <p:nvSpPr>
            <p:cNvPr id="7" name="Freeform 5"/>
            <p:cNvSpPr>
              <a:spLocks/>
            </p:cNvSpPr>
            <p:nvPr/>
          </p:nvSpPr>
          <p:spPr bwMode="auto">
            <a:xfrm>
              <a:off x="2939" y="3022"/>
              <a:ext cx="2469" cy="462"/>
            </a:xfrm>
            <a:custGeom>
              <a:avLst/>
              <a:gdLst>
                <a:gd name="T0" fmla="*/ 0 w 4939"/>
                <a:gd name="T1" fmla="*/ 0 h 462"/>
                <a:gd name="T2" fmla="*/ 0 w 4939"/>
                <a:gd name="T3" fmla="*/ 0 h 462"/>
                <a:gd name="T4" fmla="*/ 0 w 4939"/>
                <a:gd name="T5" fmla="*/ 462 h 462"/>
                <a:gd name="T6" fmla="*/ 0 w 4939"/>
                <a:gd name="T7" fmla="*/ 462 h 462"/>
                <a:gd name="T8" fmla="*/ 0 w 4939"/>
                <a:gd name="T9" fmla="*/ 0 h 462"/>
                <a:gd name="T10" fmla="*/ 0 60000 65536"/>
                <a:gd name="T11" fmla="*/ 0 60000 65536"/>
                <a:gd name="T12" fmla="*/ 0 60000 65536"/>
                <a:gd name="T13" fmla="*/ 0 60000 65536"/>
                <a:gd name="T14" fmla="*/ 0 60000 65536"/>
                <a:gd name="T15" fmla="*/ 0 w 4939"/>
                <a:gd name="T16" fmla="*/ 0 h 462"/>
                <a:gd name="T17" fmla="*/ 4939 w 4939"/>
                <a:gd name="T18" fmla="*/ 462 h 462"/>
              </a:gdLst>
              <a:ahLst/>
              <a:cxnLst>
                <a:cxn ang="T10">
                  <a:pos x="T0" y="T1"/>
                </a:cxn>
                <a:cxn ang="T11">
                  <a:pos x="T2" y="T3"/>
                </a:cxn>
                <a:cxn ang="T12">
                  <a:pos x="T4" y="T5"/>
                </a:cxn>
                <a:cxn ang="T13">
                  <a:pos x="T6" y="T7"/>
                </a:cxn>
                <a:cxn ang="T14">
                  <a:pos x="T8" y="T9"/>
                </a:cxn>
              </a:cxnLst>
              <a:rect l="T15" t="T16" r="T17" b="T18"/>
              <a:pathLst>
                <a:path w="4939" h="462">
                  <a:moveTo>
                    <a:pt x="434" y="0"/>
                  </a:moveTo>
                  <a:lnTo>
                    <a:pt x="4483" y="0"/>
                  </a:lnTo>
                  <a:lnTo>
                    <a:pt x="4939" y="462"/>
                  </a:lnTo>
                  <a:lnTo>
                    <a:pt x="0" y="462"/>
                  </a:lnTo>
                  <a:lnTo>
                    <a:pt x="434" y="0"/>
                  </a:lnTo>
                  <a:close/>
                </a:path>
              </a:pathLst>
            </a:custGeom>
            <a:solidFill>
              <a:srgbClr val="C0C0C0"/>
            </a:solidFill>
            <a:ln w="12700">
              <a:solidFill>
                <a:srgbClr val="000000"/>
              </a:solidFill>
              <a:round/>
              <a:headEnd/>
              <a:tailEnd/>
            </a:ln>
          </p:spPr>
          <p:txBody>
            <a:bodyPr/>
            <a:lstStyle/>
            <a:p>
              <a:endParaRPr lang="tr-TR"/>
            </a:p>
          </p:txBody>
        </p:sp>
        <p:sp>
          <p:nvSpPr>
            <p:cNvPr id="8" name="Freeform 6"/>
            <p:cNvSpPr>
              <a:spLocks/>
            </p:cNvSpPr>
            <p:nvPr/>
          </p:nvSpPr>
          <p:spPr bwMode="auto">
            <a:xfrm>
              <a:off x="5168" y="2680"/>
              <a:ext cx="479" cy="803"/>
            </a:xfrm>
            <a:custGeom>
              <a:avLst/>
              <a:gdLst>
                <a:gd name="T0" fmla="*/ 0 w 960"/>
                <a:gd name="T1" fmla="*/ 803 h 803"/>
                <a:gd name="T2" fmla="*/ 0 w 960"/>
                <a:gd name="T3" fmla="*/ 342 h 803"/>
                <a:gd name="T4" fmla="*/ 0 w 960"/>
                <a:gd name="T5" fmla="*/ 0 h 803"/>
                <a:gd name="T6" fmla="*/ 0 w 960"/>
                <a:gd name="T7" fmla="*/ 400 h 803"/>
                <a:gd name="T8" fmla="*/ 0 w 960"/>
                <a:gd name="T9" fmla="*/ 803 h 803"/>
                <a:gd name="T10" fmla="*/ 0 60000 65536"/>
                <a:gd name="T11" fmla="*/ 0 60000 65536"/>
                <a:gd name="T12" fmla="*/ 0 60000 65536"/>
                <a:gd name="T13" fmla="*/ 0 60000 65536"/>
                <a:gd name="T14" fmla="*/ 0 60000 65536"/>
                <a:gd name="T15" fmla="*/ 0 w 960"/>
                <a:gd name="T16" fmla="*/ 0 h 803"/>
                <a:gd name="T17" fmla="*/ 960 w 960"/>
                <a:gd name="T18" fmla="*/ 803 h 803"/>
              </a:gdLst>
              <a:ahLst/>
              <a:cxnLst>
                <a:cxn ang="T10">
                  <a:pos x="T0" y="T1"/>
                </a:cxn>
                <a:cxn ang="T11">
                  <a:pos x="T2" y="T3"/>
                </a:cxn>
                <a:cxn ang="T12">
                  <a:pos x="T4" y="T5"/>
                </a:cxn>
                <a:cxn ang="T13">
                  <a:pos x="T6" y="T7"/>
                </a:cxn>
                <a:cxn ang="T14">
                  <a:pos x="T8" y="T9"/>
                </a:cxn>
              </a:cxnLst>
              <a:rect l="T15" t="T16" r="T17" b="T18"/>
              <a:pathLst>
                <a:path w="960" h="803">
                  <a:moveTo>
                    <a:pt x="453" y="803"/>
                  </a:moveTo>
                  <a:lnTo>
                    <a:pt x="0" y="342"/>
                  </a:lnTo>
                  <a:lnTo>
                    <a:pt x="424" y="0"/>
                  </a:lnTo>
                  <a:lnTo>
                    <a:pt x="960" y="400"/>
                  </a:lnTo>
                  <a:lnTo>
                    <a:pt x="453" y="803"/>
                  </a:lnTo>
                  <a:close/>
                </a:path>
              </a:pathLst>
            </a:custGeom>
            <a:solidFill>
              <a:srgbClr val="DDDDDD"/>
            </a:solidFill>
            <a:ln w="12700">
              <a:solidFill>
                <a:srgbClr val="000000"/>
              </a:solidFill>
              <a:round/>
              <a:headEnd/>
              <a:tailEnd/>
            </a:ln>
          </p:spPr>
          <p:txBody>
            <a:bodyPr/>
            <a:lstStyle/>
            <a:p>
              <a:endParaRPr lang="tr-TR"/>
            </a:p>
          </p:txBody>
        </p:sp>
        <p:sp>
          <p:nvSpPr>
            <p:cNvPr id="9" name="Freeform 7"/>
            <p:cNvSpPr>
              <a:spLocks/>
            </p:cNvSpPr>
            <p:nvPr/>
          </p:nvSpPr>
          <p:spPr bwMode="auto">
            <a:xfrm>
              <a:off x="3143" y="2680"/>
              <a:ext cx="2237" cy="343"/>
            </a:xfrm>
            <a:custGeom>
              <a:avLst/>
              <a:gdLst>
                <a:gd name="T0" fmla="*/ 0 w 4472"/>
                <a:gd name="T1" fmla="*/ 343 h 343"/>
                <a:gd name="T2" fmla="*/ 1 w 4472"/>
                <a:gd name="T3" fmla="*/ 343 h 343"/>
                <a:gd name="T4" fmla="*/ 1 w 4472"/>
                <a:gd name="T5" fmla="*/ 0 h 343"/>
                <a:gd name="T6" fmla="*/ 1 w 4472"/>
                <a:gd name="T7" fmla="*/ 0 h 343"/>
                <a:gd name="T8" fmla="*/ 0 w 4472"/>
                <a:gd name="T9" fmla="*/ 343 h 343"/>
                <a:gd name="T10" fmla="*/ 0 60000 65536"/>
                <a:gd name="T11" fmla="*/ 0 60000 65536"/>
                <a:gd name="T12" fmla="*/ 0 60000 65536"/>
                <a:gd name="T13" fmla="*/ 0 60000 65536"/>
                <a:gd name="T14" fmla="*/ 0 60000 65536"/>
                <a:gd name="T15" fmla="*/ 0 w 4472"/>
                <a:gd name="T16" fmla="*/ 0 h 343"/>
                <a:gd name="T17" fmla="*/ 4472 w 4472"/>
                <a:gd name="T18" fmla="*/ 343 h 343"/>
              </a:gdLst>
              <a:ahLst/>
              <a:cxnLst>
                <a:cxn ang="T10">
                  <a:pos x="T0" y="T1"/>
                </a:cxn>
                <a:cxn ang="T11">
                  <a:pos x="T2" y="T3"/>
                </a:cxn>
                <a:cxn ang="T12">
                  <a:pos x="T4" y="T5"/>
                </a:cxn>
                <a:cxn ang="T13">
                  <a:pos x="T6" y="T7"/>
                </a:cxn>
                <a:cxn ang="T14">
                  <a:pos x="T8" y="T9"/>
                </a:cxn>
              </a:cxnLst>
              <a:rect l="T15" t="T16" r="T17" b="T18"/>
              <a:pathLst>
                <a:path w="4472" h="343">
                  <a:moveTo>
                    <a:pt x="0" y="343"/>
                  </a:moveTo>
                  <a:lnTo>
                    <a:pt x="4048" y="343"/>
                  </a:lnTo>
                  <a:lnTo>
                    <a:pt x="4472" y="0"/>
                  </a:lnTo>
                  <a:lnTo>
                    <a:pt x="571" y="0"/>
                  </a:lnTo>
                  <a:lnTo>
                    <a:pt x="0" y="343"/>
                  </a:lnTo>
                  <a:close/>
                </a:path>
              </a:pathLst>
            </a:custGeom>
            <a:solidFill>
              <a:srgbClr val="B2B2B2"/>
            </a:solidFill>
            <a:ln w="12700">
              <a:solidFill>
                <a:srgbClr val="000000"/>
              </a:solidFill>
              <a:round/>
              <a:headEnd/>
              <a:tailEnd/>
            </a:ln>
          </p:spPr>
          <p:txBody>
            <a:bodyPr/>
            <a:lstStyle/>
            <a:p>
              <a:endParaRPr lang="tr-TR"/>
            </a:p>
          </p:txBody>
        </p:sp>
        <p:sp>
          <p:nvSpPr>
            <p:cNvPr id="10" name="Freeform 8"/>
            <p:cNvSpPr>
              <a:spLocks/>
            </p:cNvSpPr>
            <p:nvPr/>
          </p:nvSpPr>
          <p:spPr bwMode="auto">
            <a:xfrm>
              <a:off x="4918" y="2224"/>
              <a:ext cx="424" cy="727"/>
            </a:xfrm>
            <a:custGeom>
              <a:avLst/>
              <a:gdLst>
                <a:gd name="T0" fmla="*/ 1 w 847"/>
                <a:gd name="T1" fmla="*/ 727 h 727"/>
                <a:gd name="T2" fmla="*/ 0 w 847"/>
                <a:gd name="T3" fmla="*/ 255 h 727"/>
                <a:gd name="T4" fmla="*/ 1 w 847"/>
                <a:gd name="T5" fmla="*/ 0 h 727"/>
                <a:gd name="T6" fmla="*/ 1 w 847"/>
                <a:gd name="T7" fmla="*/ 401 h 727"/>
                <a:gd name="T8" fmla="*/ 1 w 847"/>
                <a:gd name="T9" fmla="*/ 727 h 727"/>
                <a:gd name="T10" fmla="*/ 0 60000 65536"/>
                <a:gd name="T11" fmla="*/ 0 60000 65536"/>
                <a:gd name="T12" fmla="*/ 0 60000 65536"/>
                <a:gd name="T13" fmla="*/ 0 60000 65536"/>
                <a:gd name="T14" fmla="*/ 0 60000 65536"/>
                <a:gd name="T15" fmla="*/ 0 w 847"/>
                <a:gd name="T16" fmla="*/ 0 h 727"/>
                <a:gd name="T17" fmla="*/ 847 w 847"/>
                <a:gd name="T18" fmla="*/ 727 h 727"/>
              </a:gdLst>
              <a:ahLst/>
              <a:cxnLst>
                <a:cxn ang="T10">
                  <a:pos x="T0" y="T1"/>
                </a:cxn>
                <a:cxn ang="T11">
                  <a:pos x="T2" y="T3"/>
                </a:cxn>
                <a:cxn ang="T12">
                  <a:pos x="T4" y="T5"/>
                </a:cxn>
                <a:cxn ang="T13">
                  <a:pos x="T6" y="T7"/>
                </a:cxn>
                <a:cxn ang="T14">
                  <a:pos x="T8" y="T9"/>
                </a:cxn>
              </a:cxnLst>
              <a:rect l="T15" t="T16" r="T17" b="T18"/>
              <a:pathLst>
                <a:path w="847" h="727">
                  <a:moveTo>
                    <a:pt x="433" y="727"/>
                  </a:moveTo>
                  <a:lnTo>
                    <a:pt x="0" y="255"/>
                  </a:lnTo>
                  <a:lnTo>
                    <a:pt x="317" y="0"/>
                  </a:lnTo>
                  <a:lnTo>
                    <a:pt x="847" y="401"/>
                  </a:lnTo>
                  <a:lnTo>
                    <a:pt x="433" y="727"/>
                  </a:lnTo>
                  <a:close/>
                </a:path>
              </a:pathLst>
            </a:custGeom>
            <a:solidFill>
              <a:srgbClr val="FCD390"/>
            </a:solidFill>
            <a:ln w="12700">
              <a:solidFill>
                <a:srgbClr val="000000"/>
              </a:solidFill>
              <a:round/>
              <a:headEnd/>
              <a:tailEnd/>
            </a:ln>
          </p:spPr>
          <p:txBody>
            <a:bodyPr/>
            <a:lstStyle/>
            <a:p>
              <a:endParaRPr lang="tr-TR"/>
            </a:p>
          </p:txBody>
        </p:sp>
        <p:sp>
          <p:nvSpPr>
            <p:cNvPr id="11" name="Freeform 9"/>
            <p:cNvSpPr>
              <a:spLocks/>
            </p:cNvSpPr>
            <p:nvPr/>
          </p:nvSpPr>
          <p:spPr bwMode="auto">
            <a:xfrm>
              <a:off x="3397" y="2224"/>
              <a:ext cx="1680" cy="256"/>
            </a:xfrm>
            <a:custGeom>
              <a:avLst/>
              <a:gdLst>
                <a:gd name="T0" fmla="*/ 0 w 3361"/>
                <a:gd name="T1" fmla="*/ 256 h 256"/>
                <a:gd name="T2" fmla="*/ 0 w 3361"/>
                <a:gd name="T3" fmla="*/ 256 h 256"/>
                <a:gd name="T4" fmla="*/ 0 w 3361"/>
                <a:gd name="T5" fmla="*/ 0 h 256"/>
                <a:gd name="T6" fmla="*/ 0 w 3361"/>
                <a:gd name="T7" fmla="*/ 1 h 256"/>
                <a:gd name="T8" fmla="*/ 0 w 3361"/>
                <a:gd name="T9" fmla="*/ 256 h 256"/>
                <a:gd name="T10" fmla="*/ 0 60000 65536"/>
                <a:gd name="T11" fmla="*/ 0 60000 65536"/>
                <a:gd name="T12" fmla="*/ 0 60000 65536"/>
                <a:gd name="T13" fmla="*/ 0 60000 65536"/>
                <a:gd name="T14" fmla="*/ 0 60000 65536"/>
                <a:gd name="T15" fmla="*/ 0 w 3361"/>
                <a:gd name="T16" fmla="*/ 0 h 256"/>
                <a:gd name="T17" fmla="*/ 3361 w 3361"/>
                <a:gd name="T18" fmla="*/ 256 h 256"/>
              </a:gdLst>
              <a:ahLst/>
              <a:cxnLst>
                <a:cxn ang="T10">
                  <a:pos x="T0" y="T1"/>
                </a:cxn>
                <a:cxn ang="T11">
                  <a:pos x="T2" y="T3"/>
                </a:cxn>
                <a:cxn ang="T12">
                  <a:pos x="T4" y="T5"/>
                </a:cxn>
                <a:cxn ang="T13">
                  <a:pos x="T6" y="T7"/>
                </a:cxn>
                <a:cxn ang="T14">
                  <a:pos x="T8" y="T9"/>
                </a:cxn>
              </a:cxnLst>
              <a:rect l="T15" t="T16" r="T17" b="T18"/>
              <a:pathLst>
                <a:path w="3361" h="256">
                  <a:moveTo>
                    <a:pt x="0" y="256"/>
                  </a:moveTo>
                  <a:lnTo>
                    <a:pt x="3044" y="256"/>
                  </a:lnTo>
                  <a:lnTo>
                    <a:pt x="3361" y="0"/>
                  </a:lnTo>
                  <a:lnTo>
                    <a:pt x="602" y="1"/>
                  </a:lnTo>
                  <a:lnTo>
                    <a:pt x="0" y="256"/>
                  </a:lnTo>
                  <a:close/>
                </a:path>
              </a:pathLst>
            </a:custGeom>
            <a:solidFill>
              <a:srgbClr val="FFCC00"/>
            </a:solidFill>
            <a:ln w="12700">
              <a:solidFill>
                <a:srgbClr val="000000"/>
              </a:solidFill>
              <a:round/>
              <a:headEnd/>
              <a:tailEnd/>
            </a:ln>
          </p:spPr>
          <p:txBody>
            <a:bodyPr/>
            <a:lstStyle/>
            <a:p>
              <a:endParaRPr lang="tr-TR"/>
            </a:p>
          </p:txBody>
        </p:sp>
        <p:sp>
          <p:nvSpPr>
            <p:cNvPr id="12" name="Freeform 10"/>
            <p:cNvSpPr>
              <a:spLocks/>
            </p:cNvSpPr>
            <p:nvPr/>
          </p:nvSpPr>
          <p:spPr bwMode="auto">
            <a:xfrm>
              <a:off x="3184" y="2479"/>
              <a:ext cx="1950" cy="472"/>
            </a:xfrm>
            <a:custGeom>
              <a:avLst/>
              <a:gdLst>
                <a:gd name="T0" fmla="*/ 0 w 3901"/>
                <a:gd name="T1" fmla="*/ 472 h 472"/>
                <a:gd name="T2" fmla="*/ 0 w 3901"/>
                <a:gd name="T3" fmla="*/ 472 h 472"/>
                <a:gd name="T4" fmla="*/ 0 w 3901"/>
                <a:gd name="T5" fmla="*/ 0 h 472"/>
                <a:gd name="T6" fmla="*/ 0 w 3901"/>
                <a:gd name="T7" fmla="*/ 0 h 472"/>
                <a:gd name="T8" fmla="*/ 0 w 3901"/>
                <a:gd name="T9" fmla="*/ 472 h 472"/>
                <a:gd name="T10" fmla="*/ 0 60000 65536"/>
                <a:gd name="T11" fmla="*/ 0 60000 65536"/>
                <a:gd name="T12" fmla="*/ 0 60000 65536"/>
                <a:gd name="T13" fmla="*/ 0 60000 65536"/>
                <a:gd name="T14" fmla="*/ 0 60000 65536"/>
                <a:gd name="T15" fmla="*/ 0 w 3901"/>
                <a:gd name="T16" fmla="*/ 0 h 472"/>
                <a:gd name="T17" fmla="*/ 3901 w 3901"/>
                <a:gd name="T18" fmla="*/ 472 h 472"/>
              </a:gdLst>
              <a:ahLst/>
              <a:cxnLst>
                <a:cxn ang="T10">
                  <a:pos x="T0" y="T1"/>
                </a:cxn>
                <a:cxn ang="T11">
                  <a:pos x="T2" y="T3"/>
                </a:cxn>
                <a:cxn ang="T12">
                  <a:pos x="T4" y="T5"/>
                </a:cxn>
                <a:cxn ang="T13">
                  <a:pos x="T6" y="T7"/>
                </a:cxn>
                <a:cxn ang="T14">
                  <a:pos x="T8" y="T9"/>
                </a:cxn>
              </a:cxnLst>
              <a:rect l="T15" t="T16" r="T17" b="T18"/>
              <a:pathLst>
                <a:path w="3901" h="472">
                  <a:moveTo>
                    <a:pt x="0" y="472"/>
                  </a:moveTo>
                  <a:lnTo>
                    <a:pt x="3901" y="472"/>
                  </a:lnTo>
                  <a:lnTo>
                    <a:pt x="3468" y="0"/>
                  </a:lnTo>
                  <a:lnTo>
                    <a:pt x="428" y="0"/>
                  </a:lnTo>
                  <a:lnTo>
                    <a:pt x="0" y="472"/>
                  </a:lnTo>
                  <a:close/>
                </a:path>
              </a:pathLst>
            </a:custGeom>
            <a:solidFill>
              <a:srgbClr val="FFCC66"/>
            </a:solidFill>
            <a:ln w="12700">
              <a:solidFill>
                <a:srgbClr val="000000"/>
              </a:solidFill>
              <a:round/>
              <a:headEnd/>
              <a:tailEnd/>
            </a:ln>
          </p:spPr>
          <p:txBody>
            <a:bodyPr/>
            <a:lstStyle/>
            <a:p>
              <a:endParaRPr lang="tr-TR"/>
            </a:p>
          </p:txBody>
        </p:sp>
        <p:sp>
          <p:nvSpPr>
            <p:cNvPr id="13" name="Freeform 11"/>
            <p:cNvSpPr>
              <a:spLocks/>
            </p:cNvSpPr>
            <p:nvPr/>
          </p:nvSpPr>
          <p:spPr bwMode="auto">
            <a:xfrm>
              <a:off x="4666" y="1773"/>
              <a:ext cx="371" cy="631"/>
            </a:xfrm>
            <a:custGeom>
              <a:avLst/>
              <a:gdLst>
                <a:gd name="T0" fmla="*/ 0 w 741"/>
                <a:gd name="T1" fmla="*/ 172 h 631"/>
                <a:gd name="T2" fmla="*/ 1 w 741"/>
                <a:gd name="T3" fmla="*/ 631 h 631"/>
                <a:gd name="T4" fmla="*/ 1 w 741"/>
                <a:gd name="T5" fmla="*/ 396 h 631"/>
                <a:gd name="T6" fmla="*/ 1 w 741"/>
                <a:gd name="T7" fmla="*/ 0 h 631"/>
                <a:gd name="T8" fmla="*/ 0 w 741"/>
                <a:gd name="T9" fmla="*/ 172 h 631"/>
                <a:gd name="T10" fmla="*/ 0 60000 65536"/>
                <a:gd name="T11" fmla="*/ 0 60000 65536"/>
                <a:gd name="T12" fmla="*/ 0 60000 65536"/>
                <a:gd name="T13" fmla="*/ 0 60000 65536"/>
                <a:gd name="T14" fmla="*/ 0 60000 65536"/>
                <a:gd name="T15" fmla="*/ 0 w 741"/>
                <a:gd name="T16" fmla="*/ 0 h 631"/>
                <a:gd name="T17" fmla="*/ 741 w 741"/>
                <a:gd name="T18" fmla="*/ 631 h 631"/>
              </a:gdLst>
              <a:ahLst/>
              <a:cxnLst>
                <a:cxn ang="T10">
                  <a:pos x="T0" y="T1"/>
                </a:cxn>
                <a:cxn ang="T11">
                  <a:pos x="T2" y="T3"/>
                </a:cxn>
                <a:cxn ang="T12">
                  <a:pos x="T4" y="T5"/>
                </a:cxn>
                <a:cxn ang="T13">
                  <a:pos x="T6" y="T7"/>
                </a:cxn>
                <a:cxn ang="T14">
                  <a:pos x="T8" y="T9"/>
                </a:cxn>
              </a:cxnLst>
              <a:rect l="T15" t="T16" r="T17" b="T18"/>
              <a:pathLst>
                <a:path w="741" h="631">
                  <a:moveTo>
                    <a:pt x="0" y="172"/>
                  </a:moveTo>
                  <a:lnTo>
                    <a:pt x="439" y="631"/>
                  </a:lnTo>
                  <a:lnTo>
                    <a:pt x="741" y="396"/>
                  </a:lnTo>
                  <a:lnTo>
                    <a:pt x="213" y="0"/>
                  </a:lnTo>
                  <a:lnTo>
                    <a:pt x="0" y="172"/>
                  </a:lnTo>
                  <a:close/>
                </a:path>
              </a:pathLst>
            </a:custGeom>
            <a:solidFill>
              <a:srgbClr val="FCD390"/>
            </a:solidFill>
            <a:ln w="12700">
              <a:solidFill>
                <a:srgbClr val="000000"/>
              </a:solidFill>
              <a:round/>
              <a:headEnd/>
              <a:tailEnd/>
            </a:ln>
          </p:spPr>
          <p:txBody>
            <a:bodyPr/>
            <a:lstStyle/>
            <a:p>
              <a:endParaRPr lang="tr-TR"/>
            </a:p>
          </p:txBody>
        </p:sp>
        <p:sp>
          <p:nvSpPr>
            <p:cNvPr id="14" name="Freeform 12"/>
            <p:cNvSpPr>
              <a:spLocks/>
            </p:cNvSpPr>
            <p:nvPr/>
          </p:nvSpPr>
          <p:spPr bwMode="auto">
            <a:xfrm>
              <a:off x="3650" y="1773"/>
              <a:ext cx="1122" cy="170"/>
            </a:xfrm>
            <a:custGeom>
              <a:avLst/>
              <a:gdLst>
                <a:gd name="T0" fmla="*/ 0 w 2244"/>
                <a:gd name="T1" fmla="*/ 170 h 170"/>
                <a:gd name="T2" fmla="*/ 1 w 2244"/>
                <a:gd name="T3" fmla="*/ 170 h 170"/>
                <a:gd name="T4" fmla="*/ 1 w 2244"/>
                <a:gd name="T5" fmla="*/ 0 h 170"/>
                <a:gd name="T6" fmla="*/ 1 w 2244"/>
                <a:gd name="T7" fmla="*/ 0 h 170"/>
                <a:gd name="T8" fmla="*/ 0 w 2244"/>
                <a:gd name="T9" fmla="*/ 170 h 170"/>
                <a:gd name="T10" fmla="*/ 0 60000 65536"/>
                <a:gd name="T11" fmla="*/ 0 60000 65536"/>
                <a:gd name="T12" fmla="*/ 0 60000 65536"/>
                <a:gd name="T13" fmla="*/ 0 60000 65536"/>
                <a:gd name="T14" fmla="*/ 0 60000 65536"/>
                <a:gd name="T15" fmla="*/ 0 w 2244"/>
                <a:gd name="T16" fmla="*/ 0 h 170"/>
                <a:gd name="T17" fmla="*/ 2244 w 2244"/>
                <a:gd name="T18" fmla="*/ 170 h 170"/>
              </a:gdLst>
              <a:ahLst/>
              <a:cxnLst>
                <a:cxn ang="T10">
                  <a:pos x="T0" y="T1"/>
                </a:cxn>
                <a:cxn ang="T11">
                  <a:pos x="T2" y="T3"/>
                </a:cxn>
                <a:cxn ang="T12">
                  <a:pos x="T4" y="T5"/>
                </a:cxn>
                <a:cxn ang="T13">
                  <a:pos x="T6" y="T7"/>
                </a:cxn>
                <a:cxn ang="T14">
                  <a:pos x="T8" y="T9"/>
                </a:cxn>
              </a:cxnLst>
              <a:rect l="T15" t="T16" r="T17" b="T18"/>
              <a:pathLst>
                <a:path w="2244" h="170">
                  <a:moveTo>
                    <a:pt x="0" y="170"/>
                  </a:moveTo>
                  <a:lnTo>
                    <a:pt x="2031" y="170"/>
                  </a:lnTo>
                  <a:lnTo>
                    <a:pt x="2244" y="0"/>
                  </a:lnTo>
                  <a:lnTo>
                    <a:pt x="566" y="0"/>
                  </a:lnTo>
                  <a:lnTo>
                    <a:pt x="0" y="170"/>
                  </a:lnTo>
                  <a:close/>
                </a:path>
              </a:pathLst>
            </a:custGeom>
            <a:solidFill>
              <a:srgbClr val="FFCC00"/>
            </a:solidFill>
            <a:ln w="12700">
              <a:solidFill>
                <a:srgbClr val="000000"/>
              </a:solidFill>
              <a:round/>
              <a:headEnd/>
              <a:tailEnd/>
            </a:ln>
          </p:spPr>
          <p:txBody>
            <a:bodyPr/>
            <a:lstStyle/>
            <a:p>
              <a:endParaRPr lang="tr-TR"/>
            </a:p>
          </p:txBody>
        </p:sp>
        <p:sp>
          <p:nvSpPr>
            <p:cNvPr id="15" name="Freeform 13"/>
            <p:cNvSpPr>
              <a:spLocks/>
            </p:cNvSpPr>
            <p:nvPr/>
          </p:nvSpPr>
          <p:spPr bwMode="auto">
            <a:xfrm>
              <a:off x="3433" y="1943"/>
              <a:ext cx="1452" cy="462"/>
            </a:xfrm>
            <a:custGeom>
              <a:avLst/>
              <a:gdLst>
                <a:gd name="T0" fmla="*/ 0 w 2903"/>
                <a:gd name="T1" fmla="*/ 462 h 462"/>
                <a:gd name="T2" fmla="*/ 1 w 2903"/>
                <a:gd name="T3" fmla="*/ 462 h 462"/>
                <a:gd name="T4" fmla="*/ 1 w 2903"/>
                <a:gd name="T5" fmla="*/ 0 h 462"/>
                <a:gd name="T6" fmla="*/ 1 w 2903"/>
                <a:gd name="T7" fmla="*/ 0 h 462"/>
                <a:gd name="T8" fmla="*/ 0 w 2903"/>
                <a:gd name="T9" fmla="*/ 462 h 462"/>
                <a:gd name="T10" fmla="*/ 0 60000 65536"/>
                <a:gd name="T11" fmla="*/ 0 60000 65536"/>
                <a:gd name="T12" fmla="*/ 0 60000 65536"/>
                <a:gd name="T13" fmla="*/ 0 60000 65536"/>
                <a:gd name="T14" fmla="*/ 0 60000 65536"/>
                <a:gd name="T15" fmla="*/ 0 w 2903"/>
                <a:gd name="T16" fmla="*/ 0 h 462"/>
                <a:gd name="T17" fmla="*/ 2903 w 2903"/>
                <a:gd name="T18" fmla="*/ 462 h 462"/>
              </a:gdLst>
              <a:ahLst/>
              <a:cxnLst>
                <a:cxn ang="T10">
                  <a:pos x="T0" y="T1"/>
                </a:cxn>
                <a:cxn ang="T11">
                  <a:pos x="T2" y="T3"/>
                </a:cxn>
                <a:cxn ang="T12">
                  <a:pos x="T4" y="T5"/>
                </a:cxn>
                <a:cxn ang="T13">
                  <a:pos x="T6" y="T7"/>
                </a:cxn>
                <a:cxn ang="T14">
                  <a:pos x="T8" y="T9"/>
                </a:cxn>
              </a:cxnLst>
              <a:rect l="T15" t="T16" r="T17" b="T18"/>
              <a:pathLst>
                <a:path w="2903" h="462">
                  <a:moveTo>
                    <a:pt x="0" y="462"/>
                  </a:moveTo>
                  <a:lnTo>
                    <a:pt x="2903" y="462"/>
                  </a:lnTo>
                  <a:lnTo>
                    <a:pt x="2464" y="0"/>
                  </a:lnTo>
                  <a:lnTo>
                    <a:pt x="433" y="0"/>
                  </a:lnTo>
                  <a:lnTo>
                    <a:pt x="0" y="462"/>
                  </a:lnTo>
                  <a:close/>
                </a:path>
              </a:pathLst>
            </a:custGeom>
            <a:solidFill>
              <a:srgbClr val="FFCC66"/>
            </a:solidFill>
            <a:ln w="12700">
              <a:solidFill>
                <a:srgbClr val="000000"/>
              </a:solidFill>
              <a:round/>
              <a:headEnd/>
              <a:tailEnd/>
            </a:ln>
          </p:spPr>
          <p:txBody>
            <a:bodyPr/>
            <a:lstStyle/>
            <a:p>
              <a:endParaRPr lang="tr-TR"/>
            </a:p>
          </p:txBody>
        </p:sp>
        <p:grpSp>
          <p:nvGrpSpPr>
            <p:cNvPr id="16" name="Group 14"/>
            <p:cNvGrpSpPr>
              <a:grpSpLocks/>
            </p:cNvGrpSpPr>
            <p:nvPr/>
          </p:nvGrpSpPr>
          <p:grpSpPr bwMode="auto">
            <a:xfrm>
              <a:off x="3687" y="1315"/>
              <a:ext cx="1045" cy="551"/>
              <a:chOff x="3741" y="1663"/>
              <a:chExt cx="1045" cy="551"/>
            </a:xfrm>
          </p:grpSpPr>
          <p:sp>
            <p:nvSpPr>
              <p:cNvPr id="25" name="Freeform 15"/>
              <p:cNvSpPr>
                <a:spLocks/>
              </p:cNvSpPr>
              <p:nvPr/>
            </p:nvSpPr>
            <p:spPr bwMode="auto">
              <a:xfrm>
                <a:off x="4466" y="1664"/>
                <a:ext cx="320" cy="550"/>
              </a:xfrm>
              <a:custGeom>
                <a:avLst/>
                <a:gdLst>
                  <a:gd name="T0" fmla="*/ 1 w 638"/>
                  <a:gd name="T1" fmla="*/ 550 h 550"/>
                  <a:gd name="T2" fmla="*/ 1 w 638"/>
                  <a:gd name="T3" fmla="*/ 393 h 550"/>
                  <a:gd name="T4" fmla="*/ 1 w 638"/>
                  <a:gd name="T5" fmla="*/ 0 h 550"/>
                  <a:gd name="T6" fmla="*/ 0 w 638"/>
                  <a:gd name="T7" fmla="*/ 83 h 550"/>
                  <a:gd name="T8" fmla="*/ 1 w 638"/>
                  <a:gd name="T9" fmla="*/ 550 h 550"/>
                  <a:gd name="T10" fmla="*/ 0 60000 65536"/>
                  <a:gd name="T11" fmla="*/ 0 60000 65536"/>
                  <a:gd name="T12" fmla="*/ 0 60000 65536"/>
                  <a:gd name="T13" fmla="*/ 0 60000 65536"/>
                  <a:gd name="T14" fmla="*/ 0 60000 65536"/>
                  <a:gd name="T15" fmla="*/ 0 w 638"/>
                  <a:gd name="T16" fmla="*/ 0 h 550"/>
                  <a:gd name="T17" fmla="*/ 638 w 638"/>
                  <a:gd name="T18" fmla="*/ 550 h 550"/>
                </a:gdLst>
                <a:ahLst/>
                <a:cxnLst>
                  <a:cxn ang="T10">
                    <a:pos x="T0" y="T1"/>
                  </a:cxn>
                  <a:cxn ang="T11">
                    <a:pos x="T2" y="T3"/>
                  </a:cxn>
                  <a:cxn ang="T12">
                    <a:pos x="T4" y="T5"/>
                  </a:cxn>
                  <a:cxn ang="T13">
                    <a:pos x="T6" y="T7"/>
                  </a:cxn>
                  <a:cxn ang="T14">
                    <a:pos x="T8" y="T9"/>
                  </a:cxn>
                </a:cxnLst>
                <a:rect l="T15" t="T16" r="T17" b="T18"/>
                <a:pathLst>
                  <a:path w="638" h="550">
                    <a:moveTo>
                      <a:pt x="437" y="550"/>
                    </a:moveTo>
                    <a:lnTo>
                      <a:pt x="638" y="393"/>
                    </a:lnTo>
                    <a:lnTo>
                      <a:pt x="110" y="0"/>
                    </a:lnTo>
                    <a:lnTo>
                      <a:pt x="0" y="83"/>
                    </a:lnTo>
                    <a:lnTo>
                      <a:pt x="437" y="550"/>
                    </a:lnTo>
                    <a:close/>
                  </a:path>
                </a:pathLst>
              </a:custGeom>
              <a:solidFill>
                <a:srgbClr val="FF9F7F"/>
              </a:solidFill>
              <a:ln w="12700">
                <a:solidFill>
                  <a:srgbClr val="000000"/>
                </a:solidFill>
                <a:round/>
                <a:headEnd/>
                <a:tailEnd/>
              </a:ln>
            </p:spPr>
            <p:txBody>
              <a:bodyPr/>
              <a:lstStyle/>
              <a:p>
                <a:endParaRPr lang="tr-TR"/>
              </a:p>
            </p:txBody>
          </p:sp>
          <p:sp>
            <p:nvSpPr>
              <p:cNvPr id="26" name="Freeform 16"/>
              <p:cNvSpPr>
                <a:spLocks/>
              </p:cNvSpPr>
              <p:nvPr/>
            </p:nvSpPr>
            <p:spPr bwMode="auto">
              <a:xfrm>
                <a:off x="3961" y="1663"/>
                <a:ext cx="560" cy="83"/>
              </a:xfrm>
              <a:custGeom>
                <a:avLst/>
                <a:gdLst>
                  <a:gd name="T0" fmla="*/ 0 w 1119"/>
                  <a:gd name="T1" fmla="*/ 83 h 83"/>
                  <a:gd name="T2" fmla="*/ 1 w 1119"/>
                  <a:gd name="T3" fmla="*/ 83 h 83"/>
                  <a:gd name="T4" fmla="*/ 1 w 1119"/>
                  <a:gd name="T5" fmla="*/ 0 h 83"/>
                  <a:gd name="T6" fmla="*/ 1 w 1119"/>
                  <a:gd name="T7" fmla="*/ 0 h 83"/>
                  <a:gd name="T8" fmla="*/ 0 w 1119"/>
                  <a:gd name="T9" fmla="*/ 83 h 83"/>
                  <a:gd name="T10" fmla="*/ 0 60000 65536"/>
                  <a:gd name="T11" fmla="*/ 0 60000 65536"/>
                  <a:gd name="T12" fmla="*/ 0 60000 65536"/>
                  <a:gd name="T13" fmla="*/ 0 60000 65536"/>
                  <a:gd name="T14" fmla="*/ 0 60000 65536"/>
                  <a:gd name="T15" fmla="*/ 0 w 1119"/>
                  <a:gd name="T16" fmla="*/ 0 h 83"/>
                  <a:gd name="T17" fmla="*/ 1119 w 1119"/>
                  <a:gd name="T18" fmla="*/ 83 h 83"/>
                </a:gdLst>
                <a:ahLst/>
                <a:cxnLst>
                  <a:cxn ang="T10">
                    <a:pos x="T0" y="T1"/>
                  </a:cxn>
                  <a:cxn ang="T11">
                    <a:pos x="T2" y="T3"/>
                  </a:cxn>
                  <a:cxn ang="T12">
                    <a:pos x="T4" y="T5"/>
                  </a:cxn>
                  <a:cxn ang="T13">
                    <a:pos x="T6" y="T7"/>
                  </a:cxn>
                  <a:cxn ang="T14">
                    <a:pos x="T8" y="T9"/>
                  </a:cxn>
                </a:cxnLst>
                <a:rect l="T15" t="T16" r="T17" b="T18"/>
                <a:pathLst>
                  <a:path w="1119" h="83">
                    <a:moveTo>
                      <a:pt x="0" y="83"/>
                    </a:moveTo>
                    <a:lnTo>
                      <a:pt x="1009" y="83"/>
                    </a:lnTo>
                    <a:lnTo>
                      <a:pt x="1119" y="0"/>
                    </a:lnTo>
                    <a:lnTo>
                      <a:pt x="350" y="0"/>
                    </a:lnTo>
                    <a:lnTo>
                      <a:pt x="0" y="83"/>
                    </a:lnTo>
                    <a:close/>
                  </a:path>
                </a:pathLst>
              </a:custGeom>
              <a:solidFill>
                <a:srgbClr val="BF3F00"/>
              </a:solidFill>
              <a:ln w="12700">
                <a:solidFill>
                  <a:srgbClr val="000000"/>
                </a:solidFill>
                <a:round/>
                <a:headEnd/>
                <a:tailEnd/>
              </a:ln>
            </p:spPr>
            <p:txBody>
              <a:bodyPr/>
              <a:lstStyle/>
              <a:p>
                <a:endParaRPr lang="tr-TR"/>
              </a:p>
            </p:txBody>
          </p:sp>
          <p:sp>
            <p:nvSpPr>
              <p:cNvPr id="27" name="Freeform 17"/>
              <p:cNvSpPr>
                <a:spLocks/>
              </p:cNvSpPr>
              <p:nvPr/>
            </p:nvSpPr>
            <p:spPr bwMode="auto">
              <a:xfrm>
                <a:off x="3741" y="1746"/>
                <a:ext cx="944" cy="468"/>
              </a:xfrm>
              <a:custGeom>
                <a:avLst/>
                <a:gdLst>
                  <a:gd name="T0" fmla="*/ 0 w 1889"/>
                  <a:gd name="T1" fmla="*/ 468 h 468"/>
                  <a:gd name="T2" fmla="*/ 0 w 1889"/>
                  <a:gd name="T3" fmla="*/ 468 h 468"/>
                  <a:gd name="T4" fmla="*/ 0 w 1889"/>
                  <a:gd name="T5" fmla="*/ 0 h 468"/>
                  <a:gd name="T6" fmla="*/ 0 w 1889"/>
                  <a:gd name="T7" fmla="*/ 0 h 468"/>
                  <a:gd name="T8" fmla="*/ 0 w 1889"/>
                  <a:gd name="T9" fmla="*/ 468 h 468"/>
                  <a:gd name="T10" fmla="*/ 0 60000 65536"/>
                  <a:gd name="T11" fmla="*/ 0 60000 65536"/>
                  <a:gd name="T12" fmla="*/ 0 60000 65536"/>
                  <a:gd name="T13" fmla="*/ 0 60000 65536"/>
                  <a:gd name="T14" fmla="*/ 0 60000 65536"/>
                  <a:gd name="T15" fmla="*/ 0 w 1889"/>
                  <a:gd name="T16" fmla="*/ 0 h 468"/>
                  <a:gd name="T17" fmla="*/ 1889 w 1889"/>
                  <a:gd name="T18" fmla="*/ 468 h 468"/>
                </a:gdLst>
                <a:ahLst/>
                <a:cxnLst>
                  <a:cxn ang="T10">
                    <a:pos x="T0" y="T1"/>
                  </a:cxn>
                  <a:cxn ang="T11">
                    <a:pos x="T2" y="T3"/>
                  </a:cxn>
                  <a:cxn ang="T12">
                    <a:pos x="T4" y="T5"/>
                  </a:cxn>
                  <a:cxn ang="T13">
                    <a:pos x="T6" y="T7"/>
                  </a:cxn>
                  <a:cxn ang="T14">
                    <a:pos x="T8" y="T9"/>
                  </a:cxn>
                </a:cxnLst>
                <a:rect l="T15" t="T16" r="T17" b="T18"/>
                <a:pathLst>
                  <a:path w="1889" h="468">
                    <a:moveTo>
                      <a:pt x="0" y="468"/>
                    </a:moveTo>
                    <a:lnTo>
                      <a:pt x="1889" y="468"/>
                    </a:lnTo>
                    <a:lnTo>
                      <a:pt x="1450" y="0"/>
                    </a:lnTo>
                    <a:lnTo>
                      <a:pt x="439" y="0"/>
                    </a:lnTo>
                    <a:lnTo>
                      <a:pt x="0" y="468"/>
                    </a:lnTo>
                    <a:close/>
                  </a:path>
                </a:pathLst>
              </a:custGeom>
              <a:solidFill>
                <a:srgbClr val="FF5F00"/>
              </a:solidFill>
              <a:ln w="12700">
                <a:solidFill>
                  <a:srgbClr val="000000"/>
                </a:solidFill>
                <a:round/>
                <a:headEnd/>
                <a:tailEnd/>
              </a:ln>
            </p:spPr>
            <p:txBody>
              <a:bodyPr/>
              <a:lstStyle/>
              <a:p>
                <a:endParaRPr lang="tr-TR"/>
              </a:p>
            </p:txBody>
          </p:sp>
        </p:grpSp>
        <p:sp>
          <p:nvSpPr>
            <p:cNvPr id="17" name="Freeform 18"/>
            <p:cNvSpPr>
              <a:spLocks/>
            </p:cNvSpPr>
            <p:nvPr/>
          </p:nvSpPr>
          <p:spPr bwMode="auto">
            <a:xfrm>
              <a:off x="4158" y="860"/>
              <a:ext cx="269" cy="466"/>
            </a:xfrm>
            <a:custGeom>
              <a:avLst/>
              <a:gdLst>
                <a:gd name="T0" fmla="*/ 1 w 537"/>
                <a:gd name="T1" fmla="*/ 466 h 466"/>
                <a:gd name="T2" fmla="*/ 1 w 537"/>
                <a:gd name="T3" fmla="*/ 394 h 466"/>
                <a:gd name="T4" fmla="*/ 0 w 537"/>
                <a:gd name="T5" fmla="*/ 0 h 466"/>
                <a:gd name="T6" fmla="*/ 1 w 537"/>
                <a:gd name="T7" fmla="*/ 466 h 466"/>
                <a:gd name="T8" fmla="*/ 0 60000 65536"/>
                <a:gd name="T9" fmla="*/ 0 60000 65536"/>
                <a:gd name="T10" fmla="*/ 0 60000 65536"/>
                <a:gd name="T11" fmla="*/ 0 60000 65536"/>
                <a:gd name="T12" fmla="*/ 0 w 537"/>
                <a:gd name="T13" fmla="*/ 0 h 466"/>
                <a:gd name="T14" fmla="*/ 537 w 537"/>
                <a:gd name="T15" fmla="*/ 466 h 466"/>
              </a:gdLst>
              <a:ahLst/>
              <a:cxnLst>
                <a:cxn ang="T8">
                  <a:pos x="T0" y="T1"/>
                </a:cxn>
                <a:cxn ang="T9">
                  <a:pos x="T2" y="T3"/>
                </a:cxn>
                <a:cxn ang="T10">
                  <a:pos x="T4" y="T5"/>
                </a:cxn>
                <a:cxn ang="T11">
                  <a:pos x="T6" y="T7"/>
                </a:cxn>
              </a:cxnLst>
              <a:rect l="T12" t="T13" r="T14" b="T15"/>
              <a:pathLst>
                <a:path w="537" h="466">
                  <a:moveTo>
                    <a:pt x="437" y="466"/>
                  </a:moveTo>
                  <a:lnTo>
                    <a:pt x="537" y="394"/>
                  </a:lnTo>
                  <a:lnTo>
                    <a:pt x="0" y="0"/>
                  </a:lnTo>
                  <a:lnTo>
                    <a:pt x="437" y="466"/>
                  </a:lnTo>
                  <a:close/>
                </a:path>
              </a:pathLst>
            </a:custGeom>
            <a:solidFill>
              <a:srgbClr val="FF6699"/>
            </a:solidFill>
            <a:ln w="12700">
              <a:solidFill>
                <a:srgbClr val="000000"/>
              </a:solidFill>
              <a:round/>
              <a:headEnd/>
              <a:tailEnd/>
            </a:ln>
          </p:spPr>
          <p:txBody>
            <a:bodyPr/>
            <a:lstStyle/>
            <a:p>
              <a:endParaRPr lang="tr-TR"/>
            </a:p>
          </p:txBody>
        </p:sp>
        <p:sp>
          <p:nvSpPr>
            <p:cNvPr id="18" name="Freeform 19"/>
            <p:cNvSpPr>
              <a:spLocks/>
            </p:cNvSpPr>
            <p:nvPr/>
          </p:nvSpPr>
          <p:spPr bwMode="auto">
            <a:xfrm>
              <a:off x="3938" y="905"/>
              <a:ext cx="438" cy="466"/>
            </a:xfrm>
            <a:custGeom>
              <a:avLst/>
              <a:gdLst>
                <a:gd name="T0" fmla="*/ 0 w 876"/>
                <a:gd name="T1" fmla="*/ 466 h 466"/>
                <a:gd name="T2" fmla="*/ 1 w 876"/>
                <a:gd name="T3" fmla="*/ 466 h 466"/>
                <a:gd name="T4" fmla="*/ 1 w 876"/>
                <a:gd name="T5" fmla="*/ 0 h 466"/>
                <a:gd name="T6" fmla="*/ 0 w 876"/>
                <a:gd name="T7" fmla="*/ 466 h 466"/>
                <a:gd name="T8" fmla="*/ 0 60000 65536"/>
                <a:gd name="T9" fmla="*/ 0 60000 65536"/>
                <a:gd name="T10" fmla="*/ 0 60000 65536"/>
                <a:gd name="T11" fmla="*/ 0 60000 65536"/>
                <a:gd name="T12" fmla="*/ 0 w 876"/>
                <a:gd name="T13" fmla="*/ 0 h 466"/>
                <a:gd name="T14" fmla="*/ 876 w 876"/>
                <a:gd name="T15" fmla="*/ 466 h 466"/>
              </a:gdLst>
              <a:ahLst/>
              <a:cxnLst>
                <a:cxn ang="T8">
                  <a:pos x="T0" y="T1"/>
                </a:cxn>
                <a:cxn ang="T9">
                  <a:pos x="T2" y="T3"/>
                </a:cxn>
                <a:cxn ang="T10">
                  <a:pos x="T4" y="T5"/>
                </a:cxn>
                <a:cxn ang="T11">
                  <a:pos x="T6" y="T7"/>
                </a:cxn>
              </a:cxnLst>
              <a:rect l="T12" t="T13" r="T14" b="T15"/>
              <a:pathLst>
                <a:path w="876" h="466">
                  <a:moveTo>
                    <a:pt x="0" y="466"/>
                  </a:moveTo>
                  <a:lnTo>
                    <a:pt x="876" y="466"/>
                  </a:lnTo>
                  <a:lnTo>
                    <a:pt x="439" y="0"/>
                  </a:lnTo>
                  <a:lnTo>
                    <a:pt x="0" y="466"/>
                  </a:lnTo>
                  <a:close/>
                </a:path>
              </a:pathLst>
            </a:custGeom>
            <a:solidFill>
              <a:srgbClr val="FF0066"/>
            </a:solidFill>
            <a:ln w="12700">
              <a:solidFill>
                <a:srgbClr val="000000"/>
              </a:solidFill>
              <a:round/>
              <a:headEnd/>
              <a:tailEnd/>
            </a:ln>
          </p:spPr>
          <p:txBody>
            <a:bodyPr/>
            <a:lstStyle/>
            <a:p>
              <a:endParaRPr lang="tr-TR"/>
            </a:p>
          </p:txBody>
        </p:sp>
        <p:sp>
          <p:nvSpPr>
            <p:cNvPr id="19" name="Rectangle 20"/>
            <p:cNvSpPr>
              <a:spLocks noChangeArrowheads="1"/>
            </p:cNvSpPr>
            <p:nvPr/>
          </p:nvSpPr>
          <p:spPr bwMode="auto">
            <a:xfrm>
              <a:off x="4050" y="1066"/>
              <a:ext cx="248"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defTabSz="814388">
                <a:spcBef>
                  <a:spcPct val="0"/>
                </a:spcBef>
                <a:buFontTx/>
                <a:buNone/>
              </a:pPr>
              <a:r>
                <a:rPr lang="en-GB" sz="2100" b="1">
                  <a:latin typeface="Maiandra GD" pitchFamily="34" charset="0"/>
                </a:rPr>
                <a:t>1</a:t>
              </a:r>
            </a:p>
          </p:txBody>
        </p:sp>
        <p:sp>
          <p:nvSpPr>
            <p:cNvPr id="20" name="Rectangle 21"/>
            <p:cNvSpPr>
              <a:spLocks noChangeArrowheads="1"/>
            </p:cNvSpPr>
            <p:nvPr/>
          </p:nvSpPr>
          <p:spPr bwMode="auto">
            <a:xfrm>
              <a:off x="3950" y="1550"/>
              <a:ext cx="43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defTabSz="814388">
                <a:spcBef>
                  <a:spcPct val="0"/>
                </a:spcBef>
                <a:buFontTx/>
                <a:buNone/>
              </a:pPr>
              <a:r>
                <a:rPr lang="tr-TR" sz="2100" b="1">
                  <a:latin typeface="Maiandra GD" pitchFamily="34" charset="0"/>
                </a:rPr>
                <a:t>3</a:t>
              </a:r>
              <a:r>
                <a:rPr lang="en-GB" sz="2100" b="1">
                  <a:latin typeface="Maiandra GD" pitchFamily="34" charset="0"/>
                </a:rPr>
                <a:t>0</a:t>
              </a:r>
            </a:p>
          </p:txBody>
        </p:sp>
        <p:sp>
          <p:nvSpPr>
            <p:cNvPr id="21" name="Rectangle 22"/>
            <p:cNvSpPr>
              <a:spLocks noChangeArrowheads="1"/>
            </p:cNvSpPr>
            <p:nvPr/>
          </p:nvSpPr>
          <p:spPr bwMode="auto">
            <a:xfrm>
              <a:off x="3899" y="2118"/>
              <a:ext cx="58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defTabSz="814388">
                <a:spcBef>
                  <a:spcPct val="0"/>
                </a:spcBef>
                <a:buFontTx/>
                <a:buNone/>
              </a:pPr>
              <a:r>
                <a:rPr lang="tr-TR" sz="2100" b="1">
                  <a:latin typeface="Maiandra GD" pitchFamily="34" charset="0"/>
                </a:rPr>
                <a:t>300</a:t>
              </a:r>
              <a:endParaRPr lang="en-GB" sz="2100" b="1">
                <a:latin typeface="Maiandra GD" pitchFamily="34" charset="0"/>
              </a:endParaRPr>
            </a:p>
          </p:txBody>
        </p:sp>
        <p:sp>
          <p:nvSpPr>
            <p:cNvPr id="22" name="Rectangle 23"/>
            <p:cNvSpPr>
              <a:spLocks noChangeArrowheads="1"/>
            </p:cNvSpPr>
            <p:nvPr/>
          </p:nvSpPr>
          <p:spPr bwMode="auto">
            <a:xfrm>
              <a:off x="3698" y="3156"/>
              <a:ext cx="1382"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defTabSz="814388">
                <a:spcBef>
                  <a:spcPct val="0"/>
                </a:spcBef>
                <a:buFontTx/>
                <a:buNone/>
              </a:pPr>
              <a:r>
                <a:rPr lang="tr-TR" sz="2100" b="1" dirty="0">
                  <a:latin typeface="Maiandra GD" pitchFamily="34" charset="0"/>
                </a:rPr>
                <a:t> 3</a:t>
              </a:r>
              <a:r>
                <a:rPr lang="en-GB" sz="2100" b="1" dirty="0">
                  <a:latin typeface="Maiandra GD" pitchFamily="34" charset="0"/>
                </a:rPr>
                <a:t>0</a:t>
              </a:r>
              <a:r>
                <a:rPr lang="tr-TR" sz="2100" b="1" dirty="0">
                  <a:latin typeface="Maiandra GD" pitchFamily="34" charset="0"/>
                </a:rPr>
                <a:t>.</a:t>
              </a:r>
              <a:r>
                <a:rPr lang="en-GB" sz="2100" b="1" dirty="0">
                  <a:latin typeface="Maiandra GD" pitchFamily="34" charset="0"/>
                </a:rPr>
                <a:t>000</a:t>
              </a:r>
            </a:p>
            <a:p>
              <a:pPr defTabSz="814388">
                <a:spcBef>
                  <a:spcPct val="0"/>
                </a:spcBef>
                <a:buFontTx/>
                <a:buNone/>
              </a:pPr>
              <a:endParaRPr lang="en-GB" sz="2100" b="1" dirty="0">
                <a:latin typeface="Maiandra GD" pitchFamily="34" charset="0"/>
              </a:endParaRPr>
            </a:p>
          </p:txBody>
        </p:sp>
        <p:sp>
          <p:nvSpPr>
            <p:cNvPr id="23" name="Rectangle 24"/>
            <p:cNvSpPr>
              <a:spLocks noChangeArrowheads="1"/>
            </p:cNvSpPr>
            <p:nvPr/>
          </p:nvSpPr>
          <p:spPr bwMode="auto">
            <a:xfrm>
              <a:off x="3849" y="2642"/>
              <a:ext cx="79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defTabSz="814388">
                <a:spcBef>
                  <a:spcPct val="0"/>
                </a:spcBef>
                <a:buFontTx/>
                <a:buNone/>
              </a:pPr>
              <a:r>
                <a:rPr lang="tr-TR" sz="2100" b="1" dirty="0">
                  <a:latin typeface="Maiandra GD" pitchFamily="34" charset="0"/>
                </a:rPr>
                <a:t>3.</a:t>
              </a:r>
              <a:r>
                <a:rPr lang="en-GB" sz="2100" b="1" dirty="0">
                  <a:latin typeface="Maiandra GD" pitchFamily="34" charset="0"/>
                </a:rPr>
                <a:t>000</a:t>
              </a:r>
            </a:p>
          </p:txBody>
        </p:sp>
        <p:sp>
          <p:nvSpPr>
            <p:cNvPr id="24" name="Rectangle 25"/>
            <p:cNvSpPr>
              <a:spLocks noChangeArrowheads="1"/>
            </p:cNvSpPr>
            <p:nvPr/>
          </p:nvSpPr>
          <p:spPr bwMode="auto">
            <a:xfrm>
              <a:off x="5504" y="342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spcBef>
                  <a:spcPct val="0"/>
                </a:spcBef>
                <a:buFontTx/>
                <a:buNone/>
              </a:pPr>
              <a:endParaRPr lang="en-GB" sz="1200"/>
            </a:p>
          </p:txBody>
        </p:sp>
      </p:grpSp>
      <p:cxnSp>
        <p:nvCxnSpPr>
          <p:cNvPr id="29" name="Düz Ok Bağlayıcısı 28"/>
          <p:cNvCxnSpPr/>
          <p:nvPr/>
        </p:nvCxnSpPr>
        <p:spPr>
          <a:xfrm>
            <a:off x="1284908" y="1710539"/>
            <a:ext cx="532884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1" name="Düz Ok Bağlayıcısı 30"/>
          <p:cNvCxnSpPr/>
          <p:nvPr/>
        </p:nvCxnSpPr>
        <p:spPr>
          <a:xfrm>
            <a:off x="3949328" y="2430981"/>
            <a:ext cx="262710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4" name="Düz Ok Bağlayıcısı 33"/>
          <p:cNvCxnSpPr/>
          <p:nvPr/>
        </p:nvCxnSpPr>
        <p:spPr>
          <a:xfrm>
            <a:off x="3130757" y="3176677"/>
            <a:ext cx="3128317"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6" name="Düz Ok Bağlayıcısı 35"/>
          <p:cNvCxnSpPr/>
          <p:nvPr/>
        </p:nvCxnSpPr>
        <p:spPr>
          <a:xfrm>
            <a:off x="3130756" y="3844831"/>
            <a:ext cx="3128317"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7" name="Düz Ok Bağlayıcısı 36"/>
          <p:cNvCxnSpPr/>
          <p:nvPr/>
        </p:nvCxnSpPr>
        <p:spPr>
          <a:xfrm>
            <a:off x="3130755" y="5007426"/>
            <a:ext cx="2627108"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16221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F06A7E5-0832-4DD9-AD12-36C9E4D2A9C3}"/>
              </a:ext>
            </a:extLst>
          </p:cNvPr>
          <p:cNvSpPr>
            <a:spLocks noGrp="1"/>
          </p:cNvSpPr>
          <p:nvPr>
            <p:ph type="title"/>
          </p:nvPr>
        </p:nvSpPr>
        <p:spPr/>
        <p:txBody>
          <a:bodyPr/>
          <a:lstStyle/>
          <a:p>
            <a:r>
              <a:rPr lang="tr-TR" i="1" dirty="0">
                <a:solidFill>
                  <a:srgbClr val="000090"/>
                </a:solidFill>
                <a:latin typeface="Arial"/>
                <a:cs typeface="Arial"/>
              </a:rPr>
              <a:t>Kaza Teorisi</a:t>
            </a:r>
            <a:br>
              <a:rPr lang="tr-TR" i="1" dirty="0">
                <a:solidFill>
                  <a:srgbClr val="000090"/>
                </a:solidFill>
                <a:latin typeface="Arial"/>
                <a:cs typeface="Arial"/>
              </a:rPr>
            </a:br>
            <a:endParaRPr lang="tr-TR" dirty="0"/>
          </a:p>
        </p:txBody>
      </p:sp>
      <p:sp>
        <p:nvSpPr>
          <p:cNvPr id="4" name="Slayt Numarası Yer Tutucusu 3">
            <a:extLst>
              <a:ext uri="{FF2B5EF4-FFF2-40B4-BE49-F238E27FC236}">
                <a16:creationId xmlns="" xmlns:a16="http://schemas.microsoft.com/office/drawing/2014/main" id="{A79BEBB3-4A5D-482F-9705-DF27CFE6CD7F}"/>
              </a:ext>
            </a:extLst>
          </p:cNvPr>
          <p:cNvSpPr>
            <a:spLocks noGrp="1"/>
          </p:cNvSpPr>
          <p:nvPr>
            <p:ph type="sldNum" sz="quarter" idx="12"/>
          </p:nvPr>
        </p:nvSpPr>
        <p:spPr/>
        <p:txBody>
          <a:bodyPr/>
          <a:lstStyle/>
          <a:p>
            <a:pPr>
              <a:defRPr/>
            </a:pPr>
            <a:fld id="{7A8D5A46-93D6-7D4C-83AF-32C034E9F772}" type="slidenum">
              <a:rPr lang="tr-TR" smtClean="0"/>
              <a:pPr>
                <a:defRPr/>
              </a:pPr>
              <a:t>57</a:t>
            </a:fld>
            <a:endParaRPr lang="tr-TR"/>
          </a:p>
        </p:txBody>
      </p:sp>
      <p:graphicFrame>
        <p:nvGraphicFramePr>
          <p:cNvPr id="5" name="Object 14">
            <a:extLst>
              <a:ext uri="{FF2B5EF4-FFF2-40B4-BE49-F238E27FC236}">
                <a16:creationId xmlns="" xmlns:a16="http://schemas.microsoft.com/office/drawing/2014/main" id="{85A65E63-8402-4501-AA96-7FBA3AC61633}"/>
              </a:ext>
            </a:extLst>
          </p:cNvPr>
          <p:cNvGraphicFramePr>
            <a:graphicFrameLocks noGrp="1" noChangeAspect="1"/>
          </p:cNvGraphicFramePr>
          <p:nvPr>
            <p:ph idx="1"/>
            <p:extLst/>
          </p:nvPr>
        </p:nvGraphicFramePr>
        <p:xfrm>
          <a:off x="683568" y="1700808"/>
          <a:ext cx="3343483" cy="4525963"/>
        </p:xfrm>
        <a:graphic>
          <a:graphicData uri="http://schemas.openxmlformats.org/presentationml/2006/ole">
            <mc:AlternateContent xmlns:mc="http://schemas.openxmlformats.org/markup-compatibility/2006">
              <mc:Choice xmlns:v="urn:schemas-microsoft-com:vml" Requires="v">
                <p:oleObj spid="_x0000_s97294" name="Photo Editor Photo" r:id="rId3" imgW="4761905" imgH="6447619" progId="">
                  <p:embed/>
                </p:oleObj>
              </mc:Choice>
              <mc:Fallback>
                <p:oleObj name="Photo Editor Photo" r:id="rId3" imgW="4761905" imgH="6447619"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700808"/>
                        <a:ext cx="334348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6" name="Dikdörtgen 5">
            <a:extLst>
              <a:ext uri="{FF2B5EF4-FFF2-40B4-BE49-F238E27FC236}">
                <a16:creationId xmlns="" xmlns:a16="http://schemas.microsoft.com/office/drawing/2014/main" id="{81C7F0B4-37D2-4A34-AEEC-8DD3192D226D}"/>
              </a:ext>
            </a:extLst>
          </p:cNvPr>
          <p:cNvSpPr/>
          <p:nvPr/>
        </p:nvSpPr>
        <p:spPr>
          <a:xfrm>
            <a:off x="4355976" y="2132856"/>
            <a:ext cx="3816424" cy="923330"/>
          </a:xfrm>
          <a:prstGeom prst="rect">
            <a:avLst/>
          </a:prstGeom>
        </p:spPr>
        <p:txBody>
          <a:bodyPr wrap="square">
            <a:spAutoFit/>
          </a:bodyPr>
          <a:lstStyle/>
          <a:p>
            <a:pPr algn="ctr">
              <a:buFont typeface="Marlett" pitchFamily="2" charset="2"/>
              <a:buNone/>
            </a:pPr>
            <a:r>
              <a:rPr lang="tr-TR" dirty="0"/>
              <a:t>KAZA GELİYORUM DER!!!</a:t>
            </a:r>
          </a:p>
          <a:p>
            <a:pPr algn="ctr">
              <a:buFont typeface="Marlett" pitchFamily="2" charset="2"/>
              <a:buNone/>
            </a:pPr>
            <a:r>
              <a:rPr lang="tr-TR" dirty="0"/>
              <a:t>Her ciddi kazanın ardında bir buzdağı yatar...</a:t>
            </a:r>
            <a:endParaRPr lang="en-GB" dirty="0"/>
          </a:p>
        </p:txBody>
      </p:sp>
    </p:spTree>
    <p:extLst>
      <p:ext uri="{BB962C8B-B14F-4D97-AF65-F5344CB8AC3E}">
        <p14:creationId xmlns:p14="http://schemas.microsoft.com/office/powerpoint/2010/main" val="297186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89126BD-518D-4FE3-B0A4-4B0081F85D38}"/>
              </a:ext>
            </a:extLst>
          </p:cNvPr>
          <p:cNvSpPr>
            <a:spLocks noGrp="1"/>
          </p:cNvSpPr>
          <p:nvPr>
            <p:ph type="title"/>
          </p:nvPr>
        </p:nvSpPr>
        <p:spPr>
          <a:xfrm>
            <a:off x="683568" y="8916"/>
            <a:ext cx="8229600" cy="1143000"/>
          </a:xfrm>
        </p:spPr>
        <p:txBody>
          <a:bodyPr/>
          <a:lstStyle/>
          <a:p>
            <a:r>
              <a:rPr lang="tr-TR" dirty="0"/>
              <a:t>KAZA TEORİSİ</a:t>
            </a:r>
          </a:p>
        </p:txBody>
      </p:sp>
      <p:sp>
        <p:nvSpPr>
          <p:cNvPr id="3" name="İçerik Yer Tutucusu 2">
            <a:extLst>
              <a:ext uri="{FF2B5EF4-FFF2-40B4-BE49-F238E27FC236}">
                <a16:creationId xmlns="" xmlns:a16="http://schemas.microsoft.com/office/drawing/2014/main" id="{AD711CBD-07EC-4362-9C38-BF14F93FF163}"/>
              </a:ext>
            </a:extLst>
          </p:cNvPr>
          <p:cNvSpPr>
            <a:spLocks noGrp="1"/>
          </p:cNvSpPr>
          <p:nvPr>
            <p:ph idx="1"/>
          </p:nvPr>
        </p:nvSpPr>
        <p:spPr/>
        <p:txBody>
          <a:bodyPr/>
          <a:lstStyle/>
          <a:p>
            <a:pPr marL="0" indent="0">
              <a:buNone/>
            </a:pPr>
            <a:r>
              <a:rPr lang="tr-TR" dirty="0"/>
              <a:t> </a:t>
            </a:r>
          </a:p>
        </p:txBody>
      </p:sp>
      <p:sp>
        <p:nvSpPr>
          <p:cNvPr id="4" name="Slayt Numarası Yer Tutucusu 3">
            <a:extLst>
              <a:ext uri="{FF2B5EF4-FFF2-40B4-BE49-F238E27FC236}">
                <a16:creationId xmlns="" xmlns:a16="http://schemas.microsoft.com/office/drawing/2014/main" id="{07CE674F-5030-4115-9B81-1811BB25599C}"/>
              </a:ext>
            </a:extLst>
          </p:cNvPr>
          <p:cNvSpPr>
            <a:spLocks noGrp="1"/>
          </p:cNvSpPr>
          <p:nvPr>
            <p:ph type="sldNum" sz="quarter" idx="12"/>
          </p:nvPr>
        </p:nvSpPr>
        <p:spPr/>
        <p:txBody>
          <a:bodyPr/>
          <a:lstStyle/>
          <a:p>
            <a:pPr>
              <a:defRPr/>
            </a:pPr>
            <a:fld id="{7A8D5A46-93D6-7D4C-83AF-32C034E9F772}" type="slidenum">
              <a:rPr lang="tr-TR" smtClean="0"/>
              <a:pPr>
                <a:defRPr/>
              </a:pPr>
              <a:t>58</a:t>
            </a:fld>
            <a:endParaRPr lang="tr-TR"/>
          </a:p>
        </p:txBody>
      </p:sp>
      <p:graphicFrame>
        <p:nvGraphicFramePr>
          <p:cNvPr id="5" name="Object 24">
            <a:extLst>
              <a:ext uri="{FF2B5EF4-FFF2-40B4-BE49-F238E27FC236}">
                <a16:creationId xmlns="" xmlns:a16="http://schemas.microsoft.com/office/drawing/2014/main" id="{B6DB3B7E-1FAC-49DE-8089-980F067CA4F1}"/>
              </a:ext>
            </a:extLst>
          </p:cNvPr>
          <p:cNvGraphicFramePr>
            <a:graphicFrameLocks noChangeAspect="1"/>
          </p:cNvGraphicFramePr>
          <p:nvPr>
            <p:extLst/>
          </p:nvPr>
        </p:nvGraphicFramePr>
        <p:xfrm>
          <a:off x="707137" y="1433871"/>
          <a:ext cx="6723698" cy="4630666"/>
        </p:xfrm>
        <a:graphic>
          <a:graphicData uri="http://schemas.openxmlformats.org/presentationml/2006/ole">
            <mc:AlternateContent xmlns:mc="http://schemas.openxmlformats.org/markup-compatibility/2006">
              <mc:Choice xmlns:v="urn:schemas-microsoft-com:vml" Requires="v">
                <p:oleObj spid="_x0000_s98330" name="Bit Eşlem Resmi" r:id="rId3" imgW="6504762" imgH="3943901" progId="Paint.Picture">
                  <p:embed/>
                </p:oleObj>
              </mc:Choice>
              <mc:Fallback>
                <p:oleObj name="Bit Eşlem Resmi" r:id="rId3" imgW="6504762" imgH="394390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37" y="1433871"/>
                        <a:ext cx="6723698" cy="4630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6" name="Line 19">
            <a:extLst>
              <a:ext uri="{FF2B5EF4-FFF2-40B4-BE49-F238E27FC236}">
                <a16:creationId xmlns="" xmlns:a16="http://schemas.microsoft.com/office/drawing/2014/main" id="{5613B774-FA71-48C8-BB2D-EB37A8FD7F8B}"/>
              </a:ext>
            </a:extLst>
          </p:cNvPr>
          <p:cNvSpPr>
            <a:spLocks noChangeShapeType="1"/>
          </p:cNvSpPr>
          <p:nvPr/>
        </p:nvSpPr>
        <p:spPr bwMode="auto">
          <a:xfrm>
            <a:off x="1004888" y="3941763"/>
            <a:ext cx="3233737" cy="1728787"/>
          </a:xfrm>
          <a:prstGeom prst="line">
            <a:avLst/>
          </a:prstGeom>
          <a:noFill/>
          <a:ln w="38100">
            <a:solidFill>
              <a:schemeClr val="tx1"/>
            </a:solidFill>
            <a:round/>
            <a:headEnd/>
            <a:tailEnd type="triangle" w="lg" len="lg"/>
          </a:ln>
        </p:spPr>
        <p:txBody>
          <a:bodyPr lIns="90488" tIns="44450" rIns="90488" bIns="44450" anchor="ctr" anchorCtr="1">
            <a:spAutoFit/>
          </a:bodyPr>
          <a:lstStyle/>
          <a:p>
            <a:endParaRPr lang="tr-TR"/>
          </a:p>
        </p:txBody>
      </p:sp>
      <p:sp>
        <p:nvSpPr>
          <p:cNvPr id="7" name="Text Box 20">
            <a:extLst>
              <a:ext uri="{FF2B5EF4-FFF2-40B4-BE49-F238E27FC236}">
                <a16:creationId xmlns="" xmlns:a16="http://schemas.microsoft.com/office/drawing/2014/main" id="{E762717D-C1EB-4637-A734-D6754030949B}"/>
              </a:ext>
            </a:extLst>
          </p:cNvPr>
          <p:cNvSpPr txBox="1">
            <a:spLocks noChangeArrowheads="1"/>
          </p:cNvSpPr>
          <p:nvPr/>
        </p:nvSpPr>
        <p:spPr bwMode="auto">
          <a:xfrm>
            <a:off x="870873" y="4546619"/>
            <a:ext cx="1206500" cy="581025"/>
          </a:xfrm>
          <a:prstGeom prst="rect">
            <a:avLst/>
          </a:prstGeom>
          <a:solidFill>
            <a:schemeClr val="bg1"/>
          </a:solidFill>
          <a:ln w="9525">
            <a:noFill/>
            <a:miter lim="800000"/>
            <a:headEnd/>
            <a:tailEnd/>
          </a:ln>
        </p:spPr>
        <p:txBody>
          <a:bodyPr>
            <a:spAutoFit/>
          </a:bodyPr>
          <a:lstStyle/>
          <a:p>
            <a:r>
              <a:rPr lang="tr-TR" sz="1600" dirty="0">
                <a:solidFill>
                  <a:srgbClr val="FF0000"/>
                </a:solidFill>
              </a:rPr>
              <a:t>Ardışık Nedenler</a:t>
            </a:r>
            <a:endParaRPr lang="en-AU" sz="1600" dirty="0">
              <a:solidFill>
                <a:srgbClr val="FF0000"/>
              </a:solidFill>
            </a:endParaRPr>
          </a:p>
        </p:txBody>
      </p:sp>
      <p:sp>
        <p:nvSpPr>
          <p:cNvPr id="8" name="Text Box 21">
            <a:extLst>
              <a:ext uri="{FF2B5EF4-FFF2-40B4-BE49-F238E27FC236}">
                <a16:creationId xmlns="" xmlns:a16="http://schemas.microsoft.com/office/drawing/2014/main" id="{D7D1FE7F-2221-441B-9187-221AC9D9041E}"/>
              </a:ext>
            </a:extLst>
          </p:cNvPr>
          <p:cNvSpPr txBox="1">
            <a:spLocks noChangeArrowheads="1"/>
          </p:cNvSpPr>
          <p:nvPr/>
        </p:nvSpPr>
        <p:spPr bwMode="auto">
          <a:xfrm>
            <a:off x="7504112" y="4201318"/>
            <a:ext cx="1338902" cy="457200"/>
          </a:xfrm>
          <a:prstGeom prst="rect">
            <a:avLst/>
          </a:prstGeom>
          <a:solidFill>
            <a:schemeClr val="bg1"/>
          </a:solidFill>
          <a:ln w="9525">
            <a:noFill/>
            <a:miter lim="800000"/>
            <a:headEnd/>
            <a:tailEnd/>
          </a:ln>
          <a:effectLst/>
        </p:spPr>
        <p:txBody>
          <a:bodyPr wrap="square">
            <a:spAutoFit/>
          </a:bodyPr>
          <a:lstStyle/>
          <a:p>
            <a:pPr fontAlgn="auto">
              <a:spcBef>
                <a:spcPts val="0"/>
              </a:spcBef>
              <a:spcAft>
                <a:spcPts val="0"/>
              </a:spcAft>
              <a:defRPr/>
            </a:pPr>
            <a:r>
              <a:rPr lang="en-AU" sz="2400" dirty="0">
                <a:solidFill>
                  <a:srgbClr val="FF0000"/>
                </a:solidFill>
                <a:effectLst>
                  <a:outerShdw blurRad="38100" dist="38100" dir="2700000" algn="tl">
                    <a:srgbClr val="C0C0C0"/>
                  </a:outerShdw>
                </a:effectLst>
                <a:cs typeface="+mn-cs"/>
              </a:rPr>
              <a:t>KAZA</a:t>
            </a:r>
          </a:p>
        </p:txBody>
      </p:sp>
      <p:sp>
        <p:nvSpPr>
          <p:cNvPr id="9" name="Text Box 22">
            <a:extLst>
              <a:ext uri="{FF2B5EF4-FFF2-40B4-BE49-F238E27FC236}">
                <a16:creationId xmlns="" xmlns:a16="http://schemas.microsoft.com/office/drawing/2014/main" id="{C71B506E-8489-4817-9355-0BECC8B13427}"/>
              </a:ext>
            </a:extLst>
          </p:cNvPr>
          <p:cNvSpPr txBox="1">
            <a:spLocks noChangeArrowheads="1"/>
          </p:cNvSpPr>
          <p:nvPr/>
        </p:nvSpPr>
        <p:spPr bwMode="auto">
          <a:xfrm>
            <a:off x="5440145" y="1621632"/>
            <a:ext cx="1208088" cy="338137"/>
          </a:xfrm>
          <a:prstGeom prst="rect">
            <a:avLst/>
          </a:prstGeom>
          <a:solidFill>
            <a:schemeClr val="bg1"/>
          </a:solidFill>
          <a:ln w="9525">
            <a:noFill/>
            <a:miter lim="800000"/>
            <a:headEnd/>
            <a:tailEnd/>
          </a:ln>
        </p:spPr>
        <p:txBody>
          <a:bodyPr>
            <a:spAutoFit/>
          </a:bodyPr>
          <a:lstStyle/>
          <a:p>
            <a:r>
              <a:rPr lang="tr-TR" sz="1600" dirty="0">
                <a:solidFill>
                  <a:srgbClr val="FF0000"/>
                </a:solidFill>
              </a:rPr>
              <a:t>Pay Sahipleri</a:t>
            </a:r>
            <a:endParaRPr lang="en-AU" sz="1600" dirty="0">
              <a:solidFill>
                <a:srgbClr val="FF0000"/>
              </a:solidFill>
            </a:endParaRPr>
          </a:p>
        </p:txBody>
      </p:sp>
      <p:sp>
        <p:nvSpPr>
          <p:cNvPr id="10" name="Text Box 23">
            <a:extLst>
              <a:ext uri="{FF2B5EF4-FFF2-40B4-BE49-F238E27FC236}">
                <a16:creationId xmlns="" xmlns:a16="http://schemas.microsoft.com/office/drawing/2014/main" id="{6FC942E3-6CBB-4EC4-A036-511FB4537610}"/>
              </a:ext>
            </a:extLst>
          </p:cNvPr>
          <p:cNvSpPr txBox="1">
            <a:spLocks noChangeArrowheads="1"/>
          </p:cNvSpPr>
          <p:nvPr/>
        </p:nvSpPr>
        <p:spPr bwMode="auto">
          <a:xfrm>
            <a:off x="1061374" y="1313360"/>
            <a:ext cx="1028700" cy="336550"/>
          </a:xfrm>
          <a:prstGeom prst="rect">
            <a:avLst/>
          </a:prstGeom>
          <a:noFill/>
          <a:ln w="9525">
            <a:noFill/>
            <a:miter lim="800000"/>
            <a:headEnd/>
            <a:tailEnd/>
          </a:ln>
        </p:spPr>
        <p:txBody>
          <a:bodyPr wrap="none" lIns="90488" tIns="44450" rIns="90488" bIns="44450" anchorCtr="1">
            <a:spAutoFit/>
          </a:bodyPr>
          <a:lstStyle/>
          <a:p>
            <a:r>
              <a:rPr lang="tr-TR" sz="1600" dirty="0"/>
              <a:t>Üst yönetim</a:t>
            </a:r>
          </a:p>
        </p:txBody>
      </p:sp>
      <p:sp>
        <p:nvSpPr>
          <p:cNvPr id="11" name="Text Box 24">
            <a:extLst>
              <a:ext uri="{FF2B5EF4-FFF2-40B4-BE49-F238E27FC236}">
                <a16:creationId xmlns="" xmlns:a16="http://schemas.microsoft.com/office/drawing/2014/main" id="{F98EB8A1-3FBB-4D09-81CC-EB351928AE52}"/>
              </a:ext>
            </a:extLst>
          </p:cNvPr>
          <p:cNvSpPr txBox="1">
            <a:spLocks noChangeArrowheads="1"/>
          </p:cNvSpPr>
          <p:nvPr/>
        </p:nvSpPr>
        <p:spPr bwMode="auto">
          <a:xfrm rot="16200000">
            <a:off x="377031" y="2410619"/>
            <a:ext cx="1146175" cy="223838"/>
          </a:xfrm>
          <a:prstGeom prst="rect">
            <a:avLst/>
          </a:prstGeom>
          <a:noFill/>
          <a:ln w="9525">
            <a:noFill/>
            <a:miter lim="800000"/>
            <a:headEnd/>
            <a:tailEnd/>
          </a:ln>
        </p:spPr>
        <p:txBody>
          <a:bodyPr wrap="none" lIns="90488" tIns="44450" rIns="90488" bIns="44450" anchorCtr="1">
            <a:spAutoFit/>
          </a:bodyPr>
          <a:lstStyle/>
          <a:p>
            <a:r>
              <a:rPr lang="tr-TR" sz="1200">
                <a:solidFill>
                  <a:srgbClr val="FF0000"/>
                </a:solidFill>
              </a:rPr>
              <a:t>Hatalı kararlar</a:t>
            </a:r>
          </a:p>
        </p:txBody>
      </p:sp>
      <p:sp>
        <p:nvSpPr>
          <p:cNvPr id="12" name="Text Box 25">
            <a:extLst>
              <a:ext uri="{FF2B5EF4-FFF2-40B4-BE49-F238E27FC236}">
                <a16:creationId xmlns="" xmlns:a16="http://schemas.microsoft.com/office/drawing/2014/main" id="{A3B2C06D-5922-46CC-8A14-6000B065A84D}"/>
              </a:ext>
            </a:extLst>
          </p:cNvPr>
          <p:cNvSpPr txBox="1">
            <a:spLocks noChangeArrowheads="1"/>
          </p:cNvSpPr>
          <p:nvPr/>
        </p:nvSpPr>
        <p:spPr bwMode="auto">
          <a:xfrm>
            <a:off x="2570163" y="784225"/>
            <a:ext cx="1333500" cy="828675"/>
          </a:xfrm>
          <a:prstGeom prst="rect">
            <a:avLst/>
          </a:prstGeom>
          <a:noFill/>
          <a:ln w="9525">
            <a:noFill/>
            <a:miter lim="800000"/>
            <a:headEnd/>
            <a:tailEnd/>
          </a:ln>
        </p:spPr>
        <p:txBody>
          <a:bodyPr wrap="none" lIns="90488" tIns="44450" rIns="90488" bIns="44450" anchorCtr="1">
            <a:spAutoFit/>
          </a:bodyPr>
          <a:lstStyle/>
          <a:p>
            <a:r>
              <a:rPr lang="tr-TR" sz="1600"/>
              <a:t>Hat yöneticileri, </a:t>
            </a:r>
          </a:p>
          <a:p>
            <a:r>
              <a:rPr lang="tr-TR" sz="1600"/>
              <a:t>tasarımcılar, </a:t>
            </a:r>
          </a:p>
          <a:p>
            <a:r>
              <a:rPr lang="tr-TR" sz="1600"/>
              <a:t>planlayıcılar</a:t>
            </a:r>
          </a:p>
        </p:txBody>
      </p:sp>
      <p:sp>
        <p:nvSpPr>
          <p:cNvPr id="13" name="Text Box 26">
            <a:extLst>
              <a:ext uri="{FF2B5EF4-FFF2-40B4-BE49-F238E27FC236}">
                <a16:creationId xmlns="" xmlns:a16="http://schemas.microsoft.com/office/drawing/2014/main" id="{F80BDA37-E307-4E56-9172-A5F7EA004DB4}"/>
              </a:ext>
            </a:extLst>
          </p:cNvPr>
          <p:cNvSpPr txBox="1">
            <a:spLocks noChangeArrowheads="1"/>
          </p:cNvSpPr>
          <p:nvPr/>
        </p:nvSpPr>
        <p:spPr bwMode="auto">
          <a:xfrm rot="16200000">
            <a:off x="1248178" y="2861497"/>
            <a:ext cx="1443038" cy="222250"/>
          </a:xfrm>
          <a:prstGeom prst="rect">
            <a:avLst/>
          </a:prstGeom>
          <a:noFill/>
          <a:ln w="9525">
            <a:noFill/>
            <a:miter lim="800000"/>
            <a:headEnd/>
            <a:tailEnd/>
          </a:ln>
        </p:spPr>
        <p:txBody>
          <a:bodyPr wrap="none" lIns="90488" tIns="44450" rIns="90488" bIns="44450" anchorCtr="1">
            <a:spAutoFit/>
          </a:bodyPr>
          <a:lstStyle/>
          <a:p>
            <a:r>
              <a:rPr lang="tr-TR" sz="1200" dirty="0">
                <a:solidFill>
                  <a:srgbClr val="FF0000"/>
                </a:solidFill>
              </a:rPr>
              <a:t>Bilinmeyen hatalar</a:t>
            </a:r>
          </a:p>
        </p:txBody>
      </p:sp>
      <p:sp>
        <p:nvSpPr>
          <p:cNvPr id="14" name="Text Box 27">
            <a:extLst>
              <a:ext uri="{FF2B5EF4-FFF2-40B4-BE49-F238E27FC236}">
                <a16:creationId xmlns="" xmlns:a16="http://schemas.microsoft.com/office/drawing/2014/main" id="{C5FB28BB-5651-4269-B5BC-221ACB9289F1}"/>
              </a:ext>
            </a:extLst>
          </p:cNvPr>
          <p:cNvSpPr txBox="1">
            <a:spLocks noChangeArrowheads="1"/>
          </p:cNvSpPr>
          <p:nvPr/>
        </p:nvSpPr>
        <p:spPr bwMode="auto">
          <a:xfrm rot="16200000">
            <a:off x="2469547" y="3382353"/>
            <a:ext cx="1311275" cy="222250"/>
          </a:xfrm>
          <a:prstGeom prst="rect">
            <a:avLst/>
          </a:prstGeom>
          <a:noFill/>
          <a:ln w="9525">
            <a:noFill/>
            <a:miter lim="800000"/>
            <a:headEnd/>
            <a:tailEnd/>
          </a:ln>
        </p:spPr>
        <p:txBody>
          <a:bodyPr wrap="none" lIns="90488" tIns="44450" rIns="90488" bIns="44450" anchorCtr="1">
            <a:spAutoFit/>
          </a:bodyPr>
          <a:lstStyle/>
          <a:p>
            <a:r>
              <a:rPr lang="tr-TR" sz="1200" dirty="0">
                <a:solidFill>
                  <a:srgbClr val="FF0000"/>
                </a:solidFill>
              </a:rPr>
              <a:t>Yetersiz denetim</a:t>
            </a:r>
          </a:p>
        </p:txBody>
      </p:sp>
      <p:sp>
        <p:nvSpPr>
          <p:cNvPr id="15" name="Text Box 28">
            <a:extLst>
              <a:ext uri="{FF2B5EF4-FFF2-40B4-BE49-F238E27FC236}">
                <a16:creationId xmlns="" xmlns:a16="http://schemas.microsoft.com/office/drawing/2014/main" id="{791796C2-615D-4D59-8ECB-8FD8F2F7F6FD}"/>
              </a:ext>
            </a:extLst>
          </p:cNvPr>
          <p:cNvSpPr txBox="1">
            <a:spLocks noChangeArrowheads="1"/>
          </p:cNvSpPr>
          <p:nvPr/>
        </p:nvSpPr>
        <p:spPr bwMode="auto">
          <a:xfrm>
            <a:off x="4087813" y="1644650"/>
            <a:ext cx="1239837" cy="336550"/>
          </a:xfrm>
          <a:prstGeom prst="rect">
            <a:avLst/>
          </a:prstGeom>
          <a:noFill/>
          <a:ln w="9525">
            <a:noFill/>
            <a:miter lim="800000"/>
            <a:headEnd/>
            <a:tailEnd/>
          </a:ln>
        </p:spPr>
        <p:txBody>
          <a:bodyPr wrap="none" lIns="90488" tIns="44450" rIns="90488" bIns="44450" anchorCtr="1">
            <a:spAutoFit/>
          </a:bodyPr>
          <a:lstStyle/>
          <a:p>
            <a:r>
              <a:rPr lang="tr-TR" sz="1600"/>
              <a:t>Hat yöneticileri</a:t>
            </a:r>
          </a:p>
        </p:txBody>
      </p:sp>
      <p:sp>
        <p:nvSpPr>
          <p:cNvPr id="16" name="Text Box 29">
            <a:extLst>
              <a:ext uri="{FF2B5EF4-FFF2-40B4-BE49-F238E27FC236}">
                <a16:creationId xmlns="" xmlns:a16="http://schemas.microsoft.com/office/drawing/2014/main" id="{07236105-DCE5-4F85-9FBB-04A2CAAAC974}"/>
              </a:ext>
            </a:extLst>
          </p:cNvPr>
          <p:cNvSpPr txBox="1">
            <a:spLocks noChangeArrowheads="1"/>
          </p:cNvSpPr>
          <p:nvPr/>
        </p:nvSpPr>
        <p:spPr bwMode="auto">
          <a:xfrm>
            <a:off x="5872785" y="1981200"/>
            <a:ext cx="3144837" cy="644525"/>
          </a:xfrm>
          <a:prstGeom prst="rect">
            <a:avLst/>
          </a:prstGeom>
          <a:noFill/>
          <a:ln w="9525">
            <a:noFill/>
            <a:miter lim="800000"/>
            <a:headEnd/>
            <a:tailEnd/>
          </a:ln>
        </p:spPr>
        <p:txBody>
          <a:bodyPr lIns="90488" tIns="44450" rIns="90488" bIns="44450" anchorCtr="1">
            <a:spAutoFit/>
          </a:bodyPr>
          <a:lstStyle/>
          <a:p>
            <a:r>
              <a:rPr lang="tr-TR" dirty="0"/>
              <a:t>İşçiler, Bakımcılar, </a:t>
            </a:r>
          </a:p>
          <a:p>
            <a:r>
              <a:rPr lang="tr-TR" dirty="0" err="1"/>
              <a:t>Soförler</a:t>
            </a:r>
            <a:r>
              <a:rPr lang="tr-TR" dirty="0"/>
              <a:t> </a:t>
            </a:r>
            <a:r>
              <a:rPr lang="tr-TR" dirty="0" err="1"/>
              <a:t>vb</a:t>
            </a:r>
            <a:endParaRPr lang="tr-TR" dirty="0"/>
          </a:p>
        </p:txBody>
      </p:sp>
      <p:sp>
        <p:nvSpPr>
          <p:cNvPr id="17" name="Text Box 30">
            <a:extLst>
              <a:ext uri="{FF2B5EF4-FFF2-40B4-BE49-F238E27FC236}">
                <a16:creationId xmlns="" xmlns:a16="http://schemas.microsoft.com/office/drawing/2014/main" id="{49EE7921-02C8-4924-ABBD-A74A858D9C7C}"/>
              </a:ext>
            </a:extLst>
          </p:cNvPr>
          <p:cNvSpPr txBox="1">
            <a:spLocks noChangeArrowheads="1"/>
          </p:cNvSpPr>
          <p:nvPr/>
        </p:nvSpPr>
        <p:spPr bwMode="auto">
          <a:xfrm rot="16200000">
            <a:off x="3346185" y="4025718"/>
            <a:ext cx="2024063" cy="222250"/>
          </a:xfrm>
          <a:prstGeom prst="rect">
            <a:avLst/>
          </a:prstGeom>
          <a:noFill/>
          <a:ln w="9525">
            <a:noFill/>
            <a:miter lim="800000"/>
            <a:headEnd/>
            <a:tailEnd/>
          </a:ln>
        </p:spPr>
        <p:txBody>
          <a:bodyPr wrap="none" lIns="90488" tIns="44450" rIns="90488" bIns="44450" anchorCtr="1">
            <a:spAutoFit/>
          </a:bodyPr>
          <a:lstStyle/>
          <a:p>
            <a:r>
              <a:rPr lang="tr-TR" sz="1200" dirty="0">
                <a:solidFill>
                  <a:srgbClr val="FF0000"/>
                </a:solidFill>
              </a:rPr>
              <a:t>Güvenli olmayan faaliyetler</a:t>
            </a:r>
          </a:p>
        </p:txBody>
      </p:sp>
      <p:sp>
        <p:nvSpPr>
          <p:cNvPr id="18" name="Text Box 31">
            <a:extLst>
              <a:ext uri="{FF2B5EF4-FFF2-40B4-BE49-F238E27FC236}">
                <a16:creationId xmlns="" xmlns:a16="http://schemas.microsoft.com/office/drawing/2014/main" id="{6CAAFC4A-1EDE-463C-AADE-A464C379D509}"/>
              </a:ext>
            </a:extLst>
          </p:cNvPr>
          <p:cNvSpPr txBox="1">
            <a:spLocks noChangeArrowheads="1"/>
          </p:cNvSpPr>
          <p:nvPr/>
        </p:nvSpPr>
        <p:spPr bwMode="auto">
          <a:xfrm rot="16200000">
            <a:off x="4915831" y="4540250"/>
            <a:ext cx="1620838" cy="223838"/>
          </a:xfrm>
          <a:prstGeom prst="rect">
            <a:avLst/>
          </a:prstGeom>
          <a:noFill/>
          <a:ln w="9525">
            <a:noFill/>
            <a:miter lim="800000"/>
            <a:headEnd/>
            <a:tailEnd/>
          </a:ln>
        </p:spPr>
        <p:txBody>
          <a:bodyPr wrap="none" lIns="90488" tIns="44450" rIns="90488" bIns="44450" anchorCtr="1">
            <a:spAutoFit/>
          </a:bodyPr>
          <a:lstStyle/>
          <a:p>
            <a:r>
              <a:rPr lang="tr-TR" sz="1200" dirty="0">
                <a:solidFill>
                  <a:srgbClr val="FF0000"/>
                </a:solidFill>
              </a:rPr>
              <a:t>Koruyucu ekipmanlar</a:t>
            </a:r>
          </a:p>
        </p:txBody>
      </p:sp>
      <p:sp>
        <p:nvSpPr>
          <p:cNvPr id="19" name="Text Box 32">
            <a:extLst>
              <a:ext uri="{FF2B5EF4-FFF2-40B4-BE49-F238E27FC236}">
                <a16:creationId xmlns="" xmlns:a16="http://schemas.microsoft.com/office/drawing/2014/main" id="{9EE09EE4-A411-4EB0-8CAB-B40B6EEDB4BF}"/>
              </a:ext>
            </a:extLst>
          </p:cNvPr>
          <p:cNvSpPr txBox="1">
            <a:spLocks noChangeArrowheads="1"/>
          </p:cNvSpPr>
          <p:nvPr/>
        </p:nvSpPr>
        <p:spPr bwMode="auto">
          <a:xfrm>
            <a:off x="1661273" y="5389563"/>
            <a:ext cx="2322133" cy="1368424"/>
          </a:xfrm>
          <a:prstGeom prst="rect">
            <a:avLst/>
          </a:prstGeom>
          <a:noFill/>
          <a:ln w="9525">
            <a:noFill/>
            <a:miter lim="800000"/>
            <a:headEnd/>
            <a:tailEnd/>
          </a:ln>
        </p:spPr>
        <p:txBody>
          <a:bodyPr/>
          <a:lstStyle/>
          <a:p>
            <a:r>
              <a:rPr lang="tr-TR" sz="1600" dirty="0"/>
              <a:t>Çalışma ortamındaki uygulamalar</a:t>
            </a:r>
          </a:p>
          <a:p>
            <a:r>
              <a:rPr lang="tr-TR" sz="1600" dirty="0"/>
              <a:t>teknik hatalar, farklı koşullar</a:t>
            </a:r>
          </a:p>
          <a:p>
            <a:r>
              <a:rPr lang="tr-TR" sz="1600" dirty="0"/>
              <a:t>çevresel koşullar</a:t>
            </a:r>
          </a:p>
        </p:txBody>
      </p:sp>
      <p:sp>
        <p:nvSpPr>
          <p:cNvPr id="20" name="Line 33">
            <a:extLst>
              <a:ext uri="{FF2B5EF4-FFF2-40B4-BE49-F238E27FC236}">
                <a16:creationId xmlns="" xmlns:a16="http://schemas.microsoft.com/office/drawing/2014/main" id="{31A3D6ED-E5DC-4F25-9A47-7245DA83DAF6}"/>
              </a:ext>
            </a:extLst>
          </p:cNvPr>
          <p:cNvSpPr>
            <a:spLocks noChangeShapeType="1"/>
          </p:cNvSpPr>
          <p:nvPr/>
        </p:nvSpPr>
        <p:spPr bwMode="auto">
          <a:xfrm flipV="1">
            <a:off x="4173538" y="5526088"/>
            <a:ext cx="1522412" cy="431800"/>
          </a:xfrm>
          <a:prstGeom prst="line">
            <a:avLst/>
          </a:prstGeom>
          <a:noFill/>
          <a:ln w="12700">
            <a:solidFill>
              <a:schemeClr val="tx1"/>
            </a:solidFill>
            <a:round/>
            <a:headEnd/>
            <a:tailEnd type="triangle" w="med" len="med"/>
          </a:ln>
        </p:spPr>
        <p:txBody>
          <a:bodyPr lIns="90488" tIns="44450" rIns="90488" bIns="44450" anchor="ctr" anchorCtr="1">
            <a:spAutoFit/>
          </a:bodyPr>
          <a:lstStyle/>
          <a:p>
            <a:endParaRPr lang="tr-TR" dirty="0"/>
          </a:p>
        </p:txBody>
      </p:sp>
      <p:graphicFrame>
        <p:nvGraphicFramePr>
          <p:cNvPr id="21" name="Object 25">
            <a:extLst>
              <a:ext uri="{FF2B5EF4-FFF2-40B4-BE49-F238E27FC236}">
                <a16:creationId xmlns="" xmlns:a16="http://schemas.microsoft.com/office/drawing/2014/main" id="{94FAED78-2D34-4EDE-8CC5-624D44C95AE1}"/>
              </a:ext>
            </a:extLst>
          </p:cNvPr>
          <p:cNvGraphicFramePr>
            <a:graphicFrameLocks noChangeAspect="1"/>
          </p:cNvGraphicFramePr>
          <p:nvPr>
            <p:extLst/>
          </p:nvPr>
        </p:nvGraphicFramePr>
        <p:xfrm>
          <a:off x="436563" y="5230813"/>
          <a:ext cx="804862" cy="714375"/>
        </p:xfrm>
        <a:graphic>
          <a:graphicData uri="http://schemas.openxmlformats.org/presentationml/2006/ole">
            <mc:AlternateContent xmlns:mc="http://schemas.openxmlformats.org/markup-compatibility/2006">
              <mc:Choice xmlns:v="urn:schemas-microsoft-com:vml" Requires="v">
                <p:oleObj spid="_x0000_s98331" name="Paket" showAsIcon="1" r:id="rId5" imgW="914400" imgH="714375" progId="Package">
                  <p:embed/>
                </p:oleObj>
              </mc:Choice>
              <mc:Fallback>
                <p:oleObj name="Paket" showAsIcon="1" r:id="rId5" imgW="914400" imgH="714375" progId="Packag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63" y="5230813"/>
                        <a:ext cx="804862" cy="714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19 Slayt Numarası Yer Tutucusu">
            <a:extLst>
              <a:ext uri="{FF2B5EF4-FFF2-40B4-BE49-F238E27FC236}">
                <a16:creationId xmlns="" xmlns:a16="http://schemas.microsoft.com/office/drawing/2014/main" id="{4BC6D626-F2E6-4D3E-8832-BD9D00476386}"/>
              </a:ext>
            </a:extLst>
          </p:cNvPr>
          <p:cNvSpPr txBox="1">
            <a:spLocks/>
          </p:cNvSpPr>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7E396F55-A8C3-4A9B-B3A7-01AC38924901}" type="slidenum">
              <a:rPr lang="tr-TR" smtClean="0"/>
              <a:pPr>
                <a:defRPr/>
              </a:pPr>
              <a:t>58</a:t>
            </a:fld>
            <a:endParaRPr lang="tr-TR"/>
          </a:p>
        </p:txBody>
      </p:sp>
    </p:spTree>
    <p:extLst>
      <p:ext uri="{BB962C8B-B14F-4D97-AF65-F5344CB8AC3E}">
        <p14:creationId xmlns:p14="http://schemas.microsoft.com/office/powerpoint/2010/main" val="868169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rmAutofit/>
          </a:bodyPr>
          <a:lstStyle/>
          <a:p>
            <a:r>
              <a:rPr lang="tr-TR" sz="2200" b="1" dirty="0" smtClean="0">
                <a:solidFill>
                  <a:schemeClr val="accent1">
                    <a:lumMod val="50000"/>
                  </a:schemeClr>
                </a:solidFill>
                <a:latin typeface="Arial" pitchFamily="34" charset="0"/>
                <a:cs typeface="Arial" pitchFamily="34" charset="0"/>
              </a:rPr>
              <a:t>KAZALARIN MALİYETLERİ</a:t>
            </a:r>
            <a:endParaRPr lang="tr-TR" sz="2200" b="1" dirty="0">
              <a:solidFill>
                <a:schemeClr val="accent1">
                  <a:lumMod val="50000"/>
                </a:schemeClr>
              </a:solidFill>
              <a:latin typeface="Arial" pitchFamily="34" charset="0"/>
              <a:cs typeface="Arial" pitchFamily="34" charset="0"/>
            </a:endParaRPr>
          </a:p>
        </p:txBody>
      </p:sp>
      <p:pic>
        <p:nvPicPr>
          <p:cNvPr id="32" name="Picture 2" descr="İlginç bir aysberg buzdağı resmi"/>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776" y="1333302"/>
            <a:ext cx="302418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9"/>
          <p:cNvSpPr txBox="1">
            <a:spLocks noChangeArrowheads="1"/>
          </p:cNvSpPr>
          <p:nvPr/>
        </p:nvSpPr>
        <p:spPr bwMode="auto">
          <a:xfrm>
            <a:off x="5724525" y="1125538"/>
            <a:ext cx="36449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Times New Roman" pitchFamily="18" charset="0"/>
              </a:defRPr>
            </a:lvl9pPr>
          </a:lstStyle>
          <a:p>
            <a:pPr marL="285750" lvl="1" indent="-285750">
              <a:lnSpc>
                <a:spcPct val="130000"/>
              </a:lnSpc>
              <a:spcBef>
                <a:spcPct val="0"/>
              </a:spcBef>
              <a:buClr>
                <a:srgbClr val="00B0F0"/>
              </a:buClr>
              <a:buFont typeface="Wingdings" pitchFamily="2" charset="2"/>
              <a:buChar char="q"/>
            </a:pPr>
            <a:r>
              <a:rPr lang="tr-TR" sz="1800" dirty="0" smtClean="0">
                <a:latin typeface="Arial" pitchFamily="34" charset="0"/>
                <a:cs typeface="Arial" pitchFamily="34" charset="0"/>
              </a:rPr>
              <a:t>TEDAVİ</a:t>
            </a:r>
            <a:endParaRPr lang="tr-TR" sz="1800" dirty="0">
              <a:latin typeface="Arial" pitchFamily="34" charset="0"/>
              <a:cs typeface="Arial" pitchFamily="34" charset="0"/>
            </a:endParaRPr>
          </a:p>
          <a:p>
            <a:pPr marL="285750" lvl="1" indent="-285750">
              <a:lnSpc>
                <a:spcPct val="130000"/>
              </a:lnSpc>
              <a:spcBef>
                <a:spcPct val="0"/>
              </a:spcBef>
              <a:buClr>
                <a:srgbClr val="00B0F0"/>
              </a:buClr>
              <a:buFont typeface="Wingdings" pitchFamily="2" charset="2"/>
              <a:buChar char="q"/>
            </a:pPr>
            <a:r>
              <a:rPr lang="tr-TR" sz="1800" dirty="0" smtClean="0">
                <a:latin typeface="Arial" pitchFamily="34" charset="0"/>
                <a:cs typeface="Arial" pitchFamily="34" charset="0"/>
              </a:rPr>
              <a:t>MAHKEME</a:t>
            </a:r>
            <a:endParaRPr lang="tr-TR" sz="1800" dirty="0">
              <a:latin typeface="Arial" pitchFamily="34" charset="0"/>
              <a:cs typeface="Arial" pitchFamily="34" charset="0"/>
            </a:endParaRPr>
          </a:p>
          <a:p>
            <a:pPr marL="285750" lvl="1" indent="-285750">
              <a:lnSpc>
                <a:spcPct val="130000"/>
              </a:lnSpc>
              <a:spcBef>
                <a:spcPct val="0"/>
              </a:spcBef>
              <a:buClr>
                <a:srgbClr val="00B0F0"/>
              </a:buClr>
              <a:buFont typeface="Wingdings" pitchFamily="2" charset="2"/>
              <a:buChar char="q"/>
            </a:pPr>
            <a:r>
              <a:rPr lang="tr-TR" sz="1800" dirty="0" smtClean="0">
                <a:latin typeface="Arial" pitchFamily="34" charset="0"/>
                <a:cs typeface="Arial" pitchFamily="34" charset="0"/>
              </a:rPr>
              <a:t>SİGORTA </a:t>
            </a:r>
            <a:r>
              <a:rPr lang="tr-TR" sz="1800" dirty="0">
                <a:latin typeface="Arial" pitchFamily="34" charset="0"/>
                <a:cs typeface="Arial" pitchFamily="34" charset="0"/>
              </a:rPr>
              <a:t>PRİMLERİ VE   </a:t>
            </a:r>
          </a:p>
          <a:p>
            <a:pPr marL="0" lvl="1" defTabSz="266700">
              <a:lnSpc>
                <a:spcPct val="130000"/>
              </a:lnSpc>
              <a:spcBef>
                <a:spcPct val="0"/>
              </a:spcBef>
              <a:buClr>
                <a:srgbClr val="00B0F0"/>
              </a:buClr>
            </a:pPr>
            <a:r>
              <a:rPr lang="tr-TR" sz="1800" dirty="0">
                <a:latin typeface="Arial" pitchFamily="34" charset="0"/>
                <a:cs typeface="Arial" pitchFamily="34" charset="0"/>
              </a:rPr>
              <a:t>	</a:t>
            </a:r>
            <a:r>
              <a:rPr lang="tr-TR" sz="1800" dirty="0" smtClean="0">
                <a:latin typeface="Arial" pitchFamily="34" charset="0"/>
                <a:cs typeface="Arial" pitchFamily="34" charset="0"/>
              </a:rPr>
              <a:t>TAZMİNATLAR</a:t>
            </a:r>
            <a:endParaRPr lang="tr-TR" sz="1800" dirty="0">
              <a:latin typeface="Arial" pitchFamily="34" charset="0"/>
              <a:cs typeface="Arial" pitchFamily="34" charset="0"/>
            </a:endParaRPr>
          </a:p>
          <a:p>
            <a:pPr marL="285750" lvl="1" indent="-285750">
              <a:lnSpc>
                <a:spcPct val="130000"/>
              </a:lnSpc>
              <a:spcBef>
                <a:spcPct val="0"/>
              </a:spcBef>
              <a:buClr>
                <a:srgbClr val="00B0F0"/>
              </a:buClr>
              <a:buFont typeface="Wingdings" pitchFamily="2" charset="2"/>
              <a:buChar char="q"/>
            </a:pPr>
            <a:r>
              <a:rPr lang="tr-TR" sz="1800" dirty="0" smtClean="0">
                <a:latin typeface="Arial" pitchFamily="34" charset="0"/>
                <a:cs typeface="Arial" pitchFamily="34" charset="0"/>
              </a:rPr>
              <a:t>İŞ </a:t>
            </a:r>
            <a:r>
              <a:rPr lang="tr-TR" sz="1800" dirty="0">
                <a:latin typeface="Arial" pitchFamily="34" charset="0"/>
                <a:cs typeface="Arial" pitchFamily="34" charset="0"/>
              </a:rPr>
              <a:t>GÜNÜ KAYBI</a:t>
            </a:r>
          </a:p>
        </p:txBody>
      </p:sp>
      <p:sp>
        <p:nvSpPr>
          <p:cNvPr id="35" name="Text Box 10"/>
          <p:cNvSpPr txBox="1">
            <a:spLocks noChangeArrowheads="1"/>
          </p:cNvSpPr>
          <p:nvPr/>
        </p:nvSpPr>
        <p:spPr bwMode="auto">
          <a:xfrm>
            <a:off x="5148263" y="3500438"/>
            <a:ext cx="4672012"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Times New Roman" pitchFamily="18" charset="0"/>
              </a:defRPr>
            </a:lvl9pPr>
          </a:lstStyle>
          <a:p>
            <a:pPr lvl="1">
              <a:lnSpc>
                <a:spcPct val="130000"/>
              </a:lnSpc>
              <a:spcBef>
                <a:spcPct val="0"/>
              </a:spcBef>
              <a:buFont typeface="Wingdings" pitchFamily="2" charset="2"/>
              <a:buNone/>
            </a:pPr>
            <a:endParaRPr lang="tr-TR" sz="1800" dirty="0">
              <a:latin typeface="Arial" pitchFamily="34" charset="0"/>
              <a:cs typeface="Arial" pitchFamily="34" charset="0"/>
            </a:endParaRPr>
          </a:p>
          <a:p>
            <a:pPr marL="355600" lvl="1" indent="368300">
              <a:lnSpc>
                <a:spcPct val="130000"/>
              </a:lnSpc>
              <a:spcBef>
                <a:spcPct val="0"/>
              </a:spcBef>
              <a:buClr>
                <a:srgbClr val="00B0F0"/>
              </a:buClr>
              <a:buFont typeface="Wingdings" pitchFamily="2" charset="2"/>
              <a:buChar char="q"/>
            </a:pPr>
            <a:r>
              <a:rPr lang="tr-TR" sz="1800" dirty="0">
                <a:latin typeface="Arial" pitchFamily="34" charset="0"/>
                <a:cs typeface="Arial" pitchFamily="34" charset="0"/>
              </a:rPr>
              <a:t>	ÜRETİM  VE VERİM KAYBI</a:t>
            </a:r>
          </a:p>
          <a:p>
            <a:pPr marL="355600" lvl="1" indent="368300">
              <a:lnSpc>
                <a:spcPct val="130000"/>
              </a:lnSpc>
              <a:spcBef>
                <a:spcPct val="0"/>
              </a:spcBef>
              <a:buClr>
                <a:srgbClr val="00B0F0"/>
              </a:buClr>
              <a:buFont typeface="Wingdings" pitchFamily="2" charset="2"/>
              <a:buChar char="q"/>
            </a:pPr>
            <a:r>
              <a:rPr lang="tr-TR" sz="1800" dirty="0">
                <a:latin typeface="Arial" pitchFamily="34" charset="0"/>
                <a:cs typeface="Arial" pitchFamily="34" charset="0"/>
              </a:rPr>
              <a:t>	GECİKME CEZALARI</a:t>
            </a:r>
          </a:p>
          <a:p>
            <a:pPr marL="355600" lvl="1" indent="368300">
              <a:lnSpc>
                <a:spcPct val="130000"/>
              </a:lnSpc>
              <a:spcBef>
                <a:spcPct val="0"/>
              </a:spcBef>
              <a:buClr>
                <a:srgbClr val="00B0F0"/>
              </a:buClr>
              <a:buFont typeface="Wingdings" pitchFamily="2" charset="2"/>
              <a:buChar char="q"/>
            </a:pPr>
            <a:r>
              <a:rPr lang="tr-TR" sz="1800" dirty="0">
                <a:latin typeface="Arial" pitchFamily="34" charset="0"/>
                <a:cs typeface="Arial" pitchFamily="34" charset="0"/>
              </a:rPr>
              <a:t>   </a:t>
            </a:r>
            <a:r>
              <a:rPr lang="tr-TR" sz="1800" dirty="0" smtClean="0">
                <a:latin typeface="Arial" pitchFamily="34" charset="0"/>
                <a:cs typeface="Arial" pitchFamily="34" charset="0"/>
              </a:rPr>
              <a:t>TOPLUMUN </a:t>
            </a:r>
            <a:r>
              <a:rPr lang="tr-TR" sz="1800" dirty="0">
                <a:latin typeface="Arial" pitchFamily="34" charset="0"/>
                <a:cs typeface="Arial" pitchFamily="34" charset="0"/>
              </a:rPr>
              <a:t>UĞRADIĞI </a:t>
            </a:r>
          </a:p>
          <a:p>
            <a:pPr marL="355600" lvl="1" indent="368300">
              <a:lnSpc>
                <a:spcPct val="130000"/>
              </a:lnSpc>
              <a:spcBef>
                <a:spcPct val="0"/>
              </a:spcBef>
              <a:buClr>
                <a:srgbClr val="00B0F0"/>
              </a:buClr>
            </a:pPr>
            <a:r>
              <a:rPr lang="tr-TR" sz="1800" dirty="0" smtClean="0">
                <a:latin typeface="Arial" pitchFamily="34" charset="0"/>
                <a:cs typeface="Arial" pitchFamily="34" charset="0"/>
              </a:rPr>
              <a:t>	KAYIPLAR</a:t>
            </a:r>
            <a:endParaRPr lang="tr-TR" sz="1800" dirty="0">
              <a:latin typeface="Arial" pitchFamily="34" charset="0"/>
              <a:cs typeface="Arial" pitchFamily="34" charset="0"/>
            </a:endParaRPr>
          </a:p>
          <a:p>
            <a:pPr lvl="1">
              <a:lnSpc>
                <a:spcPct val="130000"/>
              </a:lnSpc>
              <a:spcBef>
                <a:spcPct val="0"/>
              </a:spcBef>
              <a:buFont typeface="Wingdings" pitchFamily="2" charset="2"/>
              <a:buNone/>
            </a:pPr>
            <a:endParaRPr lang="tr-TR" sz="1800" dirty="0">
              <a:latin typeface="Arial" pitchFamily="34" charset="0"/>
              <a:cs typeface="Arial" pitchFamily="34" charset="0"/>
            </a:endParaRPr>
          </a:p>
          <a:p>
            <a:pPr lvl="1">
              <a:lnSpc>
                <a:spcPct val="130000"/>
              </a:lnSpc>
              <a:spcBef>
                <a:spcPct val="0"/>
              </a:spcBef>
              <a:buFont typeface="Wingdings" pitchFamily="2" charset="2"/>
              <a:buNone/>
            </a:pPr>
            <a:endParaRPr lang="tr-TR" sz="1800" dirty="0">
              <a:latin typeface="Arial" pitchFamily="34" charset="0"/>
              <a:cs typeface="Arial" pitchFamily="34" charset="0"/>
            </a:endParaRPr>
          </a:p>
        </p:txBody>
      </p:sp>
      <p:sp>
        <p:nvSpPr>
          <p:cNvPr id="38" name="Text Box 11"/>
          <p:cNvSpPr txBox="1">
            <a:spLocks noChangeArrowheads="1"/>
          </p:cNvSpPr>
          <p:nvPr/>
        </p:nvSpPr>
        <p:spPr bwMode="auto">
          <a:xfrm>
            <a:off x="395288" y="1700213"/>
            <a:ext cx="1693862" cy="915987"/>
          </a:xfrm>
          <a:prstGeom prst="rect">
            <a:avLst/>
          </a:prstGeom>
          <a:noFill/>
          <a:ln w="12700">
            <a:noFill/>
            <a:miter lim="800000"/>
            <a:headEnd type="none" w="sm" len="sm"/>
            <a:tailEnd type="none" w="sm" len="sm"/>
          </a:ln>
          <a:effectLst/>
        </p:spPr>
        <p:txBody>
          <a:bodyPr wrap="none">
            <a:spAutoFit/>
          </a:bodyPr>
          <a:lstStyle/>
          <a:p>
            <a:pPr algn="ctr">
              <a:spcBef>
                <a:spcPct val="0"/>
              </a:spcBef>
              <a:buFontTx/>
              <a:buNone/>
              <a:defRPr/>
            </a:pPr>
            <a:r>
              <a:rPr lang="tr-TR" sz="1800" dirty="0">
                <a:effectLst>
                  <a:outerShdw blurRad="38100" dist="38100" dir="2700000" algn="tl">
                    <a:srgbClr val="C0C0C0"/>
                  </a:outerShdw>
                </a:effectLst>
                <a:latin typeface="Arial" pitchFamily="34" charset="0"/>
                <a:cs typeface="Arial" pitchFamily="34" charset="0"/>
              </a:rPr>
              <a:t>GÖRÜNEN</a:t>
            </a:r>
          </a:p>
          <a:p>
            <a:pPr algn="ctr">
              <a:spcBef>
                <a:spcPct val="0"/>
              </a:spcBef>
              <a:buFontTx/>
              <a:buNone/>
              <a:defRPr/>
            </a:pPr>
            <a:r>
              <a:rPr lang="tr-TR" sz="1800" dirty="0">
                <a:effectLst>
                  <a:outerShdw blurRad="38100" dist="38100" dir="2700000" algn="tl">
                    <a:srgbClr val="C0C0C0"/>
                  </a:outerShdw>
                </a:effectLst>
                <a:latin typeface="Arial" pitchFamily="34" charset="0"/>
                <a:cs typeface="Arial" pitchFamily="34" charset="0"/>
              </a:rPr>
              <a:t>GİDERLER</a:t>
            </a:r>
          </a:p>
          <a:p>
            <a:pPr algn="ctr">
              <a:spcBef>
                <a:spcPct val="0"/>
              </a:spcBef>
              <a:buFontTx/>
              <a:buNone/>
              <a:defRPr/>
            </a:pPr>
            <a:r>
              <a:rPr lang="tr-TR" sz="1800" dirty="0">
                <a:effectLst>
                  <a:outerShdw blurRad="38100" dist="38100" dir="2700000" algn="tl">
                    <a:srgbClr val="C0C0C0"/>
                  </a:outerShdw>
                </a:effectLst>
                <a:latin typeface="Arial" pitchFamily="34" charset="0"/>
                <a:cs typeface="Arial" pitchFamily="34" charset="0"/>
              </a:rPr>
              <a:t>(DOĞRUDAN)</a:t>
            </a:r>
          </a:p>
        </p:txBody>
      </p:sp>
      <p:sp>
        <p:nvSpPr>
          <p:cNvPr id="39" name="Text Box 12"/>
          <p:cNvSpPr txBox="1">
            <a:spLocks noChangeArrowheads="1"/>
          </p:cNvSpPr>
          <p:nvPr/>
        </p:nvSpPr>
        <p:spPr bwMode="auto">
          <a:xfrm>
            <a:off x="323850" y="4508500"/>
            <a:ext cx="1885950" cy="915988"/>
          </a:xfrm>
          <a:prstGeom prst="rect">
            <a:avLst/>
          </a:prstGeom>
          <a:noFill/>
          <a:ln w="12700">
            <a:noFill/>
            <a:miter lim="800000"/>
            <a:headEnd type="none" w="sm" len="sm"/>
            <a:tailEnd type="none" w="sm" len="sm"/>
          </a:ln>
          <a:effectLst/>
        </p:spPr>
        <p:txBody>
          <a:bodyPr>
            <a:spAutoFit/>
          </a:bodyPr>
          <a:lstStyle/>
          <a:p>
            <a:pPr algn="ctr">
              <a:spcBef>
                <a:spcPct val="0"/>
              </a:spcBef>
              <a:buFontTx/>
              <a:buNone/>
              <a:defRPr/>
            </a:pPr>
            <a:r>
              <a:rPr lang="tr-TR" sz="1800" dirty="0">
                <a:effectLst>
                  <a:outerShdw blurRad="38100" dist="38100" dir="2700000" algn="tl">
                    <a:srgbClr val="C0C0C0"/>
                  </a:outerShdw>
                </a:effectLst>
                <a:latin typeface="Arial" pitchFamily="34" charset="0"/>
                <a:cs typeface="Arial" pitchFamily="34" charset="0"/>
              </a:rPr>
              <a:t>GÖRÜNMEYEN GİDERLER</a:t>
            </a:r>
          </a:p>
          <a:p>
            <a:pPr algn="ctr">
              <a:spcBef>
                <a:spcPct val="0"/>
              </a:spcBef>
              <a:buFontTx/>
              <a:buNone/>
              <a:defRPr/>
            </a:pPr>
            <a:r>
              <a:rPr lang="tr-TR" sz="1800" dirty="0">
                <a:effectLst>
                  <a:outerShdw blurRad="38100" dist="38100" dir="2700000" algn="tl">
                    <a:srgbClr val="C0C0C0"/>
                  </a:outerShdw>
                </a:effectLst>
                <a:latin typeface="Arial" pitchFamily="34" charset="0"/>
                <a:cs typeface="Arial" pitchFamily="34" charset="0"/>
              </a:rPr>
              <a:t>(DOLAYLI)</a:t>
            </a:r>
          </a:p>
        </p:txBody>
      </p:sp>
      <p:sp>
        <p:nvSpPr>
          <p:cNvPr id="40" name="Freeform 8"/>
          <p:cNvSpPr>
            <a:spLocks/>
          </p:cNvSpPr>
          <p:nvPr/>
        </p:nvSpPr>
        <p:spPr bwMode="auto">
          <a:xfrm>
            <a:off x="250825" y="2708275"/>
            <a:ext cx="8531225" cy="342900"/>
          </a:xfrm>
          <a:custGeom>
            <a:avLst/>
            <a:gdLst>
              <a:gd name="T0" fmla="*/ 2147483647 w 5910"/>
              <a:gd name="T1" fmla="*/ 2147483647 h 245"/>
              <a:gd name="T2" fmla="*/ 2147483647 w 5910"/>
              <a:gd name="T3" fmla="*/ 2147483647 h 245"/>
              <a:gd name="T4" fmla="*/ 2147483647 w 5910"/>
              <a:gd name="T5" fmla="*/ 2147483647 h 245"/>
              <a:gd name="T6" fmla="*/ 2147483647 w 5910"/>
              <a:gd name="T7" fmla="*/ 2147483647 h 245"/>
              <a:gd name="T8" fmla="*/ 2147483647 w 5910"/>
              <a:gd name="T9" fmla="*/ 2147483647 h 245"/>
              <a:gd name="T10" fmla="*/ 2147483647 w 5910"/>
              <a:gd name="T11" fmla="*/ 2147483647 h 245"/>
              <a:gd name="T12" fmla="*/ 2147483647 w 5910"/>
              <a:gd name="T13" fmla="*/ 2147483647 h 245"/>
              <a:gd name="T14" fmla="*/ 2147483647 w 5910"/>
              <a:gd name="T15" fmla="*/ 2147483647 h 245"/>
              <a:gd name="T16" fmla="*/ 2147483647 w 5910"/>
              <a:gd name="T17" fmla="*/ 2147483647 h 245"/>
              <a:gd name="T18" fmla="*/ 2147483647 w 5910"/>
              <a:gd name="T19" fmla="*/ 2147483647 h 245"/>
              <a:gd name="T20" fmla="*/ 2147483647 w 5910"/>
              <a:gd name="T21" fmla="*/ 2147483647 h 245"/>
              <a:gd name="T22" fmla="*/ 2147483647 w 5910"/>
              <a:gd name="T23" fmla="*/ 2147483647 h 245"/>
              <a:gd name="T24" fmla="*/ 2147483647 w 5910"/>
              <a:gd name="T25" fmla="*/ 2147483647 h 245"/>
              <a:gd name="T26" fmla="*/ 2147483647 w 5910"/>
              <a:gd name="T27" fmla="*/ 2147483647 h 245"/>
              <a:gd name="T28" fmla="*/ 2147483647 w 5910"/>
              <a:gd name="T29" fmla="*/ 2147483647 h 245"/>
              <a:gd name="T30" fmla="*/ 2147483647 w 5910"/>
              <a:gd name="T31" fmla="*/ 2147483647 h 245"/>
              <a:gd name="T32" fmla="*/ 2147483647 w 5910"/>
              <a:gd name="T33" fmla="*/ 2147483647 h 245"/>
              <a:gd name="T34" fmla="*/ 2147483647 w 5910"/>
              <a:gd name="T35" fmla="*/ 2147483647 h 245"/>
              <a:gd name="T36" fmla="*/ 2147483647 w 5910"/>
              <a:gd name="T37" fmla="*/ 2147483647 h 245"/>
              <a:gd name="T38" fmla="*/ 2147483647 w 5910"/>
              <a:gd name="T39" fmla="*/ 2147483647 h 245"/>
              <a:gd name="T40" fmla="*/ 2147483647 w 5910"/>
              <a:gd name="T41" fmla="*/ 2147483647 h 245"/>
              <a:gd name="T42" fmla="*/ 2147483647 w 5910"/>
              <a:gd name="T43" fmla="*/ 2147483647 h 245"/>
              <a:gd name="T44" fmla="*/ 2147483647 w 5910"/>
              <a:gd name="T45" fmla="*/ 2147483647 h 245"/>
              <a:gd name="T46" fmla="*/ 2147483647 w 5910"/>
              <a:gd name="T47" fmla="*/ 2147483647 h 245"/>
              <a:gd name="T48" fmla="*/ 2147483647 w 5910"/>
              <a:gd name="T49" fmla="*/ 2147483647 h 245"/>
              <a:gd name="T50" fmla="*/ 2147483647 w 5910"/>
              <a:gd name="T51" fmla="*/ 2147483647 h 245"/>
              <a:gd name="T52" fmla="*/ 2147483647 w 5910"/>
              <a:gd name="T53" fmla="*/ 2147483647 h 245"/>
              <a:gd name="T54" fmla="*/ 2147483647 w 5910"/>
              <a:gd name="T55" fmla="*/ 2147483647 h 245"/>
              <a:gd name="T56" fmla="*/ 2147483647 w 5910"/>
              <a:gd name="T57" fmla="*/ 2147483647 h 245"/>
              <a:gd name="T58" fmla="*/ 2147483647 w 5910"/>
              <a:gd name="T59" fmla="*/ 2147483647 h 245"/>
              <a:gd name="T60" fmla="*/ 2147483647 w 5910"/>
              <a:gd name="T61" fmla="*/ 2147483647 h 245"/>
              <a:gd name="T62" fmla="*/ 2147483647 w 5910"/>
              <a:gd name="T63" fmla="*/ 2147483647 h 245"/>
              <a:gd name="T64" fmla="*/ 2147483647 w 5910"/>
              <a:gd name="T65" fmla="*/ 2147483647 h 245"/>
              <a:gd name="T66" fmla="*/ 2147483647 w 5910"/>
              <a:gd name="T67" fmla="*/ 2147483647 h 245"/>
              <a:gd name="T68" fmla="*/ 2147483647 w 5910"/>
              <a:gd name="T69" fmla="*/ 2147483647 h 245"/>
              <a:gd name="T70" fmla="*/ 2147483647 w 5910"/>
              <a:gd name="T71" fmla="*/ 2147483647 h 245"/>
              <a:gd name="T72" fmla="*/ 2147483647 w 5910"/>
              <a:gd name="T73" fmla="*/ 2147483647 h 245"/>
              <a:gd name="T74" fmla="*/ 2147483647 w 5910"/>
              <a:gd name="T75" fmla="*/ 2147483647 h 245"/>
              <a:gd name="T76" fmla="*/ 2147483647 w 5910"/>
              <a:gd name="T77" fmla="*/ 2147483647 h 245"/>
              <a:gd name="T78" fmla="*/ 2147483647 w 5910"/>
              <a:gd name="T79" fmla="*/ 2147483647 h 2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10"/>
              <a:gd name="T121" fmla="*/ 0 h 245"/>
              <a:gd name="T122" fmla="*/ 5910 w 5910"/>
              <a:gd name="T123" fmla="*/ 245 h 2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10" h="245">
                <a:moveTo>
                  <a:pt x="0" y="100"/>
                </a:moveTo>
                <a:lnTo>
                  <a:pt x="77" y="100"/>
                </a:lnTo>
                <a:lnTo>
                  <a:pt x="198" y="100"/>
                </a:lnTo>
                <a:lnTo>
                  <a:pt x="210" y="111"/>
                </a:lnTo>
                <a:lnTo>
                  <a:pt x="297" y="122"/>
                </a:lnTo>
                <a:lnTo>
                  <a:pt x="363" y="122"/>
                </a:lnTo>
                <a:lnTo>
                  <a:pt x="408" y="122"/>
                </a:lnTo>
                <a:lnTo>
                  <a:pt x="452" y="122"/>
                </a:lnTo>
                <a:lnTo>
                  <a:pt x="496" y="122"/>
                </a:lnTo>
                <a:lnTo>
                  <a:pt x="551" y="122"/>
                </a:lnTo>
                <a:lnTo>
                  <a:pt x="606" y="111"/>
                </a:lnTo>
                <a:lnTo>
                  <a:pt x="628" y="133"/>
                </a:lnTo>
                <a:lnTo>
                  <a:pt x="684" y="122"/>
                </a:lnTo>
                <a:lnTo>
                  <a:pt x="750" y="122"/>
                </a:lnTo>
                <a:lnTo>
                  <a:pt x="826" y="122"/>
                </a:lnTo>
                <a:lnTo>
                  <a:pt x="882" y="133"/>
                </a:lnTo>
                <a:lnTo>
                  <a:pt x="948" y="133"/>
                </a:lnTo>
                <a:lnTo>
                  <a:pt x="1025" y="133"/>
                </a:lnTo>
                <a:lnTo>
                  <a:pt x="1190" y="155"/>
                </a:lnTo>
                <a:lnTo>
                  <a:pt x="1234" y="144"/>
                </a:lnTo>
                <a:lnTo>
                  <a:pt x="1279" y="144"/>
                </a:lnTo>
                <a:lnTo>
                  <a:pt x="1312" y="144"/>
                </a:lnTo>
                <a:lnTo>
                  <a:pt x="1367" y="122"/>
                </a:lnTo>
                <a:lnTo>
                  <a:pt x="1400" y="111"/>
                </a:lnTo>
                <a:lnTo>
                  <a:pt x="1433" y="89"/>
                </a:lnTo>
                <a:lnTo>
                  <a:pt x="1455" y="89"/>
                </a:lnTo>
                <a:lnTo>
                  <a:pt x="1488" y="89"/>
                </a:lnTo>
                <a:lnTo>
                  <a:pt x="1522" y="111"/>
                </a:lnTo>
                <a:lnTo>
                  <a:pt x="1631" y="166"/>
                </a:lnTo>
                <a:lnTo>
                  <a:pt x="1664" y="166"/>
                </a:lnTo>
                <a:lnTo>
                  <a:pt x="1720" y="144"/>
                </a:lnTo>
                <a:lnTo>
                  <a:pt x="1753" y="111"/>
                </a:lnTo>
                <a:lnTo>
                  <a:pt x="1808" y="100"/>
                </a:lnTo>
                <a:lnTo>
                  <a:pt x="1852" y="78"/>
                </a:lnTo>
                <a:lnTo>
                  <a:pt x="1940" y="89"/>
                </a:lnTo>
                <a:lnTo>
                  <a:pt x="2028" y="56"/>
                </a:lnTo>
                <a:lnTo>
                  <a:pt x="2028" y="33"/>
                </a:lnTo>
                <a:lnTo>
                  <a:pt x="2117" y="45"/>
                </a:lnTo>
                <a:lnTo>
                  <a:pt x="2194" y="45"/>
                </a:lnTo>
                <a:lnTo>
                  <a:pt x="2249" y="45"/>
                </a:lnTo>
                <a:lnTo>
                  <a:pt x="2293" y="45"/>
                </a:lnTo>
                <a:lnTo>
                  <a:pt x="2304" y="33"/>
                </a:lnTo>
                <a:lnTo>
                  <a:pt x="2337" y="33"/>
                </a:lnTo>
                <a:lnTo>
                  <a:pt x="2392" y="23"/>
                </a:lnTo>
                <a:lnTo>
                  <a:pt x="2448" y="23"/>
                </a:lnTo>
                <a:lnTo>
                  <a:pt x="2536" y="23"/>
                </a:lnTo>
                <a:lnTo>
                  <a:pt x="2635" y="33"/>
                </a:lnTo>
                <a:lnTo>
                  <a:pt x="2789" y="33"/>
                </a:lnTo>
                <a:lnTo>
                  <a:pt x="2822" y="33"/>
                </a:lnTo>
                <a:lnTo>
                  <a:pt x="2822" y="23"/>
                </a:lnTo>
                <a:lnTo>
                  <a:pt x="2866" y="23"/>
                </a:lnTo>
                <a:lnTo>
                  <a:pt x="2932" y="33"/>
                </a:lnTo>
                <a:lnTo>
                  <a:pt x="2932" y="11"/>
                </a:lnTo>
                <a:lnTo>
                  <a:pt x="2977" y="11"/>
                </a:lnTo>
                <a:lnTo>
                  <a:pt x="3043" y="0"/>
                </a:lnTo>
                <a:lnTo>
                  <a:pt x="3131" y="11"/>
                </a:lnTo>
                <a:lnTo>
                  <a:pt x="3208" y="11"/>
                </a:lnTo>
                <a:lnTo>
                  <a:pt x="3285" y="33"/>
                </a:lnTo>
                <a:lnTo>
                  <a:pt x="3329" y="56"/>
                </a:lnTo>
                <a:lnTo>
                  <a:pt x="3406" y="78"/>
                </a:lnTo>
                <a:lnTo>
                  <a:pt x="3582" y="89"/>
                </a:lnTo>
                <a:lnTo>
                  <a:pt x="3693" y="111"/>
                </a:lnTo>
                <a:lnTo>
                  <a:pt x="3781" y="111"/>
                </a:lnTo>
                <a:lnTo>
                  <a:pt x="3913" y="133"/>
                </a:lnTo>
                <a:lnTo>
                  <a:pt x="4035" y="166"/>
                </a:lnTo>
                <a:lnTo>
                  <a:pt x="4167" y="177"/>
                </a:lnTo>
                <a:lnTo>
                  <a:pt x="4300" y="155"/>
                </a:lnTo>
                <a:lnTo>
                  <a:pt x="4409" y="122"/>
                </a:lnTo>
                <a:lnTo>
                  <a:pt x="4531" y="122"/>
                </a:lnTo>
                <a:lnTo>
                  <a:pt x="4619" y="144"/>
                </a:lnTo>
                <a:lnTo>
                  <a:pt x="4642" y="155"/>
                </a:lnTo>
                <a:lnTo>
                  <a:pt x="4751" y="177"/>
                </a:lnTo>
                <a:lnTo>
                  <a:pt x="4895" y="177"/>
                </a:lnTo>
                <a:lnTo>
                  <a:pt x="5071" y="244"/>
                </a:lnTo>
                <a:lnTo>
                  <a:pt x="5192" y="233"/>
                </a:lnTo>
                <a:lnTo>
                  <a:pt x="5325" y="177"/>
                </a:lnTo>
                <a:lnTo>
                  <a:pt x="5446" y="155"/>
                </a:lnTo>
                <a:lnTo>
                  <a:pt x="5568" y="133"/>
                </a:lnTo>
                <a:lnTo>
                  <a:pt x="5733" y="133"/>
                </a:lnTo>
                <a:lnTo>
                  <a:pt x="5865" y="122"/>
                </a:lnTo>
                <a:lnTo>
                  <a:pt x="5909" y="122"/>
                </a:lnTo>
              </a:path>
            </a:pathLst>
          </a:custGeom>
          <a:noFill/>
          <a:ln w="50800" cap="rnd">
            <a:solidFill>
              <a:srgbClr val="00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tr-TR"/>
          </a:p>
        </p:txBody>
      </p:sp>
    </p:spTree>
    <p:extLst>
      <p:ext uri="{BB962C8B-B14F-4D97-AF65-F5344CB8AC3E}">
        <p14:creationId xmlns:p14="http://schemas.microsoft.com/office/powerpoint/2010/main" val="3142701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Rot="1" noChangeArrowheads="1"/>
          </p:cNvSpPr>
          <p:nvPr>
            <p:ph type="title"/>
          </p:nvPr>
        </p:nvSpPr>
        <p:spPr>
          <a:xfrm>
            <a:off x="457200" y="116632"/>
            <a:ext cx="8229600" cy="864096"/>
          </a:xfrm>
        </p:spPr>
        <p:txBody>
          <a:bodyPr/>
          <a:lstStyle/>
          <a:p>
            <a:r>
              <a:rPr lang="tr-TR" sz="2800" i="1" dirty="0" err="1" smtClean="0">
                <a:solidFill>
                  <a:schemeClr val="tx2"/>
                </a:solidFill>
                <a:effectLst>
                  <a:outerShdw blurRad="38100" dist="38100" dir="2700000" algn="tl">
                    <a:srgbClr val="000000">
                      <a:alpha val="43137"/>
                    </a:srgbClr>
                  </a:outerShdw>
                </a:effectLst>
              </a:rPr>
              <a:t>Anex</a:t>
            </a:r>
            <a:r>
              <a:rPr lang="tr-TR" sz="2800" i="1" dirty="0" smtClean="0">
                <a:solidFill>
                  <a:schemeClr val="tx2"/>
                </a:solidFill>
                <a:effectLst>
                  <a:outerShdw blurRad="38100" dist="38100" dir="2700000" algn="tl">
                    <a:srgbClr val="000000">
                      <a:alpha val="43137"/>
                    </a:srgbClr>
                  </a:outerShdw>
                </a:effectLst>
              </a:rPr>
              <a:t> SL Yüksek </a:t>
            </a:r>
            <a:r>
              <a:rPr lang="tr-TR" sz="2800" i="1" dirty="0">
                <a:solidFill>
                  <a:schemeClr val="tx2"/>
                </a:solidFill>
                <a:effectLst>
                  <a:outerShdw blurRad="38100" dist="38100" dir="2700000" algn="tl">
                    <a:srgbClr val="000000">
                      <a:alpha val="43137"/>
                    </a:srgbClr>
                  </a:outerShdw>
                </a:effectLst>
              </a:rPr>
              <a:t>Seviye Yapı Nedir?</a:t>
            </a:r>
          </a:p>
        </p:txBody>
      </p:sp>
      <p:sp>
        <p:nvSpPr>
          <p:cNvPr id="3" name="İçerik Yer Tutucusu 2"/>
          <p:cNvSpPr>
            <a:spLocks noGrp="1"/>
          </p:cNvSpPr>
          <p:nvPr>
            <p:ph idx="1"/>
          </p:nvPr>
        </p:nvSpPr>
        <p:spPr>
          <a:xfrm>
            <a:off x="755576" y="1268760"/>
            <a:ext cx="8280920" cy="4176465"/>
          </a:xfrm>
        </p:spPr>
        <p:txBody>
          <a:bodyPr/>
          <a:lstStyle/>
          <a:p>
            <a:pPr algn="just"/>
            <a:r>
              <a:rPr lang="tr-TR" sz="2000" dirty="0"/>
              <a:t>ISO; çevre, kalite, iş sürekliliği yönetimi, </a:t>
            </a:r>
            <a:r>
              <a:rPr lang="tr-TR" sz="2000" dirty="0" smtClean="0"/>
              <a:t>gibi </a:t>
            </a:r>
            <a:r>
              <a:rPr lang="tr-TR" sz="2000" dirty="0"/>
              <a:t>çeşitli konularda yönetim sistemi standartları oluşturmuş ve yayımlamıştır. </a:t>
            </a:r>
            <a:endParaRPr lang="tr-TR" sz="2000" dirty="0" smtClean="0"/>
          </a:p>
          <a:p>
            <a:pPr algn="just"/>
            <a:r>
              <a:rPr lang="tr-TR" sz="2000" dirty="0" smtClean="0"/>
              <a:t>Bu </a:t>
            </a:r>
            <a:r>
              <a:rPr lang="tr-TR" sz="2000" dirty="0"/>
              <a:t>standartların ortak unsurları olmasına rağmen, çok farklı şekil ve yapılarda hususlar da içermekteydi. Bu farklılıklar ve ortak yapı eksikliği, uygulama aşamasında bazı karışıklıklar ve zorluklara sebep olmaktaydı. Bu karışıklıklar ve zorluklar ISO standartlarında </a:t>
            </a:r>
            <a:r>
              <a:rPr lang="tr-TR" sz="2000" dirty="0" err="1"/>
              <a:t>Annex</a:t>
            </a:r>
            <a:r>
              <a:rPr lang="tr-TR" sz="2000" dirty="0"/>
              <a:t> SL Yüksek Seviye Yapı yapısına geçilme ihtiyacını doğurmuştur. </a:t>
            </a:r>
            <a:endParaRPr lang="tr-TR" sz="2000" dirty="0" smtClean="0"/>
          </a:p>
          <a:p>
            <a:pPr algn="just"/>
            <a:r>
              <a:rPr lang="tr-TR" sz="2000" dirty="0" smtClean="0"/>
              <a:t>Başlangıçta</a:t>
            </a:r>
            <a:r>
              <a:rPr lang="tr-TR" sz="2000" dirty="0"/>
              <a:t>, ISO 9001 ve ISO 14001 arasındaki uyumluluğu koordine etmek için kurulan </a:t>
            </a:r>
            <a:r>
              <a:rPr lang="tr-TR" sz="2000" dirty="0" err="1"/>
              <a:t>Annex</a:t>
            </a:r>
            <a:r>
              <a:rPr lang="tr-TR" sz="2000" dirty="0"/>
              <a:t> SL Yüksek Seviye Yapı, tüm ISO yönetim sistemi standartları için uygulanabilir bir taslak haline getirilmiştir.</a:t>
            </a:r>
          </a:p>
          <a:p>
            <a:pPr algn="just"/>
            <a:r>
              <a:rPr lang="tr-TR" sz="2000" dirty="0"/>
              <a:t>İşletmelerde birden fazla yönetim sistemlerinin entegre olarak kurulmasını kolaylaştırıp, cazip hale getirmek için oluşturulan bir taslak yapı olan </a:t>
            </a:r>
            <a:r>
              <a:rPr lang="tr-TR" sz="2000" dirty="0" err="1"/>
              <a:t>Annex</a:t>
            </a:r>
            <a:r>
              <a:rPr lang="tr-TR" sz="2000" dirty="0"/>
              <a:t> SL Yüksek Seviye Yapı, aynı zamanda birden fazla yönetim sistemi arasında yeni kavramları aşılamak için bir fırsat oluşturmaktadır.</a:t>
            </a:r>
          </a:p>
          <a:p>
            <a:pPr algn="just"/>
            <a:r>
              <a:rPr lang="tr-TR" sz="2000" dirty="0"/>
              <a:t>Özetle </a:t>
            </a:r>
            <a:r>
              <a:rPr lang="tr-TR" sz="2000" dirty="0" err="1"/>
              <a:t>Annex</a:t>
            </a:r>
            <a:r>
              <a:rPr lang="tr-TR" sz="2000" dirty="0"/>
              <a:t> SL Yüksek Seviye Yapı; aynı çekirdek metin, ortak terimler ve tanımlar içeren bir temel standart yapısıdır.</a:t>
            </a:r>
          </a:p>
        </p:txBody>
      </p:sp>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6</a:t>
            </a:fld>
            <a:endParaRPr lang="tr-TR"/>
          </a:p>
        </p:txBody>
      </p:sp>
    </p:spTree>
    <p:extLst>
      <p:ext uri="{BB962C8B-B14F-4D97-AF65-F5344CB8AC3E}">
        <p14:creationId xmlns:p14="http://schemas.microsoft.com/office/powerpoint/2010/main" val="24861535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rmAutofit/>
          </a:bodyPr>
          <a:lstStyle/>
          <a:p>
            <a:r>
              <a:rPr lang="tr-TR" sz="2200" b="1" dirty="0" smtClean="0">
                <a:solidFill>
                  <a:schemeClr val="accent1">
                    <a:lumMod val="50000"/>
                  </a:schemeClr>
                </a:solidFill>
                <a:latin typeface="Arial" pitchFamily="34" charset="0"/>
                <a:cs typeface="Arial" pitchFamily="34" charset="0"/>
              </a:rPr>
              <a:t>İŞ KAZALARININ ETKİLERİ</a:t>
            </a:r>
            <a:endParaRPr lang="tr-TR" sz="22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040560"/>
          </a:xfrm>
        </p:spPr>
        <p:txBody>
          <a:bodyPr numCol="1">
            <a:noAutofit/>
          </a:bodyPr>
          <a:lstStyle/>
          <a:p>
            <a:pPr marL="355600" indent="-355600" algn="l">
              <a:buClr>
                <a:srgbClr val="00B0F0"/>
              </a:buClr>
              <a:buFont typeface="Wingdings" pitchFamily="2" charset="2"/>
              <a:buAutoNum type="arabicPeriod"/>
            </a:pPr>
            <a:endParaRPr lang="tr-TR" sz="2000" dirty="0" smtClean="0">
              <a:solidFill>
                <a:schemeClr val="tx1"/>
              </a:solidFill>
              <a:latin typeface="Arial" pitchFamily="34" charset="0"/>
              <a:cs typeface="Arial" pitchFamily="34" charset="0"/>
            </a:endParaRPr>
          </a:p>
          <a:p>
            <a:pPr marL="355600" indent="-355600" algn="l">
              <a:buClr>
                <a:srgbClr val="00B0F0"/>
              </a:buClr>
              <a:buFont typeface="Wingdings" pitchFamily="2" charset="2"/>
              <a:buAutoNum type="arabicPeriod"/>
            </a:pPr>
            <a:endParaRPr lang="tr-TR" sz="2000" dirty="0">
              <a:solidFill>
                <a:schemeClr val="tx1"/>
              </a:solidFill>
              <a:latin typeface="Arial" pitchFamily="34" charset="0"/>
              <a:cs typeface="Arial" pitchFamily="34" charset="0"/>
            </a:endParaRPr>
          </a:p>
          <a:p>
            <a:pPr marL="355600" indent="-355600" algn="l">
              <a:buClr>
                <a:srgbClr val="00B0F0"/>
              </a:buClr>
              <a:buFont typeface="Wingdings" pitchFamily="2" charset="2"/>
              <a:buAutoNum type="arabicPeriod"/>
            </a:pPr>
            <a:endParaRPr lang="tr-TR" sz="2000" dirty="0" smtClean="0">
              <a:solidFill>
                <a:schemeClr val="tx1"/>
              </a:solidFill>
              <a:latin typeface="Arial" pitchFamily="34" charset="0"/>
              <a:cs typeface="Arial" pitchFamily="34" charset="0"/>
            </a:endParaRPr>
          </a:p>
          <a:p>
            <a:pPr marL="355600" indent="-355600" algn="l">
              <a:buClr>
                <a:srgbClr val="00B0F0"/>
              </a:buClr>
              <a:buFont typeface="Wingdings" pitchFamily="2" charset="2"/>
              <a:buAutoNum type="arabicPeriod"/>
            </a:pPr>
            <a:endParaRPr lang="tr-TR" sz="2000" dirty="0">
              <a:solidFill>
                <a:schemeClr val="tx1"/>
              </a:solidFill>
              <a:latin typeface="Arial" pitchFamily="34" charset="0"/>
              <a:cs typeface="Arial" pitchFamily="34" charset="0"/>
            </a:endParaRPr>
          </a:p>
          <a:p>
            <a:pPr marL="1790700" indent="-355600" algn="l">
              <a:buClr>
                <a:srgbClr val="00B0F0"/>
              </a:buClr>
              <a:buFont typeface="Wingdings" pitchFamily="2" charset="2"/>
              <a:buAutoNum type="arabicPeriod"/>
            </a:pPr>
            <a:r>
              <a:rPr lang="tr-TR" sz="2000" dirty="0" smtClean="0">
                <a:solidFill>
                  <a:schemeClr val="tx1"/>
                </a:solidFill>
                <a:latin typeface="Arial" pitchFamily="34" charset="0"/>
                <a:cs typeface="Arial" pitchFamily="34" charset="0"/>
              </a:rPr>
              <a:t>Sosyolojik</a:t>
            </a:r>
            <a:endParaRPr lang="tr-TR" sz="2000" dirty="0">
              <a:solidFill>
                <a:schemeClr val="tx1"/>
              </a:solidFill>
              <a:latin typeface="Arial" pitchFamily="34" charset="0"/>
              <a:cs typeface="Arial" pitchFamily="34" charset="0"/>
            </a:endParaRPr>
          </a:p>
          <a:p>
            <a:pPr marL="1790700" indent="-355600" algn="l">
              <a:buClr>
                <a:srgbClr val="00B0F0"/>
              </a:buClr>
              <a:buFont typeface="Wingdings" pitchFamily="2" charset="2"/>
              <a:buAutoNum type="arabicPeriod"/>
            </a:pPr>
            <a:r>
              <a:rPr lang="tr-TR" sz="2000" dirty="0">
                <a:solidFill>
                  <a:schemeClr val="tx1"/>
                </a:solidFill>
                <a:latin typeface="Arial" pitchFamily="34" charset="0"/>
                <a:cs typeface="Arial" pitchFamily="34" charset="0"/>
              </a:rPr>
              <a:t>Psikolojik</a:t>
            </a:r>
          </a:p>
          <a:p>
            <a:pPr marL="1790700" indent="-355600" algn="l">
              <a:buClr>
                <a:srgbClr val="00B0F0"/>
              </a:buClr>
              <a:buFont typeface="Wingdings" pitchFamily="2" charset="2"/>
              <a:buAutoNum type="arabicPeriod"/>
            </a:pPr>
            <a:r>
              <a:rPr lang="tr-TR" sz="2000" dirty="0">
                <a:solidFill>
                  <a:schemeClr val="tx1"/>
                </a:solidFill>
                <a:latin typeface="Arial" pitchFamily="34" charset="0"/>
                <a:cs typeface="Arial" pitchFamily="34" charset="0"/>
              </a:rPr>
              <a:t>Tıbbi</a:t>
            </a:r>
          </a:p>
          <a:p>
            <a:pPr marL="1790700" indent="-355600" algn="l">
              <a:buClr>
                <a:srgbClr val="00B0F0"/>
              </a:buClr>
              <a:buFont typeface="Wingdings" pitchFamily="2" charset="2"/>
              <a:buAutoNum type="arabicPeriod"/>
            </a:pPr>
            <a:r>
              <a:rPr lang="tr-TR" sz="2000" dirty="0">
                <a:solidFill>
                  <a:schemeClr val="tx1"/>
                </a:solidFill>
                <a:latin typeface="Arial" pitchFamily="34" charset="0"/>
                <a:cs typeface="Arial" pitchFamily="34" charset="0"/>
              </a:rPr>
              <a:t>Ekonomik</a:t>
            </a:r>
          </a:p>
          <a:p>
            <a:pPr marL="609600" indent="-609600" algn="l">
              <a:buClr>
                <a:schemeClr val="bg2"/>
              </a:buClr>
              <a:buFont typeface="Wingdings" pitchFamily="2" charset="2"/>
              <a:buBlip>
                <a:blip r:embed="rId3"/>
              </a:buBlip>
            </a:pPr>
            <a:endParaRPr lang="tr-TR" sz="2000" dirty="0">
              <a:solidFill>
                <a:schemeClr val="tx1"/>
              </a:solidFill>
              <a:latin typeface="Arial" pitchFamily="34" charset="0"/>
              <a:cs typeface="Arial" pitchFamily="34" charset="0"/>
            </a:endParaRPr>
          </a:p>
        </p:txBody>
      </p:sp>
      <p:pic>
        <p:nvPicPr>
          <p:cNvPr id="5" name="Resim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32748" y="2060848"/>
            <a:ext cx="4089622" cy="26621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reflection blurRad="6350" stA="50000" endA="295" endPos="92000" dist="101600" dir="5400000" sy="-100000" algn="bl" rotWithShape="0"/>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34027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rmAutofit/>
          </a:bodyPr>
          <a:lstStyle/>
          <a:p>
            <a:r>
              <a:rPr lang="tr-TR" sz="2200" b="1" dirty="0" smtClean="0">
                <a:solidFill>
                  <a:schemeClr val="accent1">
                    <a:lumMod val="50000"/>
                  </a:schemeClr>
                </a:solidFill>
                <a:latin typeface="Arial" pitchFamily="34" charset="0"/>
                <a:cs typeface="Arial" pitchFamily="34" charset="0"/>
              </a:rPr>
              <a:t>İŞ KAZALARININ ETKİLERİ </a:t>
            </a:r>
            <a:endParaRPr lang="tr-TR" sz="22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040560"/>
          </a:xfrm>
        </p:spPr>
        <p:txBody>
          <a:bodyPr numCol="1">
            <a:noAutofit/>
          </a:bodyPr>
          <a:lstStyle/>
          <a:p>
            <a:pPr marL="342900" indent="-342900" algn="just">
              <a:lnSpc>
                <a:spcPct val="90000"/>
              </a:lnSpc>
              <a:buClr>
                <a:srgbClr val="00B0F0"/>
              </a:buClr>
              <a:buFont typeface="Wingdings" pitchFamily="2" charset="2"/>
              <a:buChar char="q"/>
            </a:pPr>
            <a:endParaRPr lang="tr-TR" sz="2000" dirty="0" smtClean="0">
              <a:solidFill>
                <a:schemeClr val="tx1"/>
              </a:solidFill>
              <a:latin typeface="Arial" pitchFamily="34" charset="0"/>
              <a:cs typeface="Arial" pitchFamily="34" charset="0"/>
            </a:endParaRPr>
          </a:p>
          <a:p>
            <a:pPr marL="342900" indent="-342900" algn="just">
              <a:lnSpc>
                <a:spcPct val="90000"/>
              </a:lnSpc>
              <a:buClr>
                <a:srgbClr val="00B0F0"/>
              </a:buClr>
              <a:buFont typeface="Wingdings" pitchFamily="2" charset="2"/>
              <a:buChar char="q"/>
            </a:pPr>
            <a:r>
              <a:rPr lang="tr-TR" sz="2000" dirty="0" smtClean="0">
                <a:solidFill>
                  <a:schemeClr val="tx1"/>
                </a:solidFill>
                <a:latin typeface="Arial" pitchFamily="34" charset="0"/>
                <a:cs typeface="Arial" pitchFamily="34" charset="0"/>
              </a:rPr>
              <a:t>İş gören Açısından</a:t>
            </a:r>
            <a:endParaRPr lang="tr-TR" sz="2000" dirty="0">
              <a:solidFill>
                <a:schemeClr val="tx1"/>
              </a:solidFill>
              <a:latin typeface="Arial" pitchFamily="34" charset="0"/>
              <a:cs typeface="Arial" pitchFamily="34" charset="0"/>
            </a:endParaRPr>
          </a:p>
          <a:p>
            <a:pPr algn="just">
              <a:lnSpc>
                <a:spcPct val="90000"/>
              </a:lnSpc>
            </a:pPr>
            <a:endParaRPr lang="tr-TR" sz="2000" dirty="0">
              <a:solidFill>
                <a:schemeClr val="tx1"/>
              </a:solidFill>
              <a:latin typeface="Arial" pitchFamily="34" charset="0"/>
              <a:cs typeface="Arial" pitchFamily="34" charset="0"/>
            </a:endParaRPr>
          </a:p>
          <a:p>
            <a:pPr algn="just">
              <a:lnSpc>
                <a:spcPct val="90000"/>
              </a:lnSpc>
            </a:pPr>
            <a:r>
              <a:rPr lang="tr-TR" sz="2000" dirty="0" smtClean="0">
                <a:solidFill>
                  <a:schemeClr val="tx1"/>
                </a:solidFill>
                <a:latin typeface="Arial" pitchFamily="34" charset="0"/>
                <a:cs typeface="Arial" pitchFamily="34" charset="0"/>
              </a:rPr>
              <a:t>Sakat </a:t>
            </a:r>
            <a:r>
              <a:rPr lang="tr-TR" sz="2000" dirty="0">
                <a:solidFill>
                  <a:schemeClr val="tx1"/>
                </a:solidFill>
                <a:latin typeface="Arial" pitchFamily="34" charset="0"/>
                <a:cs typeface="Arial" pitchFamily="34" charset="0"/>
              </a:rPr>
              <a:t>kalabilir (Ancak çalıştığı sürece ücret alabilir, geçimini sağlayabilir). Hayatını kaybedebilir.</a:t>
            </a:r>
          </a:p>
          <a:p>
            <a:pPr algn="just">
              <a:lnSpc>
                <a:spcPct val="90000"/>
              </a:lnSpc>
            </a:pPr>
            <a:endParaRPr lang="tr-TR" sz="2000" dirty="0">
              <a:solidFill>
                <a:schemeClr val="tx1"/>
              </a:solidFill>
              <a:latin typeface="Arial" pitchFamily="34" charset="0"/>
              <a:cs typeface="Arial" pitchFamily="34" charset="0"/>
            </a:endParaRPr>
          </a:p>
          <a:p>
            <a:pPr marL="342900" indent="-342900" algn="just">
              <a:lnSpc>
                <a:spcPct val="90000"/>
              </a:lnSpc>
              <a:buClr>
                <a:srgbClr val="00B0F0"/>
              </a:buClr>
              <a:buFont typeface="Wingdings" pitchFamily="2" charset="2"/>
              <a:buChar char="q"/>
            </a:pPr>
            <a:r>
              <a:rPr lang="tr-TR" sz="2000" dirty="0" smtClean="0">
                <a:solidFill>
                  <a:schemeClr val="tx1"/>
                </a:solidFill>
                <a:latin typeface="Arial" pitchFamily="34" charset="0"/>
                <a:cs typeface="Arial" pitchFamily="34" charset="0"/>
              </a:rPr>
              <a:t>İşveren Açısından</a:t>
            </a:r>
            <a:endParaRPr lang="tr-TR" sz="2000" dirty="0">
              <a:solidFill>
                <a:schemeClr val="tx1"/>
              </a:solidFill>
              <a:latin typeface="Arial" pitchFamily="34" charset="0"/>
              <a:cs typeface="Arial" pitchFamily="34" charset="0"/>
            </a:endParaRPr>
          </a:p>
          <a:p>
            <a:pPr algn="just">
              <a:lnSpc>
                <a:spcPct val="90000"/>
              </a:lnSpc>
            </a:pPr>
            <a:endParaRPr lang="tr-TR" sz="2000" dirty="0">
              <a:solidFill>
                <a:schemeClr val="tx1"/>
              </a:solidFill>
              <a:latin typeface="Arial" pitchFamily="34" charset="0"/>
              <a:cs typeface="Arial" pitchFamily="34" charset="0"/>
            </a:endParaRPr>
          </a:p>
          <a:p>
            <a:pPr algn="just">
              <a:lnSpc>
                <a:spcPct val="90000"/>
              </a:lnSpc>
            </a:pPr>
            <a:r>
              <a:rPr lang="tr-TR" sz="2000" dirty="0" smtClean="0">
                <a:solidFill>
                  <a:schemeClr val="tx1"/>
                </a:solidFill>
                <a:latin typeface="Arial" pitchFamily="34" charset="0"/>
                <a:cs typeface="Arial" pitchFamily="34" charset="0"/>
              </a:rPr>
              <a:t>Üretim </a:t>
            </a:r>
            <a:r>
              <a:rPr lang="tr-TR" sz="2000" dirty="0">
                <a:solidFill>
                  <a:schemeClr val="tx1"/>
                </a:solidFill>
                <a:latin typeface="Arial" pitchFamily="34" charset="0"/>
                <a:cs typeface="Arial" pitchFamily="34" charset="0"/>
              </a:rPr>
              <a:t>ve verimlilik olumsuz yönde etkilenir.</a:t>
            </a:r>
          </a:p>
          <a:p>
            <a:pPr algn="just">
              <a:lnSpc>
                <a:spcPct val="90000"/>
              </a:lnSpc>
            </a:pPr>
            <a:endParaRPr lang="tr-TR" sz="2000" dirty="0">
              <a:solidFill>
                <a:schemeClr val="tx1"/>
              </a:solidFill>
              <a:latin typeface="Arial" pitchFamily="34" charset="0"/>
              <a:cs typeface="Arial" pitchFamily="34" charset="0"/>
            </a:endParaRPr>
          </a:p>
          <a:p>
            <a:pPr marL="342900" indent="-342900" algn="just">
              <a:lnSpc>
                <a:spcPct val="90000"/>
              </a:lnSpc>
              <a:buClr>
                <a:srgbClr val="00B0F0"/>
              </a:buClr>
              <a:buFont typeface="Wingdings" pitchFamily="2" charset="2"/>
              <a:buChar char="q"/>
            </a:pPr>
            <a:r>
              <a:rPr lang="tr-TR" sz="2000" dirty="0" smtClean="0">
                <a:solidFill>
                  <a:schemeClr val="tx1"/>
                </a:solidFill>
                <a:latin typeface="Arial" pitchFamily="34" charset="0"/>
                <a:cs typeface="Arial" pitchFamily="34" charset="0"/>
              </a:rPr>
              <a:t>Ülke </a:t>
            </a:r>
            <a:r>
              <a:rPr lang="tr-TR" sz="2000" dirty="0">
                <a:solidFill>
                  <a:schemeClr val="tx1"/>
                </a:solidFill>
                <a:latin typeface="Arial" pitchFamily="34" charset="0"/>
                <a:cs typeface="Arial" pitchFamily="34" charset="0"/>
              </a:rPr>
              <a:t>Ekonomisi </a:t>
            </a:r>
            <a:r>
              <a:rPr lang="tr-TR" sz="2000" dirty="0" smtClean="0">
                <a:solidFill>
                  <a:schemeClr val="tx1"/>
                </a:solidFill>
                <a:latin typeface="Arial" pitchFamily="34" charset="0"/>
                <a:cs typeface="Arial" pitchFamily="34" charset="0"/>
              </a:rPr>
              <a:t>Açısından</a:t>
            </a:r>
            <a:endParaRPr lang="tr-TR" sz="2000" dirty="0">
              <a:solidFill>
                <a:schemeClr val="tx1"/>
              </a:solidFill>
              <a:latin typeface="Arial" pitchFamily="34" charset="0"/>
              <a:cs typeface="Arial" pitchFamily="34" charset="0"/>
            </a:endParaRPr>
          </a:p>
          <a:p>
            <a:pPr algn="just">
              <a:lnSpc>
                <a:spcPct val="90000"/>
              </a:lnSpc>
            </a:pPr>
            <a:endParaRPr lang="tr-TR" sz="2000" dirty="0">
              <a:solidFill>
                <a:schemeClr val="tx1"/>
              </a:solidFill>
              <a:latin typeface="Arial" pitchFamily="34" charset="0"/>
              <a:cs typeface="Arial" pitchFamily="34" charset="0"/>
            </a:endParaRPr>
          </a:p>
          <a:p>
            <a:pPr algn="just">
              <a:lnSpc>
                <a:spcPct val="90000"/>
              </a:lnSpc>
            </a:pPr>
            <a:r>
              <a:rPr lang="tr-TR" sz="2000" dirty="0" smtClean="0">
                <a:solidFill>
                  <a:schemeClr val="tx1"/>
                </a:solidFill>
                <a:latin typeface="Arial" pitchFamily="34" charset="0"/>
                <a:cs typeface="Arial" pitchFamily="34" charset="0"/>
              </a:rPr>
              <a:t>Sosyal </a:t>
            </a:r>
            <a:r>
              <a:rPr lang="tr-TR" sz="2000" dirty="0">
                <a:solidFill>
                  <a:schemeClr val="tx1"/>
                </a:solidFill>
                <a:latin typeface="Arial" pitchFamily="34" charset="0"/>
                <a:cs typeface="Arial" pitchFamily="34" charset="0"/>
              </a:rPr>
              <a:t>güvenlik sistemi zarar görür, ülke kaynakları israf olur. Milli refah olumsuz etkilenir.</a:t>
            </a:r>
          </a:p>
          <a:p>
            <a:pPr algn="just">
              <a:buClr>
                <a:schemeClr val="bg2"/>
              </a:buClr>
            </a:pPr>
            <a:endParaRPr lang="tr-TR"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461288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
            <a:ext cx="8918910" cy="1052736"/>
          </a:xfrm>
        </p:spPr>
        <p:txBody>
          <a:bodyPr>
            <a:noAutofit/>
          </a:bodyPr>
          <a:lstStyle/>
          <a:p>
            <a:r>
              <a:rPr lang="tr-TR" sz="2000" b="1" dirty="0" smtClean="0">
                <a:solidFill>
                  <a:schemeClr val="accent1">
                    <a:lumMod val="50000"/>
                  </a:schemeClr>
                </a:solidFill>
                <a:latin typeface="Arial" pitchFamily="34" charset="0"/>
                <a:cs typeface="Arial" pitchFamily="34" charset="0"/>
              </a:rPr>
              <a:t>İSG YÖNETİM SİSTEMİNİN FAYDALARI</a:t>
            </a:r>
            <a:endParaRPr lang="tr-TR" sz="2000" b="1" dirty="0">
              <a:solidFill>
                <a:schemeClr val="accent1">
                  <a:lumMod val="50000"/>
                </a:schemeClr>
              </a:solidFill>
              <a:latin typeface="Arial" pitchFamily="34" charset="0"/>
              <a:cs typeface="Arial" pitchFamily="34" charset="0"/>
            </a:endParaRPr>
          </a:p>
        </p:txBody>
      </p:sp>
      <p:sp>
        <p:nvSpPr>
          <p:cNvPr id="3" name="Alt Başlık 2"/>
          <p:cNvSpPr>
            <a:spLocks noGrp="1"/>
          </p:cNvSpPr>
          <p:nvPr>
            <p:ph type="subTitle" idx="1"/>
          </p:nvPr>
        </p:nvSpPr>
        <p:spPr>
          <a:xfrm>
            <a:off x="179512" y="1124744"/>
            <a:ext cx="8856984" cy="5040560"/>
          </a:xfrm>
        </p:spPr>
        <p:txBody>
          <a:bodyPr numCol="1">
            <a:noAutofit/>
          </a:bodyPr>
          <a:lstStyle/>
          <a:p>
            <a:pPr marL="342900" lvl="1" indent="-342900" algn="l">
              <a:lnSpc>
                <a:spcPct val="110000"/>
              </a:lnSpc>
              <a:buClr>
                <a:srgbClr val="00B0F0"/>
              </a:buClr>
              <a:buFont typeface="Wingdings" pitchFamily="2" charset="2"/>
              <a:buChar char="q"/>
            </a:pPr>
            <a:endParaRPr lang="tr-TR" sz="2000" dirty="0" smtClean="0">
              <a:solidFill>
                <a:schemeClr val="tx1"/>
              </a:solidFill>
              <a:latin typeface="Arial" pitchFamily="34" charset="0"/>
              <a:cs typeface="Arial" pitchFamily="34" charset="0"/>
            </a:endParaRPr>
          </a:p>
          <a:p>
            <a:pPr marL="342900" lvl="1" indent="-342900" algn="l">
              <a:lnSpc>
                <a:spcPct val="110000"/>
              </a:lnSpc>
              <a:buClr>
                <a:srgbClr val="00B0F0"/>
              </a:buClr>
              <a:buFont typeface="Wingdings" pitchFamily="2" charset="2"/>
              <a:buChar char="q"/>
            </a:pPr>
            <a:endParaRPr lang="tr-TR" sz="2000" dirty="0">
              <a:solidFill>
                <a:schemeClr val="tx1"/>
              </a:solidFill>
              <a:latin typeface="Arial" pitchFamily="34" charset="0"/>
              <a:cs typeface="Arial" pitchFamily="34" charset="0"/>
            </a:endParaRPr>
          </a:p>
          <a:p>
            <a:pPr marL="342900" lvl="1" indent="-342900" algn="l">
              <a:lnSpc>
                <a:spcPct val="110000"/>
              </a:lnSpc>
              <a:buClr>
                <a:srgbClr val="00B0F0"/>
              </a:buClr>
              <a:buFont typeface="Wingdings" pitchFamily="2" charset="2"/>
              <a:buChar char="q"/>
            </a:pPr>
            <a:r>
              <a:rPr lang="tr-TR" sz="2000" dirty="0" smtClean="0">
                <a:solidFill>
                  <a:schemeClr val="tx1"/>
                </a:solidFill>
                <a:latin typeface="Arial" pitchFamily="34" charset="0"/>
                <a:cs typeface="Arial" pitchFamily="34" charset="0"/>
              </a:rPr>
              <a:t>Hastalık </a:t>
            </a:r>
            <a:r>
              <a:rPr lang="tr-TR" sz="2000" dirty="0">
                <a:solidFill>
                  <a:schemeClr val="tx1"/>
                </a:solidFill>
                <a:latin typeface="Arial" pitchFamily="34" charset="0"/>
                <a:cs typeface="Arial" pitchFamily="34" charset="0"/>
              </a:rPr>
              <a:t>ve sakatlıkları azaltarak, çalışanların ve toplumun rahat ve güvenli bir ortamda yaşamalarını sağlar. </a:t>
            </a:r>
            <a:endParaRPr lang="tr-TR" sz="2000" dirty="0" smtClean="0">
              <a:solidFill>
                <a:schemeClr val="tx1"/>
              </a:solidFill>
              <a:latin typeface="Arial" pitchFamily="34" charset="0"/>
              <a:cs typeface="Arial" pitchFamily="34" charset="0"/>
            </a:endParaRPr>
          </a:p>
          <a:p>
            <a:pPr marL="342900" lvl="1" indent="-342900" algn="l">
              <a:lnSpc>
                <a:spcPct val="110000"/>
              </a:lnSpc>
              <a:buClr>
                <a:srgbClr val="00B0F0"/>
              </a:buClr>
              <a:buFont typeface="Wingdings" pitchFamily="2" charset="2"/>
              <a:buChar char="q"/>
            </a:pPr>
            <a:r>
              <a:rPr lang="tr-TR" sz="2000" dirty="0" smtClean="0">
                <a:solidFill>
                  <a:schemeClr val="tx1"/>
                </a:solidFill>
                <a:latin typeface="Arial" pitchFamily="34" charset="0"/>
                <a:cs typeface="Arial" pitchFamily="34" charset="0"/>
              </a:rPr>
              <a:t>Kaynakların </a:t>
            </a:r>
            <a:r>
              <a:rPr lang="tr-TR" sz="2000" dirty="0">
                <a:solidFill>
                  <a:schemeClr val="tx1"/>
                </a:solidFill>
                <a:latin typeface="Arial" pitchFamily="34" charset="0"/>
                <a:cs typeface="Arial" pitchFamily="34" charset="0"/>
              </a:rPr>
              <a:t>etkin  kullanımıyla tasarruf sağlar,</a:t>
            </a:r>
          </a:p>
          <a:p>
            <a:pPr marL="342900" lvl="1" indent="-342900" algn="l">
              <a:lnSpc>
                <a:spcPct val="110000"/>
              </a:lnSpc>
              <a:buClr>
                <a:srgbClr val="00B0F0"/>
              </a:buClr>
              <a:buFont typeface="Wingdings" pitchFamily="2" charset="2"/>
              <a:buChar char="q"/>
            </a:pPr>
            <a:r>
              <a:rPr lang="tr-TR" sz="2000" dirty="0" smtClean="0">
                <a:solidFill>
                  <a:schemeClr val="tx1"/>
                </a:solidFill>
                <a:latin typeface="Arial" pitchFamily="34" charset="0"/>
                <a:cs typeface="Arial" pitchFamily="34" charset="0"/>
              </a:rPr>
              <a:t>Yönetim </a:t>
            </a:r>
            <a:r>
              <a:rPr lang="tr-TR" sz="2000" dirty="0">
                <a:solidFill>
                  <a:schemeClr val="tx1"/>
                </a:solidFill>
                <a:latin typeface="Arial" pitchFamily="34" charset="0"/>
                <a:cs typeface="Arial" pitchFamily="34" charset="0"/>
              </a:rPr>
              <a:t>ve iletişim etkinliğini arttırır,</a:t>
            </a:r>
          </a:p>
          <a:p>
            <a:pPr marL="342900" lvl="1" indent="-342900" algn="l">
              <a:lnSpc>
                <a:spcPct val="110000"/>
              </a:lnSpc>
              <a:buClr>
                <a:srgbClr val="00B0F0"/>
              </a:buClr>
              <a:buFont typeface="Wingdings" pitchFamily="2" charset="2"/>
              <a:buChar char="q"/>
            </a:pPr>
            <a:r>
              <a:rPr lang="tr-TR" sz="2000" dirty="0" smtClean="0">
                <a:solidFill>
                  <a:schemeClr val="tx1"/>
                </a:solidFill>
                <a:latin typeface="Arial" pitchFamily="34" charset="0"/>
                <a:cs typeface="Arial" pitchFamily="34" charset="0"/>
              </a:rPr>
              <a:t>İş </a:t>
            </a:r>
            <a:r>
              <a:rPr lang="tr-TR" sz="2000" dirty="0">
                <a:solidFill>
                  <a:schemeClr val="tx1"/>
                </a:solidFill>
                <a:latin typeface="Arial" pitchFamily="34" charset="0"/>
                <a:cs typeface="Arial" pitchFamily="34" charset="0"/>
              </a:rPr>
              <a:t>Sağlığı ve Güvenliği mevzuatına uymayı kolaylaştırır,</a:t>
            </a:r>
          </a:p>
          <a:p>
            <a:pPr marL="342900" lvl="1" indent="-342900" algn="l">
              <a:lnSpc>
                <a:spcPct val="110000"/>
              </a:lnSpc>
              <a:buClr>
                <a:srgbClr val="00B0F0"/>
              </a:buClr>
              <a:buFont typeface="Wingdings" pitchFamily="2" charset="2"/>
              <a:buChar char="q"/>
            </a:pPr>
            <a:r>
              <a:rPr lang="tr-TR" sz="2000" dirty="0" smtClean="0">
                <a:solidFill>
                  <a:schemeClr val="tx1"/>
                </a:solidFill>
                <a:latin typeface="Arial" pitchFamily="34" charset="0"/>
                <a:cs typeface="Arial" pitchFamily="34" charset="0"/>
              </a:rPr>
              <a:t>Denetim </a:t>
            </a:r>
            <a:r>
              <a:rPr lang="tr-TR" sz="2000" dirty="0">
                <a:solidFill>
                  <a:schemeClr val="tx1"/>
                </a:solidFill>
                <a:latin typeface="Arial" pitchFamily="34" charset="0"/>
                <a:cs typeface="Arial" pitchFamily="34" charset="0"/>
              </a:rPr>
              <a:t>sürecinin geliştirilmesi sağlar,</a:t>
            </a:r>
          </a:p>
          <a:p>
            <a:pPr marL="342900" lvl="1" indent="-342900" algn="l">
              <a:lnSpc>
                <a:spcPct val="110000"/>
              </a:lnSpc>
              <a:buClr>
                <a:srgbClr val="00B0F0"/>
              </a:buClr>
              <a:buFont typeface="Wingdings" pitchFamily="2" charset="2"/>
              <a:buChar char="q"/>
            </a:pPr>
            <a:r>
              <a:rPr lang="tr-TR" sz="2000" dirty="0" smtClean="0">
                <a:solidFill>
                  <a:schemeClr val="tx1"/>
                </a:solidFill>
                <a:latin typeface="Arial" pitchFamily="34" charset="0"/>
                <a:cs typeface="Arial" pitchFamily="34" charset="0"/>
              </a:rPr>
              <a:t>Firmanın </a:t>
            </a:r>
            <a:r>
              <a:rPr lang="tr-TR" sz="2000" dirty="0">
                <a:solidFill>
                  <a:schemeClr val="tx1"/>
                </a:solidFill>
                <a:latin typeface="Arial" pitchFamily="34" charset="0"/>
                <a:cs typeface="Arial" pitchFamily="34" charset="0"/>
              </a:rPr>
              <a:t>imajını ve ününü geliştirir,</a:t>
            </a:r>
          </a:p>
          <a:p>
            <a:pPr marL="342900" lvl="1" indent="-342900" algn="l">
              <a:lnSpc>
                <a:spcPct val="110000"/>
              </a:lnSpc>
              <a:buClr>
                <a:srgbClr val="00B0F0"/>
              </a:buClr>
              <a:buFont typeface="Wingdings" pitchFamily="2" charset="2"/>
              <a:buChar char="q"/>
            </a:pPr>
            <a:r>
              <a:rPr lang="tr-TR" sz="2000" dirty="0" smtClean="0">
                <a:solidFill>
                  <a:schemeClr val="tx1"/>
                </a:solidFill>
                <a:latin typeface="Arial" pitchFamily="34" charset="0"/>
                <a:cs typeface="Arial" pitchFamily="34" charset="0"/>
              </a:rPr>
              <a:t>Çalışan  </a:t>
            </a:r>
            <a:r>
              <a:rPr lang="tr-TR" sz="2000" dirty="0">
                <a:solidFill>
                  <a:schemeClr val="tx1"/>
                </a:solidFill>
                <a:latin typeface="Arial" pitchFamily="34" charset="0"/>
                <a:cs typeface="Arial" pitchFamily="34" charset="0"/>
              </a:rPr>
              <a:t>ve müşteri memnuniyeti artırır</a:t>
            </a:r>
          </a:p>
          <a:p>
            <a:pPr marL="342900" indent="-342900" algn="l">
              <a:buClr>
                <a:srgbClr val="00B0F0"/>
              </a:buClr>
              <a:buFont typeface="Wingdings" pitchFamily="2" charset="2"/>
              <a:buChar char="q"/>
            </a:pPr>
            <a:r>
              <a:rPr lang="tr-TR" sz="2000" dirty="0" smtClean="0">
                <a:solidFill>
                  <a:schemeClr val="tx1"/>
                </a:solidFill>
                <a:latin typeface="Arial" pitchFamily="34" charset="0"/>
                <a:cs typeface="Arial" pitchFamily="34" charset="0"/>
              </a:rPr>
              <a:t>İş </a:t>
            </a:r>
            <a:r>
              <a:rPr lang="tr-TR" sz="2000" dirty="0">
                <a:solidFill>
                  <a:schemeClr val="tx1"/>
                </a:solidFill>
                <a:latin typeface="Arial" pitchFamily="34" charset="0"/>
                <a:cs typeface="Arial" pitchFamily="34" charset="0"/>
              </a:rPr>
              <a:t>kazası ve meslek hastalıklarının oldukça yüksek olan maliyetlerini en aza indirir. </a:t>
            </a:r>
          </a:p>
          <a:p>
            <a:pPr algn="l"/>
            <a:endParaRPr lang="tr-TR" sz="2000" dirty="0">
              <a:solidFill>
                <a:schemeClr val="tx1"/>
              </a:solidFill>
              <a:latin typeface="Arial" pitchFamily="34" charset="0"/>
              <a:cs typeface="Arial" pitchFamily="34" charset="0"/>
            </a:endParaRPr>
          </a:p>
          <a:p>
            <a:pPr marL="0" lvl="1" algn="l">
              <a:lnSpc>
                <a:spcPct val="110000"/>
              </a:lnSpc>
            </a:pPr>
            <a:endParaRPr lang="tr-TR"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610117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00013"/>
            <a:ext cx="8229600" cy="1008733"/>
          </a:xfrm>
        </p:spPr>
        <p:txBody>
          <a:bodyPr/>
          <a:lstStyle/>
          <a:p>
            <a:pPr algn="r"/>
            <a:r>
              <a:rPr lang="en-US" i="1" dirty="0">
                <a:solidFill>
                  <a:schemeClr val="tx2"/>
                </a:solidFill>
                <a:effectLst>
                  <a:outerShdw blurRad="38100" dist="38100" dir="2700000" algn="tl">
                    <a:srgbClr val="000000">
                      <a:alpha val="43137"/>
                    </a:srgbClr>
                  </a:outerShdw>
                </a:effectLst>
                <a:latin typeface="Calibri" charset="0"/>
                <a:ea typeface="MS PGothic" charset="0"/>
              </a:rPr>
              <a:t>St</a:t>
            </a:r>
            <a:r>
              <a:rPr lang="tr-TR" i="1" dirty="0" err="1">
                <a:solidFill>
                  <a:schemeClr val="tx2"/>
                </a:solidFill>
                <a:effectLst>
                  <a:outerShdw blurRad="38100" dist="38100" dir="2700000" algn="tl">
                    <a:srgbClr val="000000">
                      <a:alpha val="43137"/>
                    </a:srgbClr>
                  </a:outerShdw>
                </a:effectLst>
                <a:latin typeface="Calibri" charset="0"/>
                <a:ea typeface="MS PGothic" charset="0"/>
              </a:rPr>
              <a:t>andartların</a:t>
            </a:r>
            <a:r>
              <a:rPr lang="tr-TR" i="1" dirty="0">
                <a:solidFill>
                  <a:schemeClr val="tx2"/>
                </a:solidFill>
                <a:effectLst>
                  <a:outerShdw blurRad="38100" dist="38100" dir="2700000" algn="tl">
                    <a:srgbClr val="000000">
                      <a:alpha val="43137"/>
                    </a:srgbClr>
                  </a:outerShdw>
                </a:effectLst>
                <a:latin typeface="Calibri" charset="0"/>
                <a:ea typeface="MS PGothic" charset="0"/>
              </a:rPr>
              <a:t> Önemi</a:t>
            </a:r>
            <a:endParaRPr lang="en-US" i="1" dirty="0">
              <a:solidFill>
                <a:schemeClr val="tx2"/>
              </a:solidFill>
              <a:effectLst>
                <a:outerShdw blurRad="38100" dist="38100" dir="2700000" algn="tl">
                  <a:srgbClr val="000000">
                    <a:alpha val="43137"/>
                  </a:srgbClr>
                </a:outerShdw>
              </a:effectLst>
              <a:latin typeface="Calibri" charset="0"/>
              <a:ea typeface="MS PGothic" charset="0"/>
            </a:endParaRPr>
          </a:p>
        </p:txBody>
      </p:sp>
      <p:sp>
        <p:nvSpPr>
          <p:cNvPr id="9219" name="Content Placeholder 2"/>
          <p:cNvSpPr>
            <a:spLocks noGrp="1"/>
          </p:cNvSpPr>
          <p:nvPr>
            <p:ph idx="1"/>
          </p:nvPr>
        </p:nvSpPr>
        <p:spPr>
          <a:xfrm>
            <a:off x="251520" y="1600200"/>
            <a:ext cx="8892480" cy="4525963"/>
          </a:xfrm>
        </p:spPr>
        <p:txBody>
          <a:bodyPr/>
          <a:lstStyle/>
          <a:p>
            <a:pPr marL="0" indent="0" algn="ctr">
              <a:buNone/>
            </a:pPr>
            <a:r>
              <a:rPr lang="tr-TR" sz="2400" i="1" dirty="0" smtClean="0">
                <a:solidFill>
                  <a:schemeClr val="tx2"/>
                </a:solidFill>
                <a:effectLst>
                  <a:outerShdw blurRad="38100" dist="38100" dir="2700000" algn="tl">
                    <a:srgbClr val="000000">
                      <a:alpha val="43137"/>
                    </a:srgbClr>
                  </a:outerShdw>
                </a:effectLst>
              </a:rPr>
              <a:t>   NEDEN </a:t>
            </a:r>
            <a:r>
              <a:rPr lang="en-US" sz="2400" i="1" dirty="0">
                <a:solidFill>
                  <a:schemeClr val="tx2"/>
                </a:solidFill>
                <a:effectLst>
                  <a:outerShdw blurRad="38100" dist="38100" dir="2700000" algn="tl">
                    <a:srgbClr val="000000">
                      <a:alpha val="43137"/>
                    </a:srgbClr>
                  </a:outerShdw>
                </a:effectLst>
              </a:rPr>
              <a:t>ISO </a:t>
            </a:r>
            <a:r>
              <a:rPr lang="tr-TR" sz="2400" i="1" dirty="0" smtClean="0">
                <a:solidFill>
                  <a:schemeClr val="tx2"/>
                </a:solidFill>
                <a:effectLst>
                  <a:outerShdw blurRad="38100" dist="38100" dir="2700000" algn="tl">
                    <a:srgbClr val="000000">
                      <a:alpha val="43137"/>
                    </a:srgbClr>
                  </a:outerShdw>
                </a:effectLst>
              </a:rPr>
              <a:t>14001</a:t>
            </a:r>
            <a:r>
              <a:rPr lang="en-US" sz="2400" i="1" dirty="0" smtClean="0">
                <a:solidFill>
                  <a:schemeClr val="tx2"/>
                </a:solidFill>
                <a:effectLst>
                  <a:outerShdw blurRad="38100" dist="38100" dir="2700000" algn="tl">
                    <a:srgbClr val="000000">
                      <a:alpha val="43137"/>
                    </a:srgbClr>
                  </a:outerShdw>
                </a:effectLst>
              </a:rPr>
              <a:t>:201</a:t>
            </a:r>
            <a:r>
              <a:rPr lang="tr-TR" sz="2400" i="1" dirty="0">
                <a:solidFill>
                  <a:schemeClr val="tx2"/>
                </a:solidFill>
                <a:effectLst>
                  <a:outerShdw blurRad="38100" dist="38100" dir="2700000" algn="tl">
                    <a:srgbClr val="000000">
                      <a:alpha val="43137"/>
                    </a:srgbClr>
                  </a:outerShdw>
                </a:effectLst>
              </a:rPr>
              <a:t>5</a:t>
            </a:r>
            <a:r>
              <a:rPr lang="en-US" sz="2400" i="1" dirty="0" smtClean="0">
                <a:solidFill>
                  <a:schemeClr val="tx2"/>
                </a:solidFill>
                <a:effectLst>
                  <a:outerShdw blurRad="38100" dist="38100" dir="2700000" algn="tl">
                    <a:srgbClr val="000000">
                      <a:alpha val="43137"/>
                    </a:srgbClr>
                  </a:outerShdw>
                </a:effectLst>
              </a:rPr>
              <a:t> </a:t>
            </a:r>
            <a:r>
              <a:rPr lang="tr-TR" sz="2400" i="1" dirty="0" smtClean="0">
                <a:solidFill>
                  <a:schemeClr val="tx2"/>
                </a:solidFill>
                <a:effectLst>
                  <a:outerShdw blurRad="38100" dist="38100" dir="2700000" algn="tl">
                    <a:srgbClr val="000000">
                      <a:alpha val="43137"/>
                    </a:srgbClr>
                  </a:outerShdw>
                </a:effectLst>
              </a:rPr>
              <a:t>ÇEVRE</a:t>
            </a:r>
            <a:r>
              <a:rPr lang="en-US" sz="2400" i="1" dirty="0" smtClean="0">
                <a:solidFill>
                  <a:schemeClr val="tx2"/>
                </a:solidFill>
                <a:effectLst>
                  <a:outerShdw blurRad="38100" dist="38100" dir="2700000" algn="tl">
                    <a:srgbClr val="000000">
                      <a:alpha val="43137"/>
                    </a:srgbClr>
                  </a:outerShdw>
                </a:effectLst>
              </a:rPr>
              <a:t> </a:t>
            </a:r>
            <a:r>
              <a:rPr lang="en-US" sz="2400" i="1" dirty="0">
                <a:solidFill>
                  <a:schemeClr val="tx2"/>
                </a:solidFill>
                <a:effectLst>
                  <a:outerShdw blurRad="38100" dist="38100" dir="2700000" algn="tl">
                    <a:srgbClr val="000000">
                      <a:alpha val="43137"/>
                    </a:srgbClr>
                  </a:outerShdw>
                </a:effectLst>
              </a:rPr>
              <a:t>YÖNETİM SİSTEMİ  </a:t>
            </a:r>
            <a:r>
              <a:rPr lang="tr-TR" sz="2400" i="1" dirty="0" smtClean="0">
                <a:solidFill>
                  <a:schemeClr val="tx2"/>
                </a:solidFill>
                <a:effectLst>
                  <a:outerShdw blurRad="38100" dist="38100" dir="2700000" algn="tl">
                    <a:srgbClr val="000000">
                      <a:alpha val="43137"/>
                    </a:srgbClr>
                  </a:outerShdw>
                </a:effectLst>
              </a:rPr>
              <a:t>?</a:t>
            </a:r>
          </a:p>
          <a:p>
            <a:pPr marL="0" indent="0">
              <a:buNone/>
            </a:pPr>
            <a:endParaRPr lang="tr-TR" i="1" dirty="0">
              <a:solidFill>
                <a:schemeClr val="tx2"/>
              </a:solidFill>
              <a:effectLst>
                <a:outerShdw blurRad="38100" dist="38100" dir="2700000" algn="tl">
                  <a:srgbClr val="000000">
                    <a:alpha val="43137"/>
                  </a:srgbClr>
                </a:outerShdw>
              </a:effectLst>
              <a:latin typeface="Calibri" charset="0"/>
              <a:ea typeface="MS PGothic" charset="0"/>
            </a:endParaRPr>
          </a:p>
          <a:p>
            <a:pPr marL="0" indent="0">
              <a:buNone/>
            </a:pPr>
            <a:endParaRPr lang="en-US" dirty="0">
              <a:latin typeface="Calibri" charset="0"/>
              <a:ea typeface="MS PGothic" charset="0"/>
            </a:endParaRPr>
          </a:p>
        </p:txBody>
      </p:sp>
      <p:pic>
        <p:nvPicPr>
          <p:cNvPr id="2" name="Resim 1"/>
          <p:cNvPicPr>
            <a:picLocks noChangeAspect="1"/>
          </p:cNvPicPr>
          <p:nvPr/>
        </p:nvPicPr>
        <p:blipFill>
          <a:blip r:embed="rId2"/>
          <a:stretch>
            <a:fillRect/>
          </a:stretch>
        </p:blipFill>
        <p:spPr>
          <a:xfrm>
            <a:off x="683568" y="2420888"/>
            <a:ext cx="8003232" cy="3945632"/>
          </a:xfrm>
          <a:prstGeom prst="rect">
            <a:avLst/>
          </a:prstGeom>
        </p:spPr>
      </p:pic>
    </p:spTree>
    <p:extLst>
      <p:ext uri="{BB962C8B-B14F-4D97-AF65-F5344CB8AC3E}">
        <p14:creationId xmlns:p14="http://schemas.microsoft.com/office/powerpoint/2010/main" val="28554189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187624" y="204788"/>
            <a:ext cx="7499176" cy="809625"/>
          </a:xfrm>
        </p:spPr>
        <p:txBody>
          <a:bodyPr/>
          <a:lstStyle/>
          <a:p>
            <a:r>
              <a:rPr lang="en-US" dirty="0" smtClean="0">
                <a:latin typeface="Calibri" charset="0"/>
              </a:rPr>
              <a:t>ISO 14001: 2015 NİÇİN </a:t>
            </a:r>
            <a:r>
              <a:rPr lang="tr-TR" dirty="0">
                <a:latin typeface="Calibri" charset="0"/>
              </a:rPr>
              <a:t>ÇEVRE</a:t>
            </a:r>
            <a:endParaRPr lang="en-US" dirty="0">
              <a:latin typeface="Calibri" charset="0"/>
            </a:endParaRPr>
          </a:p>
        </p:txBody>
      </p:sp>
      <p:graphicFrame>
        <p:nvGraphicFramePr>
          <p:cNvPr id="5" name="Content Placeholder 4"/>
          <p:cNvGraphicFramePr>
            <a:graphicFrameLocks noGrp="1"/>
          </p:cNvGraphicFramePr>
          <p:nvPr>
            <p:ph idx="1"/>
            <p:extLst/>
          </p:nvPr>
        </p:nvGraphicFramePr>
        <p:xfrm>
          <a:off x="950912"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87" name="Picture 5" descr="chinese11aw7aa.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79912" y="1628800"/>
            <a:ext cx="2427287"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8" name="Picture 6" descr="petrol-249x187.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971600" y="1628800"/>
            <a:ext cx="24384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9" name="Picture 7" descr="images.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6450380" y="1700808"/>
            <a:ext cx="24384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918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Sevimli Tatli Bebekler resimler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62275" y="1601788"/>
            <a:ext cx="4286250" cy="385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1 Başlık"/>
          <p:cNvSpPr txBox="1">
            <a:spLocks/>
          </p:cNvSpPr>
          <p:nvPr/>
        </p:nvSpPr>
        <p:spPr bwMode="auto">
          <a:xfrm>
            <a:off x="2252663" y="284163"/>
            <a:ext cx="6429375" cy="428625"/>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lnSpc>
                <a:spcPct val="90000"/>
              </a:lnSpc>
              <a:defRPr/>
            </a:pPr>
            <a:r>
              <a:rPr lang="tr-TR" sz="2300" i="1" smtClean="0">
                <a:effectLst>
                  <a:outerShdw blurRad="38100" dist="38100" dir="2700000" algn="tl">
                    <a:srgbClr val="DDDDDD"/>
                  </a:outerShdw>
                </a:effectLst>
                <a:latin typeface="Calibri" charset="0"/>
              </a:rPr>
              <a:t>İnsanlar Yaşamını Sürdürebilmesi İçin;</a:t>
            </a:r>
          </a:p>
        </p:txBody>
      </p:sp>
      <p:pic>
        <p:nvPicPr>
          <p:cNvPr id="40963" name="Picture 4" descr="http://t2.gstatic.com/images?q=tbn:4MDQ1QvdJ5AdWM:http://www.trdiyet.com/resimler/1f0bchava-degisimi-hava-degisimi.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8238" y="1176338"/>
            <a:ext cx="1824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4" name="Text Box 32"/>
          <p:cNvSpPr txBox="1">
            <a:spLocks noChangeArrowheads="1"/>
          </p:cNvSpPr>
          <p:nvPr/>
        </p:nvSpPr>
        <p:spPr bwMode="auto">
          <a:xfrm>
            <a:off x="428625" y="836613"/>
            <a:ext cx="20383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tr-TR" sz="1800" b="1">
                <a:latin typeface="Calibri" charset="0"/>
              </a:rPr>
              <a:t>Hava</a:t>
            </a:r>
          </a:p>
        </p:txBody>
      </p:sp>
      <p:pic>
        <p:nvPicPr>
          <p:cNvPr id="40965" name="Picture 6" descr="http://www.porttakal.com/haber_img/b/2/a/c/b2ac619640_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86625" y="1030288"/>
            <a:ext cx="18573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6" name="Picture 8" descr="http://img2.blogcu.com/images/k/a/r/kartanemm/su.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33475" y="2773363"/>
            <a:ext cx="1824038"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7" name="Text Box 32"/>
          <p:cNvSpPr txBox="1">
            <a:spLocks noChangeArrowheads="1"/>
          </p:cNvSpPr>
          <p:nvPr/>
        </p:nvSpPr>
        <p:spPr bwMode="auto">
          <a:xfrm>
            <a:off x="520700" y="2403475"/>
            <a:ext cx="20383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tr-TR" sz="1800" b="1">
                <a:latin typeface="Calibri" charset="0"/>
              </a:rPr>
              <a:t>Su</a:t>
            </a:r>
          </a:p>
        </p:txBody>
      </p:sp>
      <p:pic>
        <p:nvPicPr>
          <p:cNvPr id="40968" name="Picture 10" descr="http://www.munzurca.com/wp-content/uploads/2009/09/temizsu.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75513" y="2492375"/>
            <a:ext cx="1857375" cy="194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9" name="Picture 12" descr="http://t2.gstatic.com/images?q=tbn:VVFiNoFg8GxHaM:http://77burhan.sitemynet.com/mynet_resimlerim/yeti_tiricilik.jpg">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133475" y="5083175"/>
            <a:ext cx="1824038" cy="118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70" name="Text Box 32"/>
          <p:cNvSpPr txBox="1">
            <a:spLocks noChangeArrowheads="1"/>
          </p:cNvSpPr>
          <p:nvPr/>
        </p:nvSpPr>
        <p:spPr bwMode="auto">
          <a:xfrm>
            <a:off x="684213" y="4899025"/>
            <a:ext cx="20383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tr-TR" sz="1800" b="1">
                <a:latin typeface="Calibri" charset="0"/>
              </a:rPr>
              <a:t>Toprak</a:t>
            </a:r>
          </a:p>
        </p:txBody>
      </p:sp>
      <p:pic>
        <p:nvPicPr>
          <p:cNvPr id="40971" name="Picture 14" descr="http://t2.gstatic.com/images?q=tbn:yQU-m_-alSmcLM:http://1.bp.blogspot.com/_820GiW0DUGk/SNLUi00V5CI/AAAAAAAAAKo/kf5kSi3y-Yo/s320/92toprak.jpg">
            <a:hlinkClick r:id="rId10"/>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248525" y="5000625"/>
            <a:ext cx="1857375" cy="144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72" name="Text Box 32"/>
          <p:cNvSpPr txBox="1">
            <a:spLocks noChangeArrowheads="1"/>
          </p:cNvSpPr>
          <p:nvPr/>
        </p:nvSpPr>
        <p:spPr bwMode="auto">
          <a:xfrm>
            <a:off x="2547938" y="5929313"/>
            <a:ext cx="42052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tr-TR" sz="1800" b="1">
                <a:latin typeface="Calibri" charset="0"/>
              </a:rPr>
              <a:t>Ya Olmasa</a:t>
            </a:r>
          </a:p>
        </p:txBody>
      </p:sp>
    </p:spTree>
    <p:extLst>
      <p:ext uri="{BB962C8B-B14F-4D97-AF65-F5344CB8AC3E}">
        <p14:creationId xmlns:p14="http://schemas.microsoft.com/office/powerpoint/2010/main" val="32248519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3 Dikdörtgen"/>
          <p:cNvSpPr>
            <a:spLocks noChangeArrowheads="1"/>
          </p:cNvSpPr>
          <p:nvPr/>
        </p:nvSpPr>
        <p:spPr bwMode="auto">
          <a:xfrm>
            <a:off x="5508104" y="5733256"/>
            <a:ext cx="31988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a:t>Konya`da esrarengiz çukurlar</a:t>
            </a:r>
          </a:p>
        </p:txBody>
      </p:sp>
      <p:pic>
        <p:nvPicPr>
          <p:cNvPr id="43010" name="Picture 2" descr="http://www.memleket.com.tr/images/news/4400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60488" y="1428750"/>
            <a:ext cx="3386137" cy="253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1" name="7 Dikdörtgen"/>
          <p:cNvSpPr>
            <a:spLocks noChangeArrowheads="1"/>
          </p:cNvSpPr>
          <p:nvPr/>
        </p:nvSpPr>
        <p:spPr bwMode="auto">
          <a:xfrm>
            <a:off x="1347788" y="4167188"/>
            <a:ext cx="6796087"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tr-TR" b="1"/>
              <a:t>Konya’nın Karapınar İlçesi’ndeki mısır tarlasında hasat yapılırken, 70 metre çapında ve 80 metre derinliğinde yer kabuğunun aniden çökmesiyle obruk oluştu.</a:t>
            </a:r>
            <a:endParaRPr lang="tr-TR"/>
          </a:p>
        </p:txBody>
      </p:sp>
      <p:pic>
        <p:nvPicPr>
          <p:cNvPr id="43012" name="Picture 6" descr="http://www.zaphaber.com/images/news/288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5600" y="1428750"/>
            <a:ext cx="3500438" cy="253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04788"/>
            <a:ext cx="8229600" cy="809625"/>
          </a:xfrm>
        </p:spPr>
        <p:txBody>
          <a:bodyPr/>
          <a:lstStyle/>
          <a:p>
            <a:r>
              <a:rPr lang="en-US" dirty="0">
                <a:latin typeface="Calibri" charset="0"/>
              </a:rPr>
              <a:t>NİÇİN </a:t>
            </a:r>
            <a:r>
              <a:rPr lang="tr-TR" dirty="0">
                <a:latin typeface="Calibri" charset="0"/>
              </a:rPr>
              <a:t>ÇEVRE</a:t>
            </a:r>
            <a:endParaRPr lang="en-US" dirty="0">
              <a:latin typeface="Calibri" charset="0"/>
            </a:endParaRPr>
          </a:p>
        </p:txBody>
      </p:sp>
    </p:spTree>
    <p:extLst>
      <p:ext uri="{BB962C8B-B14F-4D97-AF65-F5344CB8AC3E}">
        <p14:creationId xmlns:p14="http://schemas.microsoft.com/office/powerpoint/2010/main" val="12317714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900113" y="1600200"/>
            <a:ext cx="7786687" cy="4525963"/>
          </a:xfrm>
        </p:spPr>
        <p:txBody>
          <a:bodyPr/>
          <a:lstStyle/>
          <a:p>
            <a:r>
              <a:rPr lang="en-US" sz="2400">
                <a:latin typeface="Calibri" charset="0"/>
              </a:rPr>
              <a:t>İnsanlık tarihinin büyük kısmında yaşam, doğanın kendini yenileyebileceği düzeyden daha az miktarda doğal kaynak tüketilerek sürdürülebiliyordu. Ancak son 30 yıldır gezegenin kırılma noktalarına doğru hızla ilerliyoruz. </a:t>
            </a:r>
          </a:p>
          <a:p>
            <a:r>
              <a:rPr lang="en-US" sz="2400">
                <a:latin typeface="Calibri" charset="0"/>
              </a:rPr>
              <a:t>İnsanların yaşamlarını sürdürebilmeleri için gerekli olan doğal kaynaklar, doğanın sunabileceğinin üzerine çıktı. </a:t>
            </a:r>
          </a:p>
          <a:p>
            <a:r>
              <a:rPr lang="en-US" sz="2400">
                <a:latin typeface="Calibri" charset="0"/>
              </a:rPr>
              <a:t>Başka bir deyişle; dünyadan aldığımız kredinin neredeyse minimum ödeme tutarını ödeyebiliyoruz. </a:t>
            </a:r>
          </a:p>
          <a:p>
            <a:r>
              <a:rPr lang="en-US" sz="2400">
                <a:latin typeface="Calibri" charset="0"/>
              </a:rPr>
              <a:t>Günümüzde, bir yıl içerisinde tüketilen doğal kaynakların doğa tarafından yenilenmesi 18 ayı buluyor. </a:t>
            </a:r>
          </a:p>
          <a:p>
            <a:r>
              <a:rPr lang="en-US" sz="2400">
                <a:latin typeface="Calibri" charset="0"/>
              </a:rPr>
              <a:t>Bu nedenle yaşamımız </a:t>
            </a:r>
            <a:r>
              <a:rPr lang="ja-JP" altLang="en-US" sz="2400">
                <a:latin typeface="Calibri" charset="0"/>
              </a:rPr>
              <a:t>‘</a:t>
            </a:r>
            <a:r>
              <a:rPr lang="en-US" altLang="ja-JP" sz="2400">
                <a:latin typeface="Calibri" charset="0"/>
              </a:rPr>
              <a:t>sürdürülebilir</a:t>
            </a:r>
            <a:r>
              <a:rPr lang="ja-JP" altLang="en-US" sz="2400">
                <a:latin typeface="Calibri" charset="0"/>
              </a:rPr>
              <a:t>’</a:t>
            </a:r>
            <a:r>
              <a:rPr lang="en-US" altLang="ja-JP" sz="2400">
                <a:latin typeface="Calibri" charset="0"/>
              </a:rPr>
              <a:t> olmaktan çıkıyor.</a:t>
            </a:r>
          </a:p>
          <a:p>
            <a:endParaRPr lang="en-US" sz="1600">
              <a:latin typeface="Calibri" charset="0"/>
            </a:endParaRPr>
          </a:p>
          <a:p>
            <a:endParaRPr lang="en-US" sz="1600">
              <a:latin typeface="Calibri" charset="0"/>
            </a:endParaRPr>
          </a:p>
        </p:txBody>
      </p:sp>
      <p:sp>
        <p:nvSpPr>
          <p:cNvPr id="5" name="Title 1"/>
          <p:cNvSpPr>
            <a:spLocks noGrp="1"/>
          </p:cNvSpPr>
          <p:nvPr>
            <p:ph type="title"/>
          </p:nvPr>
        </p:nvSpPr>
        <p:spPr>
          <a:xfrm>
            <a:off x="457200" y="204788"/>
            <a:ext cx="8229600" cy="809625"/>
          </a:xfrm>
        </p:spPr>
        <p:txBody>
          <a:bodyPr/>
          <a:lstStyle/>
          <a:p>
            <a:r>
              <a:rPr lang="en-US" dirty="0">
                <a:latin typeface="Calibri" charset="0"/>
              </a:rPr>
              <a:t>NİÇİN </a:t>
            </a:r>
            <a:r>
              <a:rPr lang="tr-TR" dirty="0">
                <a:latin typeface="Calibri" charset="0"/>
              </a:rPr>
              <a:t>ÇEVRE</a:t>
            </a:r>
            <a:endParaRPr lang="en-US" dirty="0">
              <a:latin typeface="Calibri" charset="0"/>
            </a:endParaRPr>
          </a:p>
        </p:txBody>
      </p:sp>
    </p:spTree>
    <p:extLst>
      <p:ext uri="{BB962C8B-B14F-4D97-AF65-F5344CB8AC3E}">
        <p14:creationId xmlns:p14="http://schemas.microsoft.com/office/powerpoint/2010/main" val="37726374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827088" y="1600200"/>
            <a:ext cx="7859712" cy="4525963"/>
          </a:xfrm>
        </p:spPr>
        <p:txBody>
          <a:bodyPr/>
          <a:lstStyle/>
          <a:p>
            <a:r>
              <a:rPr lang="en-US" sz="3600">
                <a:latin typeface="Calibri" charset="0"/>
              </a:rPr>
              <a:t>İNSANLIK BU KORKUNÇ TÜKETİMİ DÜNYAYA GERİ VERMİYOR, VEREMİYOR.</a:t>
            </a:r>
          </a:p>
          <a:p>
            <a:r>
              <a:rPr lang="en-US" sz="3600">
                <a:latin typeface="Calibri" charset="0"/>
              </a:rPr>
              <a:t>ATIK BERTARAF TESİSİ NASIL BİR ŞEY?</a:t>
            </a:r>
          </a:p>
          <a:p>
            <a:r>
              <a:rPr lang="en-US" sz="3600">
                <a:latin typeface="Calibri" charset="0"/>
              </a:rPr>
              <a:t>KULLANDIĞINIZ ÜRÜNLERİN NE KADARI GERİ VERİLEBİLECEK KADAR AYRIŞTIRILABİLİR.</a:t>
            </a:r>
          </a:p>
          <a:p>
            <a:r>
              <a:rPr lang="en-US" sz="3600">
                <a:latin typeface="Calibri" charset="0"/>
              </a:rPr>
              <a:t>BERTARAF KOLAY MI?</a:t>
            </a:r>
          </a:p>
          <a:p>
            <a:endParaRPr lang="en-US" sz="1600">
              <a:latin typeface="Calibri" charset="0"/>
            </a:endParaRPr>
          </a:p>
        </p:txBody>
      </p:sp>
      <p:sp>
        <p:nvSpPr>
          <p:cNvPr id="5" name="Title 1"/>
          <p:cNvSpPr>
            <a:spLocks noGrp="1"/>
          </p:cNvSpPr>
          <p:nvPr>
            <p:ph type="title"/>
          </p:nvPr>
        </p:nvSpPr>
        <p:spPr>
          <a:xfrm>
            <a:off x="457200" y="204788"/>
            <a:ext cx="8229600" cy="809625"/>
          </a:xfrm>
        </p:spPr>
        <p:txBody>
          <a:bodyPr/>
          <a:lstStyle/>
          <a:p>
            <a:r>
              <a:rPr lang="en-US" dirty="0">
                <a:latin typeface="Calibri" charset="0"/>
              </a:rPr>
              <a:t>NİÇİN </a:t>
            </a:r>
            <a:r>
              <a:rPr lang="tr-TR" dirty="0">
                <a:latin typeface="Calibri" charset="0"/>
              </a:rPr>
              <a:t>ÇEVRE</a:t>
            </a:r>
            <a:endParaRPr lang="en-US" dirty="0">
              <a:latin typeface="Calibri" charset="0"/>
            </a:endParaRPr>
          </a:p>
        </p:txBody>
      </p:sp>
    </p:spTree>
    <p:extLst>
      <p:ext uri="{BB962C8B-B14F-4D97-AF65-F5344CB8AC3E}">
        <p14:creationId xmlns:p14="http://schemas.microsoft.com/office/powerpoint/2010/main" val="7947520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Content Placeholder 3" descr="ekjlza.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67544" y="1916832"/>
            <a:ext cx="4441435" cy="3384376"/>
          </a:xfrm>
        </p:spPr>
      </p:pic>
      <p:sp>
        <p:nvSpPr>
          <p:cNvPr id="46082" name="2 Dikdörtgen"/>
          <p:cNvSpPr>
            <a:spLocks noChangeArrowheads="1"/>
          </p:cNvSpPr>
          <p:nvPr/>
        </p:nvSpPr>
        <p:spPr bwMode="auto">
          <a:xfrm>
            <a:off x="515938" y="5976938"/>
            <a:ext cx="8128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a:t>Uçak Mezarlığı -4 bin 800 uçak ve 350 binden fazla uçak parçası </a:t>
            </a:r>
            <a:endParaRPr lang="tr-TR"/>
          </a:p>
        </p:txBody>
      </p:sp>
      <p:pic>
        <p:nvPicPr>
          <p:cNvPr id="4" name="Picture 4" descr="airlines180wymo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2673" y="1052736"/>
            <a:ext cx="4209807" cy="2703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04788"/>
            <a:ext cx="8229600" cy="809625"/>
          </a:xfrm>
        </p:spPr>
        <p:txBody>
          <a:bodyPr/>
          <a:lstStyle/>
          <a:p>
            <a:r>
              <a:rPr lang="en-US" dirty="0">
                <a:latin typeface="Calibri" charset="0"/>
              </a:rPr>
              <a:t>NİÇİN </a:t>
            </a:r>
            <a:r>
              <a:rPr lang="tr-TR" dirty="0">
                <a:latin typeface="Calibri" charset="0"/>
              </a:rPr>
              <a:t>ÇEVRE</a:t>
            </a:r>
            <a:endParaRPr lang="en-US" dirty="0">
              <a:latin typeface="Calibri" charset="0"/>
            </a:endParaRPr>
          </a:p>
        </p:txBody>
      </p:sp>
    </p:spTree>
    <p:extLst>
      <p:ext uri="{BB962C8B-B14F-4D97-AF65-F5344CB8AC3E}">
        <p14:creationId xmlns:p14="http://schemas.microsoft.com/office/powerpoint/2010/main" val="407401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98586A9-6183-5546-9F1C-2677CA861480}" type="slidenum">
              <a:rPr lang="tr-TR" smtClean="0"/>
              <a:pPr>
                <a:defRPr/>
              </a:pPr>
              <a:t>7</a:t>
            </a:fld>
            <a:endParaRPr lang="tr-TR"/>
          </a:p>
        </p:txBody>
      </p:sp>
      <p:cxnSp>
        <p:nvCxnSpPr>
          <p:cNvPr id="3" name="Straight Connector 2"/>
          <p:cNvCxnSpPr/>
          <p:nvPr/>
        </p:nvCxnSpPr>
        <p:spPr>
          <a:xfrm>
            <a:off x="34925" y="6165850"/>
            <a:ext cx="903763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1 Başlık"/>
          <p:cNvSpPr txBox="1">
            <a:spLocks/>
          </p:cNvSpPr>
          <p:nvPr/>
        </p:nvSpPr>
        <p:spPr bwMode="auto">
          <a:xfrm>
            <a:off x="2607121" y="476672"/>
            <a:ext cx="64293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eaLnBrk="1" hangingPunct="1">
              <a:defRPr/>
            </a:pPr>
            <a:r>
              <a:rPr lang="tr-TR" sz="3500" i="1" dirty="0" smtClean="0">
                <a:solidFill>
                  <a:schemeClr val="tx2"/>
                </a:solidFill>
                <a:effectLst>
                  <a:outerShdw blurRad="38100" dist="38100" dir="2700000" algn="tl">
                    <a:srgbClr val="DDDDDD"/>
                  </a:outerShdw>
                </a:effectLst>
                <a:latin typeface="Helvetica"/>
                <a:cs typeface="Helvetica"/>
              </a:rPr>
              <a:t>Yüksek Seviyeli Yapı</a:t>
            </a:r>
            <a:endParaRPr lang="tr-TR" sz="3500" i="1" dirty="0">
              <a:solidFill>
                <a:schemeClr val="tx2"/>
              </a:solidFill>
              <a:effectLst>
                <a:outerShdw blurRad="38100" dist="38100" dir="2700000" algn="tl">
                  <a:srgbClr val="DDDDDD"/>
                </a:outerShdw>
              </a:effectLst>
              <a:latin typeface="Helvetica"/>
              <a:cs typeface="Helvetica"/>
            </a:endParaRPr>
          </a:p>
        </p:txBody>
      </p:sp>
      <p:pic>
        <p:nvPicPr>
          <p:cNvPr id="5" name="Resim 4"/>
          <p:cNvPicPr>
            <a:picLocks noChangeAspect="1"/>
          </p:cNvPicPr>
          <p:nvPr/>
        </p:nvPicPr>
        <p:blipFill>
          <a:blip r:embed="rId2"/>
          <a:stretch>
            <a:fillRect/>
          </a:stretch>
        </p:blipFill>
        <p:spPr>
          <a:xfrm>
            <a:off x="2607121" y="1340768"/>
            <a:ext cx="6079679" cy="4634583"/>
          </a:xfrm>
          <a:prstGeom prst="rect">
            <a:avLst/>
          </a:prstGeom>
        </p:spPr>
      </p:pic>
      <p:pic>
        <p:nvPicPr>
          <p:cNvPr id="7" name="Resim 6"/>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52536" y="1340768"/>
            <a:ext cx="3333750" cy="4762500"/>
          </a:xfrm>
          <a:prstGeom prst="rect">
            <a:avLst/>
          </a:prstGeom>
        </p:spPr>
      </p:pic>
    </p:spTree>
    <p:extLst>
      <p:ext uri="{BB962C8B-B14F-4D97-AF65-F5344CB8AC3E}">
        <p14:creationId xmlns:p14="http://schemas.microsoft.com/office/powerpoint/2010/main" val="5954392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47496944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00113" y="1161256"/>
            <a:ext cx="41148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0" name="Picture 4" descr="211286827h6.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75250" y="1237456"/>
            <a:ext cx="38608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04788"/>
            <a:ext cx="8229600" cy="809625"/>
          </a:xfrm>
        </p:spPr>
        <p:txBody>
          <a:bodyPr/>
          <a:lstStyle/>
          <a:p>
            <a:r>
              <a:rPr lang="en-US" dirty="0">
                <a:latin typeface="Calibri" charset="0"/>
              </a:rPr>
              <a:t>NİÇİN </a:t>
            </a:r>
            <a:r>
              <a:rPr lang="tr-TR" dirty="0">
                <a:latin typeface="Calibri" charset="0"/>
              </a:rPr>
              <a:t>ÇEVRE</a:t>
            </a:r>
            <a:endParaRPr lang="en-US" dirty="0">
              <a:latin typeface="Calibri" charset="0"/>
            </a:endParaRPr>
          </a:p>
        </p:txBody>
      </p:sp>
    </p:spTree>
    <p:extLst>
      <p:ext uri="{BB962C8B-B14F-4D97-AF65-F5344CB8AC3E}">
        <p14:creationId xmlns:p14="http://schemas.microsoft.com/office/powerpoint/2010/main" val="15795879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txBox="1">
            <a:spLocks noGrp="1"/>
          </p:cNvSpPr>
          <p:nvPr/>
        </p:nvSpPr>
        <p:spPr bwMode="auto">
          <a:xfrm>
            <a:off x="6057900" y="6356352"/>
            <a:ext cx="16002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ea typeface="ＭＳ Ｐゴシック" panose="020B0600070205080204" pitchFamily="34" charset="-128"/>
              </a:defRPr>
            </a:lvl1pPr>
            <a:lvl2pPr marL="742950" indent="-285750" defTabSz="457200">
              <a:defRPr>
                <a:solidFill>
                  <a:schemeClr val="tx1"/>
                </a:solidFill>
                <a:latin typeface="Arial" panose="020B0604020202020204" pitchFamily="34" charset="0"/>
                <a:ea typeface="ＭＳ Ｐゴシック" panose="020B0600070205080204" pitchFamily="34" charset="-128"/>
              </a:defRPr>
            </a:lvl2pPr>
            <a:lvl3pPr marL="1143000" indent="-228600" defTabSz="457200">
              <a:defRPr>
                <a:solidFill>
                  <a:schemeClr val="tx1"/>
                </a:solidFill>
                <a:latin typeface="Arial" panose="020B0604020202020204" pitchFamily="34" charset="0"/>
                <a:ea typeface="ＭＳ Ｐゴシック" panose="020B0600070205080204" pitchFamily="34" charset="-128"/>
              </a:defRPr>
            </a:lvl3pPr>
            <a:lvl4pPr marL="1600200" indent="-228600" defTabSz="457200">
              <a:defRPr>
                <a:solidFill>
                  <a:schemeClr val="tx1"/>
                </a:solidFill>
                <a:latin typeface="Arial" panose="020B0604020202020204" pitchFamily="34" charset="0"/>
                <a:ea typeface="ＭＳ Ｐゴシック" panose="020B0600070205080204" pitchFamily="34" charset="-128"/>
              </a:defRPr>
            </a:lvl4pPr>
            <a:lvl5pPr marL="2057400" indent="-228600" defTabSz="4572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fontAlgn="base">
              <a:spcBef>
                <a:spcPct val="0"/>
              </a:spcBef>
              <a:spcAft>
                <a:spcPct val="0"/>
              </a:spcAft>
            </a:pPr>
            <a:fld id="{ADC1A5CA-587F-4A9A-98AB-62B443545D22}" type="slidenum">
              <a:rPr lang="tr-TR" altLang="tr-TR" sz="1200">
                <a:solidFill>
                  <a:srgbClr val="898989"/>
                </a:solidFill>
                <a:latin typeface="Calibri" panose="020F0502020204030204" pitchFamily="34" charset="0"/>
                <a:cs typeface="Arial" panose="020B0604020202020204" pitchFamily="34" charset="0"/>
              </a:rPr>
              <a:pPr algn="r" fontAlgn="base">
                <a:spcBef>
                  <a:spcPct val="0"/>
                </a:spcBef>
                <a:spcAft>
                  <a:spcPct val="0"/>
                </a:spcAft>
              </a:pPr>
              <a:t>71</a:t>
            </a:fld>
            <a:endParaRPr lang="tr-TR" altLang="tr-TR" sz="1200">
              <a:solidFill>
                <a:srgbClr val="898989"/>
              </a:solidFill>
              <a:latin typeface="Calibri" panose="020F0502020204030204" pitchFamily="34" charset="0"/>
              <a:cs typeface="Arial" panose="020B0604020202020204" pitchFamily="34" charset="0"/>
            </a:endParaRPr>
          </a:p>
        </p:txBody>
      </p:sp>
      <p:sp>
        <p:nvSpPr>
          <p:cNvPr id="6148" name="Slide Number Placeholder 4"/>
          <p:cNvSpPr txBox="1">
            <a:spLocks/>
          </p:cNvSpPr>
          <p:nvPr/>
        </p:nvSpPr>
        <p:spPr bwMode="auto">
          <a:xfrm>
            <a:off x="6057900" y="6356352"/>
            <a:ext cx="16002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fontAlgn="base">
              <a:spcBef>
                <a:spcPct val="0"/>
              </a:spcBef>
              <a:spcAft>
                <a:spcPct val="0"/>
              </a:spcAft>
            </a:pPr>
            <a:fld id="{66E8C2FD-B318-4433-A336-0C973093816A}" type="slidenum">
              <a:rPr lang="tr-TR" altLang="tr-TR" sz="1200">
                <a:solidFill>
                  <a:srgbClr val="898989"/>
                </a:solidFill>
                <a:latin typeface="Calibri" panose="020F0502020204030204" pitchFamily="34" charset="0"/>
                <a:cs typeface="Arial" panose="020B0604020202020204" pitchFamily="34" charset="0"/>
              </a:rPr>
              <a:pPr algn="r" fontAlgn="base">
                <a:spcBef>
                  <a:spcPct val="0"/>
                </a:spcBef>
                <a:spcAft>
                  <a:spcPct val="0"/>
                </a:spcAft>
              </a:pPr>
              <a:t>71</a:t>
            </a:fld>
            <a:endParaRPr lang="tr-TR" altLang="tr-TR" sz="1200">
              <a:solidFill>
                <a:srgbClr val="898989"/>
              </a:solidFill>
              <a:latin typeface="Calibri" panose="020F0502020204030204" pitchFamily="34" charset="0"/>
              <a:cs typeface="Arial" panose="020B0604020202020204" pitchFamily="34" charset="0"/>
            </a:endParaRPr>
          </a:p>
        </p:txBody>
      </p:sp>
      <p:sp>
        <p:nvSpPr>
          <p:cNvPr id="11" name="10 Metin kutusu"/>
          <p:cNvSpPr txBox="1"/>
          <p:nvPr/>
        </p:nvSpPr>
        <p:spPr>
          <a:xfrm>
            <a:off x="3517958" y="290137"/>
            <a:ext cx="2136884" cy="600164"/>
          </a:xfrm>
          <a:prstGeom prst="rect">
            <a:avLst/>
          </a:prstGeom>
        </p:spPr>
        <p:txBody>
          <a:bodyPr wrap="square" lIns="0" tIns="0" rIns="0" bIns="0" anchor="ctr">
            <a:normAutofit/>
          </a:bodyPr>
          <a:lstStyle>
            <a:lvl1pPr algn="ctr" eaLnBrk="0" fontAlgn="base" hangingPunct="0">
              <a:spcBef>
                <a:spcPct val="0"/>
              </a:spcBef>
              <a:spcAft>
                <a:spcPct val="0"/>
              </a:spcAft>
              <a:defRPr sz="3200" b="1" baseline="0">
                <a:solidFill>
                  <a:srgbClr val="C1022B"/>
                </a:solidFill>
                <a:ea typeface="+mj-ea"/>
                <a:cs typeface="Arial"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endParaRPr lang="tr-TR" dirty="0"/>
          </a:p>
        </p:txBody>
      </p:sp>
      <p:sp>
        <p:nvSpPr>
          <p:cNvPr id="15" name="10 Metin kutusu"/>
          <p:cNvSpPr txBox="1"/>
          <p:nvPr/>
        </p:nvSpPr>
        <p:spPr>
          <a:xfrm>
            <a:off x="1639956" y="290137"/>
            <a:ext cx="6261652" cy="600164"/>
          </a:xfrm>
          <a:prstGeom prst="rect">
            <a:avLst/>
          </a:prstGeom>
        </p:spPr>
        <p:txBody>
          <a:bodyPr wrap="square" lIns="0" tIns="0" rIns="0" bIns="0" anchor="ctr">
            <a:normAutofit/>
          </a:bodyPr>
          <a:lstStyle>
            <a:lvl1pPr algn="ctr" eaLnBrk="0" fontAlgn="base" hangingPunct="0">
              <a:spcBef>
                <a:spcPct val="0"/>
              </a:spcBef>
              <a:spcAft>
                <a:spcPct val="0"/>
              </a:spcAft>
              <a:defRPr sz="3200" b="1" baseline="0">
                <a:solidFill>
                  <a:srgbClr val="C1022B"/>
                </a:solidFill>
                <a:ea typeface="+mj-ea"/>
                <a:cs typeface="Arial"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tr-TR" dirty="0" smtClean="0">
                <a:solidFill>
                  <a:srgbClr val="C00000"/>
                </a:solidFill>
              </a:rPr>
              <a:t>İyi ve Gayretli Firmalar Var</a:t>
            </a:r>
            <a:endParaRPr lang="tr-TR" dirty="0"/>
          </a:p>
        </p:txBody>
      </p:sp>
      <p:sp>
        <p:nvSpPr>
          <p:cNvPr id="2" name="Dikdörtgen 1"/>
          <p:cNvSpPr/>
          <p:nvPr/>
        </p:nvSpPr>
        <p:spPr>
          <a:xfrm>
            <a:off x="874644" y="1492961"/>
            <a:ext cx="5353539" cy="4324261"/>
          </a:xfrm>
          <a:prstGeom prst="rect">
            <a:avLst/>
          </a:prstGeom>
        </p:spPr>
        <p:txBody>
          <a:bodyPr wrap="square">
            <a:spAutoFit/>
          </a:bodyPr>
          <a:lstStyle/>
          <a:p>
            <a:r>
              <a:rPr lang="en-US" sz="2500" dirty="0" err="1"/>
              <a:t>Ama</a:t>
            </a:r>
            <a:r>
              <a:rPr lang="en-US" sz="2500" dirty="0"/>
              <a:t>….</a:t>
            </a:r>
          </a:p>
          <a:p>
            <a:pPr marL="457200" indent="-457200">
              <a:buFont typeface="Wingdings" panose="05000000000000000000" pitchFamily="2" charset="2"/>
              <a:buChar char="Ø"/>
            </a:pPr>
            <a:r>
              <a:rPr lang="en-US" sz="2500" dirty="0" err="1"/>
              <a:t>Siz</a:t>
            </a:r>
            <a:r>
              <a:rPr lang="en-US" sz="2500" dirty="0"/>
              <a:t> </a:t>
            </a:r>
            <a:r>
              <a:rPr lang="en-US" sz="2500" dirty="0" err="1"/>
              <a:t>geldiniz</a:t>
            </a:r>
            <a:r>
              <a:rPr lang="en-US" sz="2500" dirty="0"/>
              <a:t> </a:t>
            </a:r>
            <a:r>
              <a:rPr lang="en-US" sz="2500" dirty="0" err="1"/>
              <a:t>aküleri</a:t>
            </a:r>
            <a:r>
              <a:rPr lang="en-US" sz="2500" dirty="0"/>
              <a:t> </a:t>
            </a:r>
            <a:r>
              <a:rPr lang="en-US" sz="2500" dirty="0" err="1"/>
              <a:t>bahçeye</a:t>
            </a:r>
            <a:r>
              <a:rPr lang="en-US" sz="2500" dirty="0"/>
              <a:t> </a:t>
            </a:r>
            <a:r>
              <a:rPr lang="en-US" sz="2500" dirty="0" err="1"/>
              <a:t>gömdük</a:t>
            </a:r>
            <a:r>
              <a:rPr lang="en-US" sz="2500" dirty="0"/>
              <a:t> </a:t>
            </a:r>
            <a:r>
              <a:rPr lang="en-US" sz="2500" dirty="0" err="1"/>
              <a:t>diyenler</a:t>
            </a:r>
            <a:r>
              <a:rPr lang="en-US" sz="2500" dirty="0"/>
              <a:t>…</a:t>
            </a:r>
          </a:p>
          <a:p>
            <a:pPr marL="457200" indent="-457200">
              <a:buFont typeface="Wingdings" panose="05000000000000000000" pitchFamily="2" charset="2"/>
              <a:buChar char="Ø"/>
            </a:pPr>
            <a:r>
              <a:rPr lang="en-US" sz="2500" dirty="0" err="1"/>
              <a:t>Elektrik</a:t>
            </a:r>
            <a:r>
              <a:rPr lang="en-US" sz="2500" dirty="0"/>
              <a:t> </a:t>
            </a:r>
            <a:r>
              <a:rPr lang="en-US" sz="2500" dirty="0" err="1"/>
              <a:t>çok</a:t>
            </a:r>
            <a:r>
              <a:rPr lang="en-US" sz="2500" dirty="0"/>
              <a:t> </a:t>
            </a:r>
            <a:r>
              <a:rPr lang="en-US" sz="2500" dirty="0" err="1"/>
              <a:t>yakıyor</a:t>
            </a:r>
            <a:r>
              <a:rPr lang="en-US" sz="2500" dirty="0"/>
              <a:t>, </a:t>
            </a:r>
            <a:r>
              <a:rPr lang="en-US" sz="2500" dirty="0" err="1"/>
              <a:t>arıtmayı</a:t>
            </a:r>
            <a:r>
              <a:rPr lang="en-US" sz="2500" dirty="0"/>
              <a:t> </a:t>
            </a:r>
            <a:r>
              <a:rPr lang="en-US" sz="2500" dirty="0" err="1"/>
              <a:t>devre</a:t>
            </a:r>
            <a:r>
              <a:rPr lang="en-US" sz="2500" dirty="0"/>
              <a:t> </a:t>
            </a:r>
            <a:r>
              <a:rPr lang="en-US" sz="2500" dirty="0" err="1"/>
              <a:t>dışı</a:t>
            </a:r>
            <a:r>
              <a:rPr lang="en-US" sz="2500" dirty="0"/>
              <a:t> </a:t>
            </a:r>
            <a:r>
              <a:rPr lang="en-US" sz="2500" dirty="0" err="1"/>
              <a:t>bıraktık</a:t>
            </a:r>
            <a:r>
              <a:rPr lang="en-US" sz="2500" dirty="0"/>
              <a:t>, </a:t>
            </a:r>
            <a:r>
              <a:rPr lang="en-US" sz="2500" dirty="0" err="1"/>
              <a:t>zaten</a:t>
            </a:r>
            <a:r>
              <a:rPr lang="en-US" sz="2500" dirty="0"/>
              <a:t> </a:t>
            </a:r>
            <a:r>
              <a:rPr lang="en-US" sz="2500" dirty="0" err="1"/>
              <a:t>bakımı</a:t>
            </a:r>
            <a:r>
              <a:rPr lang="en-US" sz="2500" dirty="0"/>
              <a:t> da </a:t>
            </a:r>
            <a:r>
              <a:rPr lang="en-US" sz="2500" dirty="0" err="1"/>
              <a:t>çok</a:t>
            </a:r>
            <a:r>
              <a:rPr lang="en-US" sz="2500" dirty="0"/>
              <a:t> para </a:t>
            </a:r>
            <a:r>
              <a:rPr lang="en-US" sz="2500" dirty="0" err="1"/>
              <a:t>belediye</a:t>
            </a:r>
            <a:r>
              <a:rPr lang="en-US" sz="2500" dirty="0"/>
              <a:t> </a:t>
            </a:r>
            <a:r>
              <a:rPr lang="en-US" sz="2500" dirty="0" err="1"/>
              <a:t>gelince</a:t>
            </a:r>
            <a:r>
              <a:rPr lang="en-US" sz="2500" dirty="0"/>
              <a:t> </a:t>
            </a:r>
            <a:r>
              <a:rPr lang="en-US" sz="2500" dirty="0" err="1"/>
              <a:t>açarız</a:t>
            </a:r>
            <a:r>
              <a:rPr lang="en-US" sz="2500" dirty="0"/>
              <a:t> </a:t>
            </a:r>
            <a:r>
              <a:rPr lang="en-US" sz="2500" dirty="0" err="1"/>
              <a:t>diyenler</a:t>
            </a:r>
            <a:r>
              <a:rPr lang="en-US" sz="2500" dirty="0"/>
              <a:t>…</a:t>
            </a:r>
          </a:p>
          <a:p>
            <a:pPr marL="457200" indent="-457200">
              <a:buFont typeface="Wingdings" panose="05000000000000000000" pitchFamily="2" charset="2"/>
              <a:buChar char="Ø"/>
            </a:pPr>
            <a:r>
              <a:rPr lang="en-US" sz="2500" dirty="0" err="1"/>
              <a:t>Kimyasalı</a:t>
            </a:r>
            <a:r>
              <a:rPr lang="en-US" sz="2500" dirty="0"/>
              <a:t> </a:t>
            </a:r>
            <a:r>
              <a:rPr lang="en-US" sz="2500" dirty="0" err="1"/>
              <a:t>nasıl</a:t>
            </a:r>
            <a:r>
              <a:rPr lang="en-US" sz="2500" dirty="0"/>
              <a:t> </a:t>
            </a:r>
            <a:r>
              <a:rPr lang="en-US" sz="2500" dirty="0" err="1"/>
              <a:t>bertaraf</a:t>
            </a:r>
            <a:r>
              <a:rPr lang="en-US" sz="2500" dirty="0"/>
              <a:t> </a:t>
            </a:r>
            <a:r>
              <a:rPr lang="en-US" sz="2500" dirty="0" err="1"/>
              <a:t>ediyorsunuz</a:t>
            </a:r>
            <a:r>
              <a:rPr lang="en-US" sz="2500" dirty="0"/>
              <a:t> </a:t>
            </a:r>
            <a:r>
              <a:rPr lang="en-US" sz="2500" dirty="0" err="1"/>
              <a:t>sorusuna</a:t>
            </a:r>
            <a:r>
              <a:rPr lang="en-US" sz="2500" dirty="0"/>
              <a:t>, </a:t>
            </a:r>
            <a:r>
              <a:rPr lang="en-US" sz="2500" dirty="0" err="1"/>
              <a:t>abi</a:t>
            </a:r>
            <a:r>
              <a:rPr lang="en-US" sz="2500" dirty="0"/>
              <a:t> </a:t>
            </a:r>
            <a:r>
              <a:rPr lang="en-US" sz="2500" dirty="0" err="1"/>
              <a:t>logara</a:t>
            </a:r>
            <a:r>
              <a:rPr lang="en-US" sz="2500" dirty="0"/>
              <a:t> </a:t>
            </a:r>
            <a:r>
              <a:rPr lang="en-US" sz="2500" dirty="0" err="1"/>
              <a:t>döküyoruz</a:t>
            </a:r>
            <a:r>
              <a:rPr lang="en-US" sz="2500" dirty="0"/>
              <a:t> </a:t>
            </a:r>
            <a:r>
              <a:rPr lang="en-US" sz="2500" dirty="0" err="1"/>
              <a:t>diyenler</a:t>
            </a:r>
            <a:r>
              <a:rPr lang="en-US" sz="2500" dirty="0"/>
              <a:t> de</a:t>
            </a:r>
          </a:p>
          <a:p>
            <a:endParaRPr lang="en-US" sz="2500" dirty="0"/>
          </a:p>
        </p:txBody>
      </p:sp>
      <p:pic>
        <p:nvPicPr>
          <p:cNvPr id="3" name="Resim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4521" y="2204864"/>
            <a:ext cx="2600325" cy="2889507"/>
          </a:xfrm>
          <a:prstGeom prst="rect">
            <a:avLst/>
          </a:prstGeom>
        </p:spPr>
      </p:pic>
    </p:spTree>
    <p:extLst>
      <p:ext uri="{BB962C8B-B14F-4D97-AF65-F5344CB8AC3E}">
        <p14:creationId xmlns:p14="http://schemas.microsoft.com/office/powerpoint/2010/main" val="3308523748"/>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body" idx="1"/>
          </p:nvPr>
        </p:nvSpPr>
        <p:spPr>
          <a:xfrm>
            <a:off x="381000" y="-315913"/>
            <a:ext cx="8610600" cy="1541463"/>
          </a:xfrm>
        </p:spPr>
        <p:txBody>
          <a:bodyPr lIns="0" tIns="0" rIns="0" bIns="0" anchor="b"/>
          <a:lstStyle/>
          <a:p>
            <a:pPr marL="0" indent="0" algn="ctr" eaLnBrk="1" hangingPunct="1">
              <a:spcBef>
                <a:spcPct val="0"/>
              </a:spcBef>
              <a:buClr>
                <a:srgbClr val="9F000F"/>
              </a:buClr>
              <a:buSzPct val="90000"/>
              <a:buFont typeface="Monotype Sorts" charset="0"/>
              <a:buNone/>
            </a:pPr>
            <a:r>
              <a:rPr lang="tr-TR" sz="3600" b="1">
                <a:solidFill>
                  <a:srgbClr val="339933"/>
                </a:solidFill>
                <a:latin typeface="Calibri" charset="0"/>
              </a:rPr>
              <a:t>Dünyayı Bekleyen Tehlike</a:t>
            </a:r>
            <a:endParaRPr lang="en-US" sz="3600" b="1">
              <a:solidFill>
                <a:srgbClr val="339933"/>
              </a:solidFill>
              <a:latin typeface="Calibri" charset="0"/>
            </a:endParaRPr>
          </a:p>
          <a:p>
            <a:pPr marL="0" indent="0" algn="ctr" eaLnBrk="1" hangingPunct="1">
              <a:spcBef>
                <a:spcPct val="0"/>
              </a:spcBef>
              <a:buClr>
                <a:srgbClr val="9F000F"/>
              </a:buClr>
              <a:buSzPct val="90000"/>
              <a:buFont typeface="Monotype Sorts" charset="0"/>
              <a:buNone/>
            </a:pPr>
            <a:endParaRPr lang="en-US" sz="3600">
              <a:solidFill>
                <a:srgbClr val="339933"/>
              </a:solidFill>
              <a:latin typeface="Calibri" charset="0"/>
            </a:endParaRPr>
          </a:p>
        </p:txBody>
      </p:sp>
      <p:sp>
        <p:nvSpPr>
          <p:cNvPr id="50178" name="Text Box 3"/>
          <p:cNvSpPr txBox="1">
            <a:spLocks noChangeArrowheads="1"/>
          </p:cNvSpPr>
          <p:nvPr/>
        </p:nvSpPr>
        <p:spPr bwMode="auto">
          <a:xfrm>
            <a:off x="900113" y="1273175"/>
            <a:ext cx="7847012" cy="424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187325" indent="-187325" defTabSz="409575" eaLnBrk="0" hangingPunct="0">
              <a:defRPr sz="2400">
                <a:solidFill>
                  <a:schemeClr val="tx1"/>
                </a:solidFill>
                <a:latin typeface="Arial" charset="0"/>
                <a:ea typeface="ＭＳ Ｐゴシック" charset="0"/>
                <a:cs typeface="ＭＳ Ｐゴシック" charset="0"/>
              </a:defRPr>
            </a:lvl1pPr>
            <a:lvl2pPr marL="742950" indent="-285750" defTabSz="409575" eaLnBrk="0" hangingPunct="0">
              <a:defRPr sz="2400">
                <a:solidFill>
                  <a:schemeClr val="tx1"/>
                </a:solidFill>
                <a:latin typeface="Arial" charset="0"/>
                <a:ea typeface="ＭＳ Ｐゴシック" charset="0"/>
              </a:defRPr>
            </a:lvl2pPr>
            <a:lvl3pPr marL="1143000" indent="-228600" defTabSz="409575" eaLnBrk="0" hangingPunct="0">
              <a:defRPr sz="2400">
                <a:solidFill>
                  <a:schemeClr val="tx1"/>
                </a:solidFill>
                <a:latin typeface="Arial" charset="0"/>
                <a:ea typeface="ＭＳ Ｐゴシック" charset="0"/>
              </a:defRPr>
            </a:lvl3pPr>
            <a:lvl4pPr marL="1600200" indent="-228600" defTabSz="409575" eaLnBrk="0" hangingPunct="0">
              <a:defRPr sz="2400">
                <a:solidFill>
                  <a:schemeClr val="tx1"/>
                </a:solidFill>
                <a:latin typeface="Arial" charset="0"/>
                <a:ea typeface="ＭＳ Ｐゴシック" charset="0"/>
              </a:defRPr>
            </a:lvl4pPr>
            <a:lvl5pPr marL="2057400" indent="-228600" defTabSz="409575" eaLnBrk="0" hangingPunct="0">
              <a:defRPr sz="2400">
                <a:solidFill>
                  <a:schemeClr val="tx1"/>
                </a:solidFill>
                <a:latin typeface="Arial" charset="0"/>
                <a:ea typeface="ＭＳ Ｐゴシック" charset="0"/>
              </a:defRPr>
            </a:lvl5pPr>
            <a:lvl6pPr marL="2514600" indent="-228600" defTabSz="4095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095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095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09575" eaLnBrk="0" fontAlgn="base" hangingPunct="0">
              <a:spcBef>
                <a:spcPct val="0"/>
              </a:spcBef>
              <a:spcAft>
                <a:spcPct val="0"/>
              </a:spcAft>
              <a:defRPr sz="2400">
                <a:solidFill>
                  <a:schemeClr val="tx1"/>
                </a:solidFill>
                <a:latin typeface="Arial" charset="0"/>
                <a:ea typeface="ＭＳ Ｐゴシック" charset="0"/>
              </a:defRPr>
            </a:lvl9pPr>
          </a:lstStyle>
          <a:p>
            <a:pPr algn="just">
              <a:spcBef>
                <a:spcPct val="20000"/>
              </a:spcBef>
              <a:buClr>
                <a:srgbClr val="9F000F"/>
              </a:buClr>
              <a:buSzPct val="46000"/>
              <a:buFont typeface="Monotype Sorts" charset="0"/>
              <a:buChar char="n"/>
            </a:pPr>
            <a:r>
              <a:rPr lang="tr-TR" sz="2200">
                <a:solidFill>
                  <a:srgbClr val="002060"/>
                </a:solidFill>
              </a:rPr>
              <a:t>Dünya Bankası verilerine göre; eğer enerji verimliliği konusunda bir adım atmazsak 2030</a:t>
            </a:r>
            <a:r>
              <a:rPr lang="ja-JP" altLang="tr-TR" sz="2200">
                <a:solidFill>
                  <a:srgbClr val="002060"/>
                </a:solidFill>
              </a:rPr>
              <a:t>’</a:t>
            </a:r>
            <a:r>
              <a:rPr lang="tr-TR" altLang="ja-JP" sz="2200">
                <a:solidFill>
                  <a:srgbClr val="002060"/>
                </a:solidFill>
              </a:rPr>
              <a:t>a kadar toplamda enerji ihtiyacı yüzde 120 artacak. </a:t>
            </a:r>
          </a:p>
          <a:p>
            <a:pPr algn="just">
              <a:spcBef>
                <a:spcPct val="20000"/>
              </a:spcBef>
              <a:buClr>
                <a:srgbClr val="9F000F"/>
              </a:buClr>
              <a:buSzPct val="46000"/>
              <a:buFont typeface="Monotype Sorts" charset="0"/>
              <a:buChar char="n"/>
            </a:pPr>
            <a:r>
              <a:rPr lang="tr-TR" sz="2200">
                <a:solidFill>
                  <a:srgbClr val="002060"/>
                </a:solidFill>
              </a:rPr>
              <a:t>Bazı senaryolara göre fosil kaynaklı geleneksel enerji kaynakları (petrol, doğalgaz ve kömür gibi) 2050 yılına kadar tükenecek.</a:t>
            </a:r>
          </a:p>
          <a:p>
            <a:pPr algn="just">
              <a:spcBef>
                <a:spcPct val="20000"/>
              </a:spcBef>
              <a:buClr>
                <a:srgbClr val="9F000F"/>
              </a:buClr>
              <a:buSzPct val="46000"/>
              <a:buFont typeface="Monotype Sorts" charset="0"/>
              <a:buChar char="n"/>
            </a:pPr>
            <a:r>
              <a:rPr lang="tr-TR" sz="2200">
                <a:solidFill>
                  <a:srgbClr val="002060"/>
                </a:solidFill>
              </a:rPr>
              <a:t>Her geçen gün enerji kaynaklarımız azalmakta.</a:t>
            </a:r>
          </a:p>
          <a:p>
            <a:pPr algn="just">
              <a:spcBef>
                <a:spcPct val="20000"/>
              </a:spcBef>
              <a:buClr>
                <a:srgbClr val="9F000F"/>
              </a:buClr>
              <a:buSzPct val="46000"/>
              <a:buFont typeface="Monotype Sorts" charset="0"/>
              <a:buChar char="n"/>
            </a:pPr>
            <a:r>
              <a:rPr lang="tr-TR" sz="2200">
                <a:solidFill>
                  <a:srgbClr val="002060"/>
                </a:solidFill>
              </a:rPr>
              <a:t>Küresel ısınma sonucu ani iklim değişiklikleri</a:t>
            </a:r>
          </a:p>
          <a:p>
            <a:pPr algn="just">
              <a:spcBef>
                <a:spcPct val="20000"/>
              </a:spcBef>
              <a:buClr>
                <a:srgbClr val="9F000F"/>
              </a:buClr>
              <a:buSzPct val="46000"/>
              <a:buFont typeface="Monotype Sorts" charset="0"/>
              <a:buChar char="n"/>
            </a:pPr>
            <a:r>
              <a:rPr lang="tr-TR" sz="2200">
                <a:solidFill>
                  <a:srgbClr val="002060"/>
                </a:solidFill>
              </a:rPr>
              <a:t>Kuraklık</a:t>
            </a:r>
          </a:p>
          <a:p>
            <a:pPr algn="just">
              <a:spcBef>
                <a:spcPct val="20000"/>
              </a:spcBef>
              <a:buClr>
                <a:srgbClr val="9F000F"/>
              </a:buClr>
              <a:buSzPct val="46000"/>
              <a:buFont typeface="Monotype Sorts" charset="0"/>
              <a:buChar char="n"/>
            </a:pPr>
            <a:r>
              <a:rPr lang="tr-TR" sz="2200">
                <a:solidFill>
                  <a:srgbClr val="002060"/>
                </a:solidFill>
              </a:rPr>
              <a:t>Kıtlık</a:t>
            </a:r>
          </a:p>
          <a:p>
            <a:pPr>
              <a:spcBef>
                <a:spcPct val="20000"/>
              </a:spcBef>
              <a:buClr>
                <a:srgbClr val="9F000F"/>
              </a:buClr>
              <a:buSzPct val="46000"/>
              <a:buFont typeface="Monotype Sorts" charset="0"/>
              <a:buChar char="n"/>
            </a:pPr>
            <a:endParaRPr lang="tr-TR" sz="1800">
              <a:solidFill>
                <a:srgbClr val="000080"/>
              </a:solidFill>
              <a:latin typeface="Calibri" charset="0"/>
            </a:endParaRPr>
          </a:p>
        </p:txBody>
      </p:sp>
      <p:pic>
        <p:nvPicPr>
          <p:cNvPr id="12"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4440238"/>
            <a:ext cx="3027363" cy="2452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2952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2 Dikdörtgen"/>
          <p:cNvSpPr>
            <a:spLocks noChangeArrowheads="1"/>
          </p:cNvSpPr>
          <p:nvPr/>
        </p:nvSpPr>
        <p:spPr bwMode="auto">
          <a:xfrm>
            <a:off x="1000125" y="1285875"/>
            <a:ext cx="7358063"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tr-TR" sz="2400"/>
              <a:t>Küresel ısınmanın etkisiyle Göller Bölgesi'ndeki 65 gölden 31'i tamamen kurudu, 11 göl kuraklık tehlikesi ile karşı karşıya kaldı.</a:t>
            </a:r>
          </a:p>
        </p:txBody>
      </p:sp>
      <p:pic>
        <p:nvPicPr>
          <p:cNvPr id="51202" name="Picture 2" descr="http://www.kenthaber.com/Resimler/2006/07/23/0005143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0125" y="2587625"/>
            <a:ext cx="2857500" cy="292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3" name="Picture 4" descr="http://www.habervesaire.com/site_media/uploads/2009/02/10/baraj_susuz.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1938" y="2714625"/>
            <a:ext cx="4000500" cy="290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2"/>
          <p:cNvSpPr txBox="1">
            <a:spLocks noChangeArrowheads="1"/>
          </p:cNvSpPr>
          <p:nvPr/>
        </p:nvSpPr>
        <p:spPr bwMode="auto">
          <a:xfrm>
            <a:off x="0" y="-171450"/>
            <a:ext cx="8610600" cy="154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Clr>
                <a:srgbClr val="9F000F"/>
              </a:buClr>
              <a:buSzPct val="90000"/>
              <a:buFont typeface="Monotype Sorts" charset="0"/>
              <a:buNone/>
            </a:pPr>
            <a:r>
              <a:rPr lang="tr-TR" sz="3600" b="1">
                <a:solidFill>
                  <a:srgbClr val="339933"/>
                </a:solidFill>
                <a:latin typeface="Calibri" charset="0"/>
              </a:rPr>
              <a:t>Ülkemizi Bekleyen Tehlike</a:t>
            </a:r>
            <a:endParaRPr lang="en-US" sz="3600" b="1">
              <a:solidFill>
                <a:srgbClr val="339933"/>
              </a:solidFill>
              <a:latin typeface="Calibri" charset="0"/>
            </a:endParaRPr>
          </a:p>
          <a:p>
            <a:pPr algn="ctr" eaLnBrk="1" hangingPunct="1">
              <a:buClr>
                <a:srgbClr val="9F000F"/>
              </a:buClr>
              <a:buSzPct val="90000"/>
              <a:buFont typeface="Monotype Sorts" charset="0"/>
              <a:buNone/>
            </a:pPr>
            <a:endParaRPr lang="en-US" sz="3600">
              <a:solidFill>
                <a:srgbClr val="339933"/>
              </a:solidFill>
              <a:latin typeface="Calibri" charset="0"/>
            </a:endParaRPr>
          </a:p>
        </p:txBody>
      </p:sp>
    </p:spTree>
    <p:extLst>
      <p:ext uri="{BB962C8B-B14F-4D97-AF65-F5344CB8AC3E}">
        <p14:creationId xmlns:p14="http://schemas.microsoft.com/office/powerpoint/2010/main" val="8746085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http://www.hurriyet.com.tr/_np/4465/1139446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1863" y="923925"/>
            <a:ext cx="4000500"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6" name="6 Dikdörtgen"/>
          <p:cNvSpPr>
            <a:spLocks noChangeArrowheads="1"/>
          </p:cNvSpPr>
          <p:nvPr/>
        </p:nvSpPr>
        <p:spPr bwMode="auto">
          <a:xfrm>
            <a:off x="1857375" y="3857625"/>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tr-TR"/>
              <a:t>Gündoğdu - Rize</a:t>
            </a:r>
          </a:p>
        </p:txBody>
      </p:sp>
      <p:pic>
        <p:nvPicPr>
          <p:cNvPr id="52227" name="Picture 8" descr="http://www.porttakal.com/haber_img/4/8/2/9/4829f1dddf_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8100" y="1071563"/>
            <a:ext cx="4000500" cy="278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8" name="Picture 10" descr="http://www.cnnturk.com/images/bt/isinma2410h.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86063" y="4286250"/>
            <a:ext cx="3429000" cy="221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8340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684213" y="200372"/>
            <a:ext cx="8459787" cy="1068388"/>
          </a:xfrm>
        </p:spPr>
        <p:txBody>
          <a:bodyPr lIns="90000" tIns="46800" rIns="90000" bIns="46800"/>
          <a:lstStyle/>
          <a:p>
            <a:pPr eaLnBrk="1" hangingPunct="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solidFill>
                  <a:srgbClr val="000090"/>
                </a:solidFill>
                <a:latin typeface="Arial" charset="0"/>
              </a:rPr>
              <a:t>ISO 14001 </a:t>
            </a:r>
            <a:r>
              <a:rPr lang="en-GB" sz="3200" b="1" dirty="0" err="1" smtClean="0">
                <a:solidFill>
                  <a:srgbClr val="000090"/>
                </a:solidFill>
                <a:latin typeface="Arial" charset="0"/>
              </a:rPr>
              <a:t>Tarihsel</a:t>
            </a:r>
            <a:r>
              <a:rPr lang="en-GB" sz="3200" b="1" dirty="0" smtClean="0">
                <a:solidFill>
                  <a:srgbClr val="000090"/>
                </a:solidFill>
                <a:latin typeface="Arial" charset="0"/>
              </a:rPr>
              <a:t> </a:t>
            </a:r>
            <a:r>
              <a:rPr lang="en-GB" sz="3200" b="1" dirty="0" err="1" smtClean="0">
                <a:solidFill>
                  <a:srgbClr val="000090"/>
                </a:solidFill>
                <a:latin typeface="Arial" charset="0"/>
              </a:rPr>
              <a:t>Gelişimi</a:t>
            </a:r>
            <a:endParaRPr lang="en-GB" sz="3200" b="1" dirty="0">
              <a:solidFill>
                <a:srgbClr val="000090"/>
              </a:solidFill>
              <a:latin typeface="Arial" charset="0"/>
            </a:endParaRPr>
          </a:p>
        </p:txBody>
      </p:sp>
      <p:sp>
        <p:nvSpPr>
          <p:cNvPr id="32770" name="Rectangle 2"/>
          <p:cNvSpPr>
            <a:spLocks noGrp="1" noChangeArrowheads="1"/>
          </p:cNvSpPr>
          <p:nvPr>
            <p:ph type="body" idx="4294967295"/>
          </p:nvPr>
        </p:nvSpPr>
        <p:spPr>
          <a:xfrm>
            <a:off x="539552" y="1157882"/>
            <a:ext cx="8147248" cy="5151438"/>
          </a:xfrm>
        </p:spPr>
        <p:txBody>
          <a:bodyPr lIns="90000" tIns="46800" rIns="90000" bIns="46800"/>
          <a:lstStyle/>
          <a:p>
            <a:pPr eaLnBrk="1" hangingPunct="1">
              <a:lnSpc>
                <a:spcPct val="90000"/>
              </a:lnSpc>
              <a:spcBef>
                <a:spcPts val="600"/>
              </a:spcBef>
              <a:buFont typeface="Arial" charset="0"/>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tr-TR" sz="2400" dirty="0">
                <a:solidFill>
                  <a:srgbClr val="000090"/>
                </a:solidFill>
                <a:latin typeface="Arial" charset="0"/>
              </a:rPr>
              <a:t>1970’ler ve 1980’ler, </a:t>
            </a:r>
            <a:r>
              <a:rPr lang="tr-TR" sz="2400" dirty="0" err="1">
                <a:solidFill>
                  <a:srgbClr val="000090"/>
                </a:solidFill>
                <a:latin typeface="Arial" charset="0"/>
              </a:rPr>
              <a:t>Ayrupa</a:t>
            </a:r>
            <a:r>
              <a:rPr lang="tr-TR" sz="2400" dirty="0">
                <a:solidFill>
                  <a:srgbClr val="000090"/>
                </a:solidFill>
                <a:latin typeface="Arial" charset="0"/>
              </a:rPr>
              <a:t>  yaşamanın gelişmesine ve planların çevre izin yapısı ile uygulamalı olmasına tanık oldu. Endüstrinin cevabı oldukça tepkiliydi.</a:t>
            </a:r>
          </a:p>
          <a:p>
            <a:pPr eaLnBrk="1" hangingPunct="1">
              <a:lnSpc>
                <a:spcPct val="90000"/>
              </a:lnSpc>
              <a:spcBef>
                <a:spcPts val="600"/>
              </a:spcBef>
              <a:buFont typeface="Arial" charset="0"/>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tr-TR" sz="2400" dirty="0">
                <a:solidFill>
                  <a:srgbClr val="000090"/>
                </a:solidFill>
                <a:latin typeface="Arial" charset="0"/>
              </a:rPr>
              <a:t>Birleşmiş </a:t>
            </a:r>
            <a:r>
              <a:rPr lang="tr-TR" sz="2400" dirty="0" err="1">
                <a:solidFill>
                  <a:srgbClr val="000090"/>
                </a:solidFill>
                <a:latin typeface="Arial" charset="0"/>
              </a:rPr>
              <a:t>Milletler'in</a:t>
            </a:r>
            <a:r>
              <a:rPr lang="tr-TR" sz="2400" dirty="0">
                <a:solidFill>
                  <a:srgbClr val="000090"/>
                </a:solidFill>
                <a:latin typeface="Arial" charset="0"/>
              </a:rPr>
              <a:t> himayesi altında, Çevre ve Kalkınma Dünya Komisyonu (WCED) </a:t>
            </a:r>
            <a:r>
              <a:rPr lang="tr-TR" sz="2400" dirty="0" smtClean="0">
                <a:solidFill>
                  <a:srgbClr val="000090"/>
                </a:solidFill>
                <a:latin typeface="Arial" charset="0"/>
              </a:rPr>
              <a:t>1972 </a:t>
            </a:r>
            <a:r>
              <a:rPr lang="tr-TR" sz="2400" dirty="0">
                <a:solidFill>
                  <a:srgbClr val="000090"/>
                </a:solidFill>
                <a:latin typeface="Arial" charset="0"/>
              </a:rPr>
              <a:t>yılında  Ortak Geleceğimiz raporunu yayınladı.</a:t>
            </a:r>
          </a:p>
          <a:p>
            <a:pPr eaLnBrk="1" hangingPunct="1">
              <a:lnSpc>
                <a:spcPct val="90000"/>
              </a:lnSpc>
              <a:spcBef>
                <a:spcPts val="600"/>
              </a:spcBef>
              <a:buFont typeface="StarSymbol" charset="0"/>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tr-TR" sz="2400" dirty="0">
                <a:solidFill>
                  <a:srgbClr val="000090"/>
                </a:solidFill>
                <a:latin typeface="Arial" charset="0"/>
              </a:rPr>
              <a:t>Uluslararası Ticaret Odası  (ICC) 1990 yılında  sürdürülebilir gelişim için   İş Tüzüğü'nü oluşturdu.</a:t>
            </a:r>
          </a:p>
          <a:p>
            <a:pPr eaLnBrk="1" hangingPunct="1">
              <a:lnSpc>
                <a:spcPct val="90000"/>
              </a:lnSpc>
              <a:spcBef>
                <a:spcPts val="600"/>
              </a:spcBef>
              <a:buFont typeface="StarSymbol" charset="0"/>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tr-TR" sz="2400" dirty="0">
                <a:solidFill>
                  <a:srgbClr val="000090"/>
                </a:solidFill>
                <a:latin typeface="Arial" charset="0"/>
              </a:rPr>
              <a:t>1991 yılında ICC  İş Tüzüğü'nü (ses çevre yönetiminin 16 prensibi)  piyasaya sürdü. </a:t>
            </a:r>
          </a:p>
          <a:p>
            <a:pPr algn="just" eaLnBrk="1" hangingPunct="1">
              <a:lnSpc>
                <a:spcPct val="90000"/>
              </a:lnSpc>
              <a:spcBef>
                <a:spcPts val="600"/>
              </a:spcBef>
              <a:buFont typeface="StarSymbol" charset="0"/>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tr-TR" sz="2400" dirty="0">
                <a:solidFill>
                  <a:srgbClr val="000090"/>
                </a:solidFill>
                <a:latin typeface="Arial" charset="0"/>
              </a:rPr>
              <a:t>Dünya Zirvesi 1992 yılında Rio de Janeiro'yu atadı.</a:t>
            </a:r>
          </a:p>
          <a:p>
            <a:pPr eaLnBrk="1" hangingPunct="1">
              <a:lnSpc>
                <a:spcPct val="90000"/>
              </a:lnSpc>
              <a:spcBef>
                <a:spcPts val="600"/>
              </a:spcBef>
              <a:buFont typeface="StarSymbol" charset="0"/>
              <a:buBlip>
                <a:blip r:embed="rId3"/>
              </a:buBlip>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tr-TR" sz="2400" dirty="0" smtClean="0">
                <a:solidFill>
                  <a:srgbClr val="000090"/>
                </a:solidFill>
                <a:latin typeface="Arial" charset="0"/>
              </a:rPr>
              <a:t>1996 yılında Çevre </a:t>
            </a:r>
            <a:r>
              <a:rPr lang="tr-TR" sz="2400" dirty="0">
                <a:solidFill>
                  <a:srgbClr val="000090"/>
                </a:solidFill>
                <a:latin typeface="Arial" charset="0"/>
              </a:rPr>
              <a:t>yönetimi için ISO standartlarının geliştirilmesi</a:t>
            </a:r>
          </a:p>
        </p:txBody>
      </p:sp>
    </p:spTree>
    <p:extLst>
      <p:ext uri="{BB962C8B-B14F-4D97-AF65-F5344CB8AC3E}">
        <p14:creationId xmlns:p14="http://schemas.microsoft.com/office/powerpoint/2010/main" val="3984502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684213" y="-100013"/>
            <a:ext cx="8459787" cy="1068388"/>
          </a:xfrm>
        </p:spPr>
        <p:txBody>
          <a:bodyPr lIns="90000" tIns="46800" rIns="90000" bIns="46800"/>
          <a:lstStyle/>
          <a:p>
            <a:pPr eaLnBrk="1" hangingPunct="1">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solidFill>
                  <a:srgbClr val="000090"/>
                </a:solidFill>
                <a:latin typeface="Arial" charset="0"/>
              </a:rPr>
              <a:t>ISO 14001 </a:t>
            </a:r>
            <a:r>
              <a:rPr lang="en-GB" sz="3200" b="1" dirty="0" err="1" smtClean="0">
                <a:solidFill>
                  <a:srgbClr val="000090"/>
                </a:solidFill>
                <a:latin typeface="Arial" charset="0"/>
              </a:rPr>
              <a:t>Tarihsel</a:t>
            </a:r>
            <a:r>
              <a:rPr lang="en-GB" sz="3200" b="1" dirty="0" smtClean="0">
                <a:solidFill>
                  <a:srgbClr val="000090"/>
                </a:solidFill>
                <a:latin typeface="Arial" charset="0"/>
              </a:rPr>
              <a:t> </a:t>
            </a:r>
            <a:r>
              <a:rPr lang="en-GB" sz="3200" b="1" dirty="0" err="1" smtClean="0">
                <a:solidFill>
                  <a:srgbClr val="000090"/>
                </a:solidFill>
                <a:latin typeface="Arial" charset="0"/>
              </a:rPr>
              <a:t>Gelişimi</a:t>
            </a:r>
            <a:endParaRPr lang="en-GB" sz="3200" b="1" dirty="0">
              <a:solidFill>
                <a:srgbClr val="000090"/>
              </a:solidFill>
              <a:latin typeface="Arial" charset="0"/>
            </a:endParaRPr>
          </a:p>
        </p:txBody>
      </p:sp>
      <p:graphicFrame>
        <p:nvGraphicFramePr>
          <p:cNvPr id="3" name="Diagram 2"/>
          <p:cNvGraphicFramePr/>
          <p:nvPr>
            <p:extLst>
              <p:ext uri="{D42A27DB-BD31-4B8C-83A1-F6EECF244321}">
                <p14:modId xmlns:p14="http://schemas.microsoft.com/office/powerpoint/2010/main" val="1258384142"/>
              </p:ext>
            </p:extLst>
          </p:nvPr>
        </p:nvGraphicFramePr>
        <p:xfrm>
          <a:off x="179512" y="1397000"/>
          <a:ext cx="89644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2895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Documents and Settings\ENDEN\Belgelerim\Resimlerim\2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0152" y="1052736"/>
            <a:ext cx="3055938" cy="441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İçerik Yer Tutucusu 2"/>
          <p:cNvSpPr>
            <a:spLocks noGrp="1"/>
          </p:cNvSpPr>
          <p:nvPr>
            <p:ph type="subTitle" idx="4294967295"/>
          </p:nvPr>
        </p:nvSpPr>
        <p:spPr>
          <a:xfrm>
            <a:off x="0" y="1125538"/>
            <a:ext cx="6400800" cy="4535487"/>
          </a:xfrm>
        </p:spPr>
        <p:txBody>
          <a:bodyPr>
            <a:normAutofit fontScale="25000" lnSpcReduction="20000"/>
          </a:bodyPr>
          <a:lstStyle/>
          <a:p>
            <a:pPr algn="l"/>
            <a:endParaRPr lang="tr-TR" sz="11200" b="1" dirty="0" smtClean="0">
              <a:solidFill>
                <a:schemeClr val="tx1"/>
              </a:solidFill>
            </a:endParaRPr>
          </a:p>
          <a:p>
            <a:pPr algn="l">
              <a:lnSpc>
                <a:spcPct val="120000"/>
              </a:lnSpc>
            </a:pPr>
            <a:r>
              <a:rPr lang="tr-TR" sz="8600" b="1" i="1" dirty="0">
                <a:solidFill>
                  <a:schemeClr val="tx1"/>
                </a:solidFill>
              </a:rPr>
              <a:t>1- Kapsam</a:t>
            </a:r>
          </a:p>
          <a:p>
            <a:pPr algn="l">
              <a:lnSpc>
                <a:spcPct val="120000"/>
              </a:lnSpc>
            </a:pPr>
            <a:r>
              <a:rPr lang="tr-TR" sz="8600" b="1" i="1" dirty="0">
                <a:solidFill>
                  <a:schemeClr val="tx1"/>
                </a:solidFill>
              </a:rPr>
              <a:t>2- Atıf yapılan </a:t>
            </a:r>
            <a:r>
              <a:rPr lang="tr-TR" sz="8600" b="1" i="1" dirty="0" smtClean="0">
                <a:solidFill>
                  <a:schemeClr val="tx1"/>
                </a:solidFill>
              </a:rPr>
              <a:t>standart </a:t>
            </a:r>
            <a:r>
              <a:rPr lang="tr-TR" sz="8600" b="1" i="1" dirty="0">
                <a:solidFill>
                  <a:schemeClr val="tx1"/>
                </a:solidFill>
              </a:rPr>
              <a:t>ve/veya dokümanlar</a:t>
            </a:r>
            <a:br>
              <a:rPr lang="tr-TR" sz="8600" b="1" i="1" dirty="0">
                <a:solidFill>
                  <a:schemeClr val="tx1"/>
                </a:solidFill>
              </a:rPr>
            </a:br>
            <a:r>
              <a:rPr lang="tr-TR" sz="8600" b="1" i="1" dirty="0">
                <a:solidFill>
                  <a:schemeClr val="tx1"/>
                </a:solidFill>
              </a:rPr>
              <a:t>3- Terimler ve tarifler</a:t>
            </a:r>
            <a:br>
              <a:rPr lang="tr-TR" sz="8600" b="1" i="1" dirty="0">
                <a:solidFill>
                  <a:schemeClr val="tx1"/>
                </a:solidFill>
              </a:rPr>
            </a:br>
            <a:r>
              <a:rPr lang="tr-TR" sz="8600" b="1" i="1" dirty="0">
                <a:solidFill>
                  <a:schemeClr val="tx1"/>
                </a:solidFill>
              </a:rPr>
              <a:t>4- Kuruluşun bağlamı / amacı</a:t>
            </a:r>
            <a:br>
              <a:rPr lang="tr-TR" sz="8600" b="1" i="1" dirty="0">
                <a:solidFill>
                  <a:schemeClr val="tx1"/>
                </a:solidFill>
              </a:rPr>
            </a:br>
            <a:r>
              <a:rPr lang="tr-TR" sz="8600" b="1" i="1" dirty="0">
                <a:solidFill>
                  <a:schemeClr val="tx1"/>
                </a:solidFill>
              </a:rPr>
              <a:t>5- </a:t>
            </a:r>
            <a:r>
              <a:rPr lang="tr-TR" sz="8600" b="1" i="1" dirty="0" smtClean="0">
                <a:solidFill>
                  <a:schemeClr val="tx1"/>
                </a:solidFill>
              </a:rPr>
              <a:t>Liderlik ve çalışanların katılımı</a:t>
            </a:r>
            <a:r>
              <a:rPr lang="tr-TR" sz="8600" b="1" i="1" dirty="0">
                <a:solidFill>
                  <a:schemeClr val="tx1"/>
                </a:solidFill>
              </a:rPr>
              <a:t/>
            </a:r>
            <a:br>
              <a:rPr lang="tr-TR" sz="8600" b="1" i="1" dirty="0">
                <a:solidFill>
                  <a:schemeClr val="tx1"/>
                </a:solidFill>
              </a:rPr>
            </a:br>
            <a:r>
              <a:rPr lang="tr-TR" sz="8600" b="1" i="1" dirty="0">
                <a:solidFill>
                  <a:schemeClr val="tx1"/>
                </a:solidFill>
              </a:rPr>
              <a:t>6- Planlama</a:t>
            </a:r>
            <a:br>
              <a:rPr lang="tr-TR" sz="8600" b="1" i="1" dirty="0">
                <a:solidFill>
                  <a:schemeClr val="tx1"/>
                </a:solidFill>
              </a:rPr>
            </a:br>
            <a:r>
              <a:rPr lang="tr-TR" sz="8600" b="1" i="1" dirty="0">
                <a:solidFill>
                  <a:schemeClr val="tx1"/>
                </a:solidFill>
              </a:rPr>
              <a:t>7- Destek</a:t>
            </a:r>
            <a:br>
              <a:rPr lang="tr-TR" sz="8600" b="1" i="1" dirty="0">
                <a:solidFill>
                  <a:schemeClr val="tx1"/>
                </a:solidFill>
              </a:rPr>
            </a:br>
            <a:r>
              <a:rPr lang="tr-TR" sz="8600" b="1" i="1" dirty="0">
                <a:solidFill>
                  <a:schemeClr val="tx1"/>
                </a:solidFill>
              </a:rPr>
              <a:t>8- İşletme</a:t>
            </a:r>
            <a:br>
              <a:rPr lang="tr-TR" sz="8600" b="1" i="1" dirty="0">
                <a:solidFill>
                  <a:schemeClr val="tx1"/>
                </a:solidFill>
              </a:rPr>
            </a:br>
            <a:r>
              <a:rPr lang="tr-TR" sz="8600" b="1" i="1" dirty="0">
                <a:solidFill>
                  <a:schemeClr val="tx1"/>
                </a:solidFill>
              </a:rPr>
              <a:t>9- Performans değerlendirme</a:t>
            </a:r>
            <a:br>
              <a:rPr lang="tr-TR" sz="8600" b="1" i="1" dirty="0">
                <a:solidFill>
                  <a:schemeClr val="tx1"/>
                </a:solidFill>
              </a:rPr>
            </a:br>
            <a:r>
              <a:rPr lang="tr-TR" sz="8600" b="1" i="1" dirty="0">
                <a:solidFill>
                  <a:schemeClr val="tx1"/>
                </a:solidFill>
              </a:rPr>
              <a:t>10- İyileştirme</a:t>
            </a:r>
          </a:p>
        </p:txBody>
      </p:sp>
      <p:sp>
        <p:nvSpPr>
          <p:cNvPr id="7" name="Metin kutusu 4"/>
          <p:cNvSpPr txBox="1"/>
          <p:nvPr/>
        </p:nvSpPr>
        <p:spPr>
          <a:xfrm>
            <a:off x="107504" y="5694347"/>
            <a:ext cx="878497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sz="2400" b="1" i="1" dirty="0" smtClean="0">
                <a:solidFill>
                  <a:schemeClr val="tx2"/>
                </a:solidFill>
              </a:rPr>
              <a:t>Bu maddeler ISO 9001:2015 standardı- ISO 45001:2018 </a:t>
            </a:r>
          </a:p>
          <a:p>
            <a:pPr algn="ctr"/>
            <a:r>
              <a:rPr lang="tr-TR" sz="2400" b="1" i="1" dirty="0">
                <a:solidFill>
                  <a:schemeClr val="tx2"/>
                </a:solidFill>
              </a:rPr>
              <a:t>m</a:t>
            </a:r>
            <a:r>
              <a:rPr lang="tr-TR" sz="2400" b="1" i="1" dirty="0" smtClean="0">
                <a:solidFill>
                  <a:schemeClr val="tx2"/>
                </a:solidFill>
              </a:rPr>
              <a:t>addeleri ile birebir aynıdır…</a:t>
            </a:r>
            <a:endParaRPr lang="tr-TR" sz="2400" b="1" i="1" dirty="0">
              <a:solidFill>
                <a:schemeClr val="tx2"/>
              </a:solidFill>
            </a:endParaRPr>
          </a:p>
        </p:txBody>
      </p:sp>
      <p:sp>
        <p:nvSpPr>
          <p:cNvPr id="8" name="Rectangle 7"/>
          <p:cNvSpPr/>
          <p:nvPr/>
        </p:nvSpPr>
        <p:spPr>
          <a:xfrm>
            <a:off x="4211960" y="260648"/>
            <a:ext cx="4572000" cy="646331"/>
          </a:xfrm>
          <a:prstGeom prst="rect">
            <a:avLst/>
          </a:prstGeom>
        </p:spPr>
        <p:txBody>
          <a:bodyPr>
            <a:spAutoFit/>
          </a:bodyPr>
          <a:lstStyle/>
          <a:p>
            <a:pPr algn="r" defTabSz="540000" eaLnBrk="0" hangingPunct="0">
              <a:buSzPct val="120000"/>
            </a:pPr>
            <a:endParaRPr lang="tr-TR" i="1" dirty="0">
              <a:solidFill>
                <a:srgbClr val="C00000"/>
              </a:solidFill>
              <a:latin typeface="Arial" pitchFamily="34" charset="0"/>
              <a:cs typeface="Arial" pitchFamily="34" charset="0"/>
            </a:endParaRPr>
          </a:p>
          <a:p>
            <a:pPr algn="r" defTabSz="540000" eaLnBrk="0" hangingPunct="0">
              <a:buSzPct val="120000"/>
            </a:pPr>
            <a:r>
              <a:rPr lang="tr-TR" b="1" dirty="0" smtClean="0">
                <a:solidFill>
                  <a:srgbClr val="002060"/>
                </a:solidFill>
                <a:latin typeface="Arial" pitchFamily="34" charset="0"/>
                <a:cs typeface="Arial" pitchFamily="34" charset="0"/>
              </a:rPr>
              <a:t>ISO 14001:20015 </a:t>
            </a:r>
            <a:endParaRPr lang="tr-TR"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1251130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98586A9-6183-5546-9F1C-2677CA861480}" type="slidenum">
              <a:rPr lang="tr-TR" smtClean="0"/>
              <a:pPr>
                <a:defRPr/>
              </a:pPr>
              <a:t>78</a:t>
            </a:fld>
            <a:endParaRPr lang="tr-TR"/>
          </a:p>
        </p:txBody>
      </p:sp>
      <p:cxnSp>
        <p:nvCxnSpPr>
          <p:cNvPr id="3" name="Straight Connector 2"/>
          <p:cNvCxnSpPr/>
          <p:nvPr/>
        </p:nvCxnSpPr>
        <p:spPr>
          <a:xfrm>
            <a:off x="34925" y="6165850"/>
            <a:ext cx="903763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1 Başlık"/>
          <p:cNvSpPr txBox="1">
            <a:spLocks/>
          </p:cNvSpPr>
          <p:nvPr/>
        </p:nvSpPr>
        <p:spPr bwMode="auto">
          <a:xfrm>
            <a:off x="2607121" y="260648"/>
            <a:ext cx="6429375" cy="644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eaLnBrk="1" hangingPunct="1">
              <a:defRPr/>
            </a:pPr>
            <a:r>
              <a:rPr lang="tr-TR" sz="2800" i="1" dirty="0" smtClean="0">
                <a:solidFill>
                  <a:schemeClr val="tx2"/>
                </a:solidFill>
                <a:effectLst>
                  <a:outerShdw blurRad="38100" dist="38100" dir="2700000" algn="tl">
                    <a:srgbClr val="DDDDDD"/>
                  </a:outerShdw>
                </a:effectLst>
                <a:latin typeface="Helvetica"/>
                <a:cs typeface="Helvetica"/>
              </a:rPr>
              <a:t>Yüksek Seviyeli Yapı ve Sürdürebilirlik</a:t>
            </a:r>
            <a:endParaRPr lang="tr-TR" sz="2800" i="1" dirty="0">
              <a:solidFill>
                <a:schemeClr val="tx2"/>
              </a:solidFill>
              <a:effectLst>
                <a:outerShdw blurRad="38100" dist="38100" dir="2700000" algn="tl">
                  <a:srgbClr val="DDDDDD"/>
                </a:outerShdw>
              </a:effectLst>
              <a:latin typeface="Helvetica"/>
              <a:cs typeface="Helvetica"/>
            </a:endParaRPr>
          </a:p>
        </p:txBody>
      </p:sp>
      <p:pic>
        <p:nvPicPr>
          <p:cNvPr id="5" name="Resim 4"/>
          <p:cNvPicPr>
            <a:picLocks noChangeAspect="1"/>
          </p:cNvPicPr>
          <p:nvPr/>
        </p:nvPicPr>
        <p:blipFill>
          <a:blip r:embed="rId2"/>
          <a:stretch>
            <a:fillRect/>
          </a:stretch>
        </p:blipFill>
        <p:spPr>
          <a:xfrm>
            <a:off x="971601" y="1095796"/>
            <a:ext cx="8064896" cy="4879555"/>
          </a:xfrm>
          <a:prstGeom prst="rect">
            <a:avLst/>
          </a:prstGeom>
        </p:spPr>
      </p:pic>
    </p:spTree>
    <p:extLst>
      <p:ext uri="{BB962C8B-B14F-4D97-AF65-F5344CB8AC3E}">
        <p14:creationId xmlns:p14="http://schemas.microsoft.com/office/powerpoint/2010/main" val="31977414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79</a:t>
            </a:fld>
            <a:endParaRPr lang="tr-TR"/>
          </a:p>
        </p:txBody>
      </p:sp>
      <p:sp>
        <p:nvSpPr>
          <p:cNvPr id="5" name="Rectangle 3"/>
          <p:cNvSpPr>
            <a:spLocks noGrp="1" noRot="1" noChangeArrowheads="1"/>
          </p:cNvSpPr>
          <p:nvPr>
            <p:ph type="title"/>
          </p:nvPr>
        </p:nvSpPr>
        <p:spPr>
          <a:xfrm>
            <a:off x="1079500" y="115888"/>
            <a:ext cx="7812980" cy="762000"/>
          </a:xfrm>
        </p:spPr>
        <p:txBody>
          <a:bodyPr/>
          <a:lstStyle/>
          <a:p>
            <a:r>
              <a:rPr lang="tr-TR" sz="24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SİSTEMLERİNİN TEMEL PRENSİPLERİ</a:t>
            </a:r>
            <a:endParaRPr lang="tr-TR" sz="24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Diagram 1"/>
          <p:cNvGraphicFramePr/>
          <p:nvPr>
            <p:extLst>
              <p:ext uri="{D42A27DB-BD31-4B8C-83A1-F6EECF244321}">
                <p14:modId xmlns:p14="http://schemas.microsoft.com/office/powerpoint/2010/main" val="2551140543"/>
              </p:ext>
            </p:extLst>
          </p:nvPr>
        </p:nvGraphicFramePr>
        <p:xfrm>
          <a:off x="-250776" y="1484784"/>
          <a:ext cx="9144000"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6781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98586A9-6183-5546-9F1C-2677CA861480}" type="slidenum">
              <a:rPr lang="tr-TR" smtClean="0"/>
              <a:pPr>
                <a:defRPr/>
              </a:pPr>
              <a:t>8</a:t>
            </a:fld>
            <a:endParaRPr lang="tr-TR"/>
          </a:p>
        </p:txBody>
      </p:sp>
      <p:cxnSp>
        <p:nvCxnSpPr>
          <p:cNvPr id="3" name="Straight Connector 2"/>
          <p:cNvCxnSpPr/>
          <p:nvPr/>
        </p:nvCxnSpPr>
        <p:spPr>
          <a:xfrm>
            <a:off x="34925" y="6165850"/>
            <a:ext cx="903763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1 Başlık"/>
          <p:cNvSpPr txBox="1">
            <a:spLocks/>
          </p:cNvSpPr>
          <p:nvPr/>
        </p:nvSpPr>
        <p:spPr bwMode="auto">
          <a:xfrm>
            <a:off x="2607121" y="260648"/>
            <a:ext cx="6429375" cy="644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eaLnBrk="1" hangingPunct="1">
              <a:defRPr/>
            </a:pPr>
            <a:r>
              <a:rPr lang="tr-TR" sz="2400" b="1" i="1" dirty="0" smtClean="0">
                <a:effectLst>
                  <a:outerShdw blurRad="38100" dist="38100" dir="2700000" algn="tl">
                    <a:srgbClr val="DDDDDD"/>
                  </a:outerShdw>
                </a:effectLst>
                <a:latin typeface="Helvetica"/>
                <a:cs typeface="Helvetica"/>
              </a:rPr>
              <a:t>Yüksek Seviyeli Yapı Standart Maddeleri</a:t>
            </a:r>
            <a:endParaRPr lang="tr-TR" sz="2400" b="1" i="1" dirty="0">
              <a:effectLst>
                <a:outerShdw blurRad="38100" dist="38100" dir="2700000" algn="tl">
                  <a:srgbClr val="DDDDDD"/>
                </a:outerShdw>
              </a:effectLst>
              <a:latin typeface="Helvetica"/>
              <a:cs typeface="Helvetica"/>
            </a:endParaRPr>
          </a:p>
        </p:txBody>
      </p:sp>
      <p:pic>
        <p:nvPicPr>
          <p:cNvPr id="2" name="Resim 1"/>
          <p:cNvPicPr>
            <a:picLocks noChangeAspect="1"/>
          </p:cNvPicPr>
          <p:nvPr/>
        </p:nvPicPr>
        <p:blipFill>
          <a:blip r:embed="rId2"/>
          <a:stretch>
            <a:fillRect/>
          </a:stretch>
        </p:blipFill>
        <p:spPr>
          <a:xfrm>
            <a:off x="1343818" y="1340769"/>
            <a:ext cx="7342982" cy="4634582"/>
          </a:xfrm>
          <a:prstGeom prst="rect">
            <a:avLst/>
          </a:prstGeom>
        </p:spPr>
      </p:pic>
    </p:spTree>
    <p:extLst>
      <p:ext uri="{BB962C8B-B14F-4D97-AF65-F5344CB8AC3E}">
        <p14:creationId xmlns:p14="http://schemas.microsoft.com/office/powerpoint/2010/main" val="34099903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Rot="1" noChangeArrowheads="1"/>
          </p:cNvSpPr>
          <p:nvPr>
            <p:ph type="ctrTitle"/>
          </p:nvPr>
        </p:nvSpPr>
        <p:spPr>
          <a:xfrm>
            <a:off x="685800" y="260648"/>
            <a:ext cx="8458200" cy="720080"/>
          </a:xfrm>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4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MÜŞTERİ ODAKLILIK</a:t>
            </a:r>
            <a:endParaRPr lang="tr-TR" sz="24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Alt Başlık 2"/>
          <p:cNvSpPr>
            <a:spLocks noGrp="1"/>
          </p:cNvSpPr>
          <p:nvPr>
            <p:ph type="subTitle" idx="1"/>
          </p:nvPr>
        </p:nvSpPr>
        <p:spPr>
          <a:xfrm>
            <a:off x="251520" y="1916832"/>
            <a:ext cx="8892480" cy="3721968"/>
          </a:xfrm>
        </p:spPr>
        <p:txBody>
          <a:bodyPr/>
          <a:lstStyle/>
          <a:p>
            <a:r>
              <a:rPr lang="tr-TR" dirty="0">
                <a:solidFill>
                  <a:schemeClr val="tx1"/>
                </a:solidFill>
              </a:rPr>
              <a:t>Kuruluşlar müşterilerine bağlı olarak yaşarlar. Bu nedenle mevcut ve Gelecekteki müşteri ihtiyaçlarının iyi anlaşılması, müşteri isteklerinin Karşılanması ve müşteri beklentilerinin karşılanması için çalışmaları Gerekir. Mal veya hizmeti alan, diğer bir ifade ile yönetim veya örgütün varoluş nedeni olan müşteri ve kitlenin memnuniyetini sağlamaya odaklanmak demektir. </a:t>
            </a:r>
            <a:r>
              <a:rPr lang="tr-TR" dirty="0"/>
              <a:t/>
            </a:r>
            <a:br>
              <a:rPr lang="tr-TR" dirty="0"/>
            </a:br>
            <a:endParaRPr lang="tr-TR" sz="2800" dirty="0">
              <a:solidFill>
                <a:schemeClr val="tx1"/>
              </a:solidFill>
            </a:endParaRPr>
          </a:p>
        </p:txBody>
      </p:sp>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80</a:t>
            </a:fld>
            <a:endParaRPr lang="tr-TR"/>
          </a:p>
        </p:txBody>
      </p:sp>
    </p:spTree>
    <p:extLst>
      <p:ext uri="{BB962C8B-B14F-4D97-AF65-F5344CB8AC3E}">
        <p14:creationId xmlns:p14="http://schemas.microsoft.com/office/powerpoint/2010/main" val="4688663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Rot="1" noChangeArrowheads="1"/>
          </p:cNvSpPr>
          <p:nvPr>
            <p:ph type="ctrTitle"/>
          </p:nvPr>
        </p:nvSpPr>
        <p:spPr>
          <a:xfrm>
            <a:off x="685800" y="260648"/>
            <a:ext cx="8458200" cy="720080"/>
          </a:xfrm>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4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MÜŞTERİ ODAKLILIK</a:t>
            </a:r>
            <a:endParaRPr lang="tr-TR" sz="24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Alt Başlık 2"/>
          <p:cNvSpPr>
            <a:spLocks noGrp="1"/>
          </p:cNvSpPr>
          <p:nvPr>
            <p:ph type="subTitle" idx="1"/>
          </p:nvPr>
        </p:nvSpPr>
        <p:spPr>
          <a:xfrm>
            <a:off x="251520" y="1916832"/>
            <a:ext cx="8892480" cy="3721968"/>
          </a:xfrm>
        </p:spPr>
        <p:txBody>
          <a:bodyPr/>
          <a:lstStyle/>
          <a:p>
            <a:r>
              <a:rPr lang="tr-TR" dirty="0" smtClean="0">
                <a:solidFill>
                  <a:srgbClr val="FF0000"/>
                </a:solidFill>
              </a:rPr>
              <a:t>Kuruluşlar;</a:t>
            </a:r>
          </a:p>
          <a:p>
            <a:endParaRPr lang="tr-TR" dirty="0" smtClean="0">
              <a:solidFill>
                <a:schemeClr val="tx1"/>
              </a:solidFill>
            </a:endParaRPr>
          </a:p>
          <a:p>
            <a:pPr marL="457200" indent="-457200">
              <a:buFont typeface="Arial" panose="020B0604020202020204" pitchFamily="34" charset="0"/>
              <a:buChar char="•"/>
            </a:pPr>
            <a:r>
              <a:rPr lang="tr-TR" sz="2800" dirty="0" smtClean="0">
                <a:solidFill>
                  <a:schemeClr val="tx1"/>
                </a:solidFill>
              </a:rPr>
              <a:t>Mevcut ve gelecekteki müşteri ihtiyaçlarını anlamalı,</a:t>
            </a:r>
          </a:p>
          <a:p>
            <a:pPr marL="457200" indent="-457200">
              <a:buFont typeface="Arial" panose="020B0604020202020204" pitchFamily="34" charset="0"/>
              <a:buChar char="•"/>
            </a:pPr>
            <a:r>
              <a:rPr lang="tr-TR" sz="2800" dirty="0" smtClean="0">
                <a:solidFill>
                  <a:schemeClr val="tx1"/>
                </a:solidFill>
              </a:rPr>
              <a:t>Müşteri şartlarına uymalı,</a:t>
            </a:r>
          </a:p>
          <a:p>
            <a:pPr marL="457200" indent="-457200">
              <a:buFont typeface="Arial" panose="020B0604020202020204" pitchFamily="34" charset="0"/>
              <a:buChar char="•"/>
            </a:pPr>
            <a:r>
              <a:rPr lang="tr-TR" sz="2800" dirty="0" smtClean="0">
                <a:solidFill>
                  <a:schemeClr val="tx1"/>
                </a:solidFill>
              </a:rPr>
              <a:t>Müşteri beklentilerini aşmak için çaba göstermelidir. </a:t>
            </a:r>
            <a:endParaRPr lang="tr-TR" sz="2800" dirty="0">
              <a:solidFill>
                <a:schemeClr val="tx1"/>
              </a:solidFill>
            </a:endParaRPr>
          </a:p>
        </p:txBody>
      </p:sp>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81</a:t>
            </a:fld>
            <a:endParaRPr lang="tr-TR"/>
          </a:p>
        </p:txBody>
      </p:sp>
    </p:spTree>
    <p:extLst>
      <p:ext uri="{BB962C8B-B14F-4D97-AF65-F5344CB8AC3E}">
        <p14:creationId xmlns:p14="http://schemas.microsoft.com/office/powerpoint/2010/main" val="9872852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
          <p:cNvSpPr txBox="1">
            <a:spLocks noChangeArrowheads="1"/>
          </p:cNvSpPr>
          <p:nvPr/>
        </p:nvSpPr>
        <p:spPr bwMode="auto">
          <a:xfrm>
            <a:off x="785813" y="1143000"/>
            <a:ext cx="7488237" cy="497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56" tIns="44434" rIns="90456" bIns="44434"/>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marL="342900" indent="-342900" algn="ctr">
              <a:spcBef>
                <a:spcPct val="30000"/>
              </a:spcBef>
              <a:buFont typeface="Monotype Sorts" charset="0"/>
              <a:buNone/>
            </a:pPr>
            <a:r>
              <a:rPr lang="tr-TR" sz="2800" b="1" dirty="0">
                <a:solidFill>
                  <a:srgbClr val="FF3333"/>
                </a:solidFill>
                <a:latin typeface="Arial" charset="0"/>
              </a:rPr>
              <a:t>Müşteri Beklentileri Nedir ?</a:t>
            </a:r>
          </a:p>
          <a:p>
            <a:pPr marL="342900" indent="-342900">
              <a:spcBef>
                <a:spcPct val="30000"/>
              </a:spcBef>
              <a:buFont typeface="Arial" charset="0"/>
              <a:buChar char="•"/>
            </a:pPr>
            <a:r>
              <a:rPr lang="tr-TR" sz="2400" b="1" i="1" dirty="0">
                <a:latin typeface="Comic Sans MS" charset="0"/>
              </a:rPr>
              <a:t>Özel İlgi</a:t>
            </a:r>
          </a:p>
          <a:p>
            <a:pPr marL="342900" indent="-342900">
              <a:spcBef>
                <a:spcPct val="30000"/>
              </a:spcBef>
              <a:buFont typeface="Arial" charset="0"/>
              <a:buChar char="•"/>
            </a:pPr>
            <a:r>
              <a:rPr lang="tr-TR" sz="2400" b="1" i="1" dirty="0">
                <a:latin typeface="Comic Sans MS" charset="0"/>
              </a:rPr>
              <a:t>Kalitede Süreklilik</a:t>
            </a:r>
          </a:p>
          <a:p>
            <a:pPr marL="342900" indent="-342900">
              <a:spcBef>
                <a:spcPct val="30000"/>
              </a:spcBef>
              <a:buFont typeface="Arial" charset="0"/>
              <a:buChar char="•"/>
            </a:pPr>
            <a:r>
              <a:rPr lang="tr-TR" sz="2400" b="1" i="1" dirty="0">
                <a:latin typeface="Comic Sans MS" charset="0"/>
              </a:rPr>
              <a:t>Üretim ve Hizmette Güvenirlilik</a:t>
            </a:r>
          </a:p>
          <a:p>
            <a:pPr marL="342900" indent="-342900">
              <a:spcBef>
                <a:spcPct val="30000"/>
              </a:spcBef>
              <a:buFont typeface="Arial" charset="0"/>
              <a:buChar char="•"/>
            </a:pPr>
            <a:r>
              <a:rPr lang="tr-TR" sz="2400" b="1" i="1" dirty="0">
                <a:latin typeface="Comic Sans MS" charset="0"/>
              </a:rPr>
              <a:t>Hizmet ve Üretimde Çeşit Zenginliği</a:t>
            </a:r>
          </a:p>
          <a:p>
            <a:pPr marL="342900" indent="-342900">
              <a:spcBef>
                <a:spcPct val="30000"/>
              </a:spcBef>
              <a:buFont typeface="Arial" charset="0"/>
              <a:buChar char="•"/>
            </a:pPr>
            <a:r>
              <a:rPr lang="tr-TR" sz="2400" b="1" i="1" dirty="0">
                <a:latin typeface="Comic Sans MS" charset="0"/>
              </a:rPr>
              <a:t>Satış Sonrası İyi Servis</a:t>
            </a:r>
          </a:p>
          <a:p>
            <a:pPr marL="342900" indent="-342900">
              <a:spcBef>
                <a:spcPct val="30000"/>
              </a:spcBef>
              <a:buFont typeface="Arial" charset="0"/>
              <a:buChar char="•"/>
            </a:pPr>
            <a:r>
              <a:rPr lang="tr-TR" sz="2400" b="1" i="1" dirty="0">
                <a:latin typeface="Comic Sans MS" charset="0"/>
              </a:rPr>
              <a:t>Makul Fiyat</a:t>
            </a:r>
          </a:p>
          <a:p>
            <a:pPr marL="342900" indent="-342900">
              <a:spcBef>
                <a:spcPct val="30000"/>
              </a:spcBef>
              <a:buFont typeface="Arial" charset="0"/>
              <a:buChar char="•"/>
            </a:pPr>
            <a:r>
              <a:rPr lang="tr-TR" sz="2400" b="1" i="1" dirty="0">
                <a:latin typeface="Comic Sans MS" charset="0"/>
              </a:rPr>
              <a:t>Kolaylık</a:t>
            </a:r>
          </a:p>
          <a:p>
            <a:pPr marL="342900" indent="-342900">
              <a:spcBef>
                <a:spcPct val="30000"/>
              </a:spcBef>
              <a:buFont typeface="Arial" charset="0"/>
              <a:buChar char="•"/>
            </a:pPr>
            <a:r>
              <a:rPr lang="tr-TR" sz="2400" b="1" i="1" dirty="0">
                <a:latin typeface="Comic Sans MS" charset="0"/>
              </a:rPr>
              <a:t>Yenilik ve gelişme</a:t>
            </a:r>
          </a:p>
          <a:p>
            <a:pPr marL="342900" indent="-342900">
              <a:spcBef>
                <a:spcPct val="30000"/>
              </a:spcBef>
              <a:buFont typeface="Arial" charset="0"/>
              <a:buChar char="•"/>
            </a:pPr>
            <a:r>
              <a:rPr lang="tr-TR" sz="2400" b="1" i="1" dirty="0" smtClean="0">
                <a:latin typeface="Comic Sans MS" charset="0"/>
              </a:rPr>
              <a:t>Konfor</a:t>
            </a:r>
          </a:p>
          <a:p>
            <a:pPr marL="342900" indent="-342900">
              <a:spcBef>
                <a:spcPct val="30000"/>
              </a:spcBef>
              <a:buFont typeface="Arial" charset="0"/>
              <a:buChar char="•"/>
            </a:pPr>
            <a:r>
              <a:rPr lang="tr-TR" sz="2400" b="1" i="1" dirty="0" smtClean="0">
                <a:latin typeface="Comic Sans MS" charset="0"/>
              </a:rPr>
              <a:t>Sosyal Sorumluluk</a:t>
            </a:r>
          </a:p>
          <a:p>
            <a:pPr marL="342900" indent="-342900">
              <a:spcBef>
                <a:spcPct val="30000"/>
              </a:spcBef>
              <a:buFont typeface="Arial" charset="0"/>
              <a:buChar char="•"/>
            </a:pPr>
            <a:r>
              <a:rPr lang="tr-TR" sz="2400" b="1" i="1" dirty="0" smtClean="0">
                <a:latin typeface="Comic Sans MS" charset="0"/>
              </a:rPr>
              <a:t>Çevreyle Bütünlük vb.</a:t>
            </a:r>
            <a:endParaRPr lang="tr-TR" sz="2400" b="1" i="1" dirty="0">
              <a:latin typeface="Comic Sans MS" charset="0"/>
            </a:endParaRPr>
          </a:p>
        </p:txBody>
      </p:sp>
      <p:pic>
        <p:nvPicPr>
          <p:cNvPr id="38933" name="Picture 21" descr="C:\Documents and Settings\tk22625\Desktop\resimler\pushing_box.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98831" y="3409963"/>
            <a:ext cx="3516573" cy="28765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6084" name="Rectangle 2054"/>
          <p:cNvSpPr txBox="1">
            <a:spLocks noChangeArrowheads="1"/>
          </p:cNvSpPr>
          <p:nvPr/>
        </p:nvSpPr>
        <p:spPr bwMode="auto">
          <a:xfrm>
            <a:off x="971550" y="92075"/>
            <a:ext cx="8358188"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tr-TR" sz="20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MÜŞTERİ ODAKLILIK</a:t>
            </a:r>
            <a:endParaRPr lang="en-AU" sz="2000" b="1" dirty="0">
              <a:solidFill>
                <a:srgbClr val="FF3333"/>
              </a:solidFill>
              <a:latin typeface="Arial" charset="0"/>
            </a:endParaRPr>
          </a:p>
        </p:txBody>
      </p:sp>
    </p:spTree>
    <p:extLst>
      <p:ext uri="{BB962C8B-B14F-4D97-AF65-F5344CB8AC3E}">
        <p14:creationId xmlns:p14="http://schemas.microsoft.com/office/powerpoint/2010/main" val="4768129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dissolve">
                                      <p:cBhvr>
                                        <p:cTn id="27" dur="500"/>
                                        <p:tgtEl>
                                          <p:spTgt spid="2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dissolve">
                                      <p:cBhvr>
                                        <p:cTn id="32" dur="500"/>
                                        <p:tgtEl>
                                          <p:spTgt spid="2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dissolve">
                                      <p:cBhvr>
                                        <p:cTn id="37" dur="500"/>
                                        <p:tgtEl>
                                          <p:spTgt spid="2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xEl>
                                              <p:pRg st="7" end="7"/>
                                            </p:txEl>
                                          </p:spTgt>
                                        </p:tgtEl>
                                        <p:attrNameLst>
                                          <p:attrName>style.visibility</p:attrName>
                                        </p:attrNameLst>
                                      </p:cBhvr>
                                      <p:to>
                                        <p:strVal val="visible"/>
                                      </p:to>
                                    </p:set>
                                    <p:animEffect transition="in" filter="dissolve">
                                      <p:cBhvr>
                                        <p:cTn id="42" dur="500"/>
                                        <p:tgtEl>
                                          <p:spTgt spid="2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
                                            <p:txEl>
                                              <p:pRg st="8" end="8"/>
                                            </p:txEl>
                                          </p:spTgt>
                                        </p:tgtEl>
                                        <p:attrNameLst>
                                          <p:attrName>style.visibility</p:attrName>
                                        </p:attrNameLst>
                                      </p:cBhvr>
                                      <p:to>
                                        <p:strVal val="visible"/>
                                      </p:to>
                                    </p:set>
                                    <p:animEffect transition="in" filter="dissolve">
                                      <p:cBhvr>
                                        <p:cTn id="47" dur="500"/>
                                        <p:tgtEl>
                                          <p:spTgt spid="20">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
                                            <p:txEl>
                                              <p:pRg st="9" end="9"/>
                                            </p:txEl>
                                          </p:spTgt>
                                        </p:tgtEl>
                                        <p:attrNameLst>
                                          <p:attrName>style.visibility</p:attrName>
                                        </p:attrNameLst>
                                      </p:cBhvr>
                                      <p:to>
                                        <p:strVal val="visible"/>
                                      </p:to>
                                    </p:set>
                                    <p:animEffect transition="in" filter="dissolve">
                                      <p:cBhvr>
                                        <p:cTn id="52" dur="500"/>
                                        <p:tgtEl>
                                          <p:spTgt spid="2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
                                            <p:txEl>
                                              <p:pRg st="10" end="10"/>
                                            </p:txEl>
                                          </p:spTgt>
                                        </p:tgtEl>
                                        <p:attrNameLst>
                                          <p:attrName>style.visibility</p:attrName>
                                        </p:attrNameLst>
                                      </p:cBhvr>
                                      <p:to>
                                        <p:strVal val="visible"/>
                                      </p:to>
                                    </p:set>
                                    <p:animEffect transition="in" filter="dissolve">
                                      <p:cBhvr>
                                        <p:cTn id="57" dur="500"/>
                                        <p:tgtEl>
                                          <p:spTgt spid="2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0">
                                            <p:txEl>
                                              <p:pRg st="11" end="11"/>
                                            </p:txEl>
                                          </p:spTgt>
                                        </p:tgtEl>
                                        <p:attrNameLst>
                                          <p:attrName>style.visibility</p:attrName>
                                        </p:attrNameLst>
                                      </p:cBhvr>
                                      <p:to>
                                        <p:strVal val="visible"/>
                                      </p:to>
                                    </p:set>
                                    <p:animEffect transition="in" filter="dissolve">
                                      <p:cBhvr>
                                        <p:cTn id="62" dur="500"/>
                                        <p:tgtEl>
                                          <p:spTgt spid="2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83</a:t>
            </a:fld>
            <a:endParaRPr lang="tr-TR"/>
          </a:p>
        </p:txBody>
      </p:sp>
      <p:sp>
        <p:nvSpPr>
          <p:cNvPr id="5" name="Rectangle 3"/>
          <p:cNvSpPr>
            <a:spLocks noGrp="1" noRot="1" noChangeArrowheads="1"/>
          </p:cNvSpPr>
          <p:nvPr>
            <p:ph type="title"/>
          </p:nvPr>
        </p:nvSpPr>
        <p:spPr>
          <a:xfrm>
            <a:off x="1079500" y="115888"/>
            <a:ext cx="7812980" cy="762000"/>
          </a:xfrm>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4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LİDERLİK</a:t>
            </a:r>
            <a:endParaRPr lang="tr-TR" sz="24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Dikdörtgen 1"/>
          <p:cNvSpPr/>
          <p:nvPr/>
        </p:nvSpPr>
        <p:spPr>
          <a:xfrm>
            <a:off x="1403648" y="2564904"/>
            <a:ext cx="6696744" cy="1477328"/>
          </a:xfrm>
          <a:prstGeom prst="rect">
            <a:avLst/>
          </a:prstGeom>
        </p:spPr>
        <p:txBody>
          <a:bodyPr wrap="square">
            <a:spAutoFit/>
          </a:bodyPr>
          <a:lstStyle/>
          <a:p>
            <a:pPr algn="just"/>
            <a:r>
              <a:rPr lang="tr-TR" dirty="0"/>
              <a:t>Liderler, kuruluşun varlık amacını ve geleceğini belirlerler. Çalışanların tümünün kuruluşun belirlenen hedeflerine ulaşması için </a:t>
            </a:r>
            <a:r>
              <a:rPr lang="tr-TR" dirty="0" smtClean="0"/>
              <a:t>çalışmaları </a:t>
            </a:r>
            <a:r>
              <a:rPr lang="tr-TR" dirty="0"/>
              <a:t>konusunda gerekli ortam oluşturulmalıdır. Liderlik, bir yöneticinin hem faaliyetleri hem de davranışları ile ilgilidir. </a:t>
            </a:r>
            <a:r>
              <a:rPr lang="tr-TR" dirty="0" smtClean="0"/>
              <a:t>Liderler hareketleriyle </a:t>
            </a:r>
            <a:r>
              <a:rPr lang="tr-TR" dirty="0"/>
              <a:t>peşindekileri sürükleyen kişidir.. </a:t>
            </a:r>
          </a:p>
        </p:txBody>
      </p:sp>
    </p:spTree>
    <p:extLst>
      <p:ext uri="{BB962C8B-B14F-4D97-AF65-F5344CB8AC3E}">
        <p14:creationId xmlns:p14="http://schemas.microsoft.com/office/powerpoint/2010/main" val="33981646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84</a:t>
            </a:fld>
            <a:endParaRPr lang="tr-TR"/>
          </a:p>
        </p:txBody>
      </p:sp>
      <p:sp>
        <p:nvSpPr>
          <p:cNvPr id="5" name="Rectangle 3"/>
          <p:cNvSpPr>
            <a:spLocks noGrp="1" noRot="1" noChangeArrowheads="1"/>
          </p:cNvSpPr>
          <p:nvPr>
            <p:ph type="title"/>
          </p:nvPr>
        </p:nvSpPr>
        <p:spPr>
          <a:xfrm>
            <a:off x="1079500" y="115888"/>
            <a:ext cx="7812980" cy="762000"/>
          </a:xfrm>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4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LİDERLİK</a:t>
            </a:r>
            <a:endParaRPr lang="tr-TR" sz="24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323528" y="1700809"/>
            <a:ext cx="8568952" cy="4752527"/>
          </a:xfrm>
          <a:prstGeom prst="rect">
            <a:avLst/>
          </a:prstGeom>
        </p:spPr>
      </p:pic>
    </p:spTree>
    <p:extLst>
      <p:ext uri="{BB962C8B-B14F-4D97-AF65-F5344CB8AC3E}">
        <p14:creationId xmlns:p14="http://schemas.microsoft.com/office/powerpoint/2010/main" val="30880947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85</a:t>
            </a:fld>
            <a:endParaRPr lang="tr-TR"/>
          </a:p>
        </p:txBody>
      </p:sp>
      <p:sp>
        <p:nvSpPr>
          <p:cNvPr id="5" name="Rectangle 3"/>
          <p:cNvSpPr>
            <a:spLocks noGrp="1" noRot="1" noChangeArrowheads="1"/>
          </p:cNvSpPr>
          <p:nvPr>
            <p:ph type="title"/>
          </p:nvPr>
        </p:nvSpPr>
        <p:spPr>
          <a:xfrm>
            <a:off x="1079500" y="115888"/>
            <a:ext cx="7812980" cy="762000"/>
          </a:xfrm>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4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LİDERLİK</a:t>
            </a:r>
            <a:endParaRPr lang="tr-TR" sz="24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251520" y="1412776"/>
            <a:ext cx="8892480" cy="4943574"/>
          </a:xfrm>
          <a:prstGeom prst="rect">
            <a:avLst/>
          </a:prstGeom>
        </p:spPr>
      </p:pic>
    </p:spTree>
    <p:extLst>
      <p:ext uri="{BB962C8B-B14F-4D97-AF65-F5344CB8AC3E}">
        <p14:creationId xmlns:p14="http://schemas.microsoft.com/office/powerpoint/2010/main" val="42392500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86</a:t>
            </a:fld>
            <a:endParaRPr lang="tr-TR"/>
          </a:p>
        </p:txBody>
      </p:sp>
      <p:sp>
        <p:nvSpPr>
          <p:cNvPr id="5" name="Rectangle 3"/>
          <p:cNvSpPr>
            <a:spLocks noGrp="1" noRot="1" noChangeArrowheads="1"/>
          </p:cNvSpPr>
          <p:nvPr>
            <p:ph type="title"/>
          </p:nvPr>
        </p:nvSpPr>
        <p:spPr>
          <a:xfrm>
            <a:off x="1079500" y="115888"/>
            <a:ext cx="7812980" cy="762000"/>
          </a:xfrm>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0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PERSONELİN BAĞLILIĞI</a:t>
            </a:r>
            <a:endParaRPr lang="tr-TR"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323528" y="1495424"/>
            <a:ext cx="8712967" cy="4741887"/>
          </a:xfrm>
          <a:prstGeom prst="rect">
            <a:avLst/>
          </a:prstGeom>
        </p:spPr>
      </p:pic>
    </p:spTree>
    <p:extLst>
      <p:ext uri="{BB962C8B-B14F-4D97-AF65-F5344CB8AC3E}">
        <p14:creationId xmlns:p14="http://schemas.microsoft.com/office/powerpoint/2010/main" val="1724469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2"/>
          <p:cNvGraphicFramePr>
            <a:graphicFrameLocks noChangeAspect="1"/>
          </p:cNvGraphicFramePr>
          <p:nvPr/>
        </p:nvGraphicFramePr>
        <p:xfrm>
          <a:off x="900113" y="2938463"/>
          <a:ext cx="1295400" cy="642937"/>
        </p:xfrm>
        <a:graphic>
          <a:graphicData uri="http://schemas.openxmlformats.org/presentationml/2006/ole">
            <mc:AlternateContent xmlns:mc="http://schemas.openxmlformats.org/markup-compatibility/2006">
              <mc:Choice xmlns:v="urn:schemas-microsoft-com:vml" Requires="v">
                <p:oleObj spid="_x0000_s85514" name="Bit Eşlem Resmi" r:id="rId3" imgW="3191320" imgH="2324424" progId="Paint.Picture">
                  <p:embed/>
                </p:oleObj>
              </mc:Choice>
              <mc:Fallback>
                <p:oleObj name="Bit Eşlem Resmi" r:id="rId3" imgW="3191320" imgH="23244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938463"/>
                        <a:ext cx="1295400" cy="64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1" name="Object 3"/>
          <p:cNvGraphicFramePr>
            <a:graphicFrameLocks noChangeAspect="1"/>
          </p:cNvGraphicFramePr>
          <p:nvPr/>
        </p:nvGraphicFramePr>
        <p:xfrm>
          <a:off x="1692275" y="2354263"/>
          <a:ext cx="1295400" cy="642937"/>
        </p:xfrm>
        <a:graphic>
          <a:graphicData uri="http://schemas.openxmlformats.org/presentationml/2006/ole">
            <mc:AlternateContent xmlns:mc="http://schemas.openxmlformats.org/markup-compatibility/2006">
              <mc:Choice xmlns:v="urn:schemas-microsoft-com:vml" Requires="v">
                <p:oleObj spid="_x0000_s85515" name="Bit Eşlem Resmi" r:id="rId5" imgW="3191320" imgH="2324424" progId="Paint.Picture">
                  <p:embed/>
                </p:oleObj>
              </mc:Choice>
              <mc:Fallback>
                <p:oleObj name="Bit Eşlem Resmi" r:id="rId5" imgW="3191320" imgH="23244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2354263"/>
                        <a:ext cx="1295400" cy="64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nvGraphicFramePr>
        <p:xfrm>
          <a:off x="2682875" y="1811338"/>
          <a:ext cx="1295400" cy="642937"/>
        </p:xfrm>
        <a:graphic>
          <a:graphicData uri="http://schemas.openxmlformats.org/presentationml/2006/ole">
            <mc:AlternateContent xmlns:mc="http://schemas.openxmlformats.org/markup-compatibility/2006">
              <mc:Choice xmlns:v="urn:schemas-microsoft-com:vml" Requires="v">
                <p:oleObj spid="_x0000_s85516" name="Bit Eşlem Resmi" r:id="rId6" imgW="3191320" imgH="2324424" progId="Paint.Picture">
                  <p:embed/>
                </p:oleObj>
              </mc:Choice>
              <mc:Fallback>
                <p:oleObj name="Bit Eşlem Resmi" r:id="rId6" imgW="3191320" imgH="23244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75" y="1811338"/>
                        <a:ext cx="1295400" cy="64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4" name="Object 5"/>
          <p:cNvGraphicFramePr>
            <a:graphicFrameLocks noChangeAspect="1"/>
          </p:cNvGraphicFramePr>
          <p:nvPr/>
        </p:nvGraphicFramePr>
        <p:xfrm>
          <a:off x="3421063" y="1322388"/>
          <a:ext cx="1295400" cy="642937"/>
        </p:xfrm>
        <a:graphic>
          <a:graphicData uri="http://schemas.openxmlformats.org/presentationml/2006/ole">
            <mc:AlternateContent xmlns:mc="http://schemas.openxmlformats.org/markup-compatibility/2006">
              <mc:Choice xmlns:v="urn:schemas-microsoft-com:vml" Requires="v">
                <p:oleObj spid="_x0000_s85517" name="Bit Eşlem Resmi" r:id="rId7" imgW="3191320" imgH="2324424" progId="Paint.Picture">
                  <p:embed/>
                </p:oleObj>
              </mc:Choice>
              <mc:Fallback>
                <p:oleObj name="Bit Eşlem Resmi" r:id="rId7" imgW="3191320" imgH="23244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063" y="1322388"/>
                        <a:ext cx="1295400" cy="64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nvGraphicFramePr>
        <p:xfrm>
          <a:off x="1476375" y="3500438"/>
          <a:ext cx="1295400" cy="642937"/>
        </p:xfrm>
        <a:graphic>
          <a:graphicData uri="http://schemas.openxmlformats.org/presentationml/2006/ole">
            <mc:AlternateContent xmlns:mc="http://schemas.openxmlformats.org/markup-compatibility/2006">
              <mc:Choice xmlns:v="urn:schemas-microsoft-com:vml" Requires="v">
                <p:oleObj spid="_x0000_s85518" name="Bit Eşlem Resmi" r:id="rId8" imgW="3191320" imgH="2324424" progId="Paint.Picture">
                  <p:embed/>
                </p:oleObj>
              </mc:Choice>
              <mc:Fallback>
                <p:oleObj name="Bit Eşlem Resmi" r:id="rId8" imgW="3191320" imgH="23244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500438"/>
                        <a:ext cx="1295400" cy="64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nvGraphicFramePr>
        <p:xfrm>
          <a:off x="2124075" y="4005263"/>
          <a:ext cx="1295400" cy="642937"/>
        </p:xfrm>
        <a:graphic>
          <a:graphicData uri="http://schemas.openxmlformats.org/presentationml/2006/ole">
            <mc:AlternateContent xmlns:mc="http://schemas.openxmlformats.org/markup-compatibility/2006">
              <mc:Choice xmlns:v="urn:schemas-microsoft-com:vml" Requires="v">
                <p:oleObj spid="_x0000_s85519" name="Bit Eşlem Resmi" r:id="rId9" imgW="3191320" imgH="2324424" progId="Paint.Picture">
                  <p:embed/>
                </p:oleObj>
              </mc:Choice>
              <mc:Fallback>
                <p:oleObj name="Bit Eşlem Resmi" r:id="rId9" imgW="3191320" imgH="23244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005263"/>
                        <a:ext cx="1295400" cy="64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nvGraphicFramePr>
        <p:xfrm>
          <a:off x="2708275" y="4538663"/>
          <a:ext cx="1295400" cy="642937"/>
        </p:xfrm>
        <a:graphic>
          <a:graphicData uri="http://schemas.openxmlformats.org/presentationml/2006/ole">
            <mc:AlternateContent xmlns:mc="http://schemas.openxmlformats.org/markup-compatibility/2006">
              <mc:Choice xmlns:v="urn:schemas-microsoft-com:vml" Requires="v">
                <p:oleObj spid="_x0000_s85520" name="Bit Eşlem Resmi" r:id="rId10" imgW="3191320" imgH="2324424" progId="Paint.Picture">
                  <p:embed/>
                </p:oleObj>
              </mc:Choice>
              <mc:Fallback>
                <p:oleObj name="Bit Eşlem Resmi" r:id="rId10" imgW="3191320" imgH="23244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275" y="4538663"/>
                        <a:ext cx="1295400" cy="64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 name="Group 15"/>
          <p:cNvGrpSpPr>
            <a:grpSpLocks/>
          </p:cNvGrpSpPr>
          <p:nvPr/>
        </p:nvGrpSpPr>
        <p:grpSpPr bwMode="auto">
          <a:xfrm>
            <a:off x="1189038" y="1371600"/>
            <a:ext cx="1798637" cy="1600200"/>
            <a:chOff x="163" y="864"/>
            <a:chExt cx="1133" cy="1008"/>
          </a:xfrm>
        </p:grpSpPr>
        <p:sp>
          <p:nvSpPr>
            <p:cNvPr id="50196" name="AutoShape 16"/>
            <p:cNvSpPr>
              <a:spLocks noChangeArrowheads="1"/>
            </p:cNvSpPr>
            <p:nvPr/>
          </p:nvSpPr>
          <p:spPr bwMode="auto">
            <a:xfrm rot="19643134" flipV="1">
              <a:off x="288" y="1200"/>
              <a:ext cx="1008" cy="6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1 w 21600"/>
                <a:gd name="T19" fmla="*/ 3150 h 21600"/>
                <a:gd name="T20" fmla="*/ 18429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664" y="14309"/>
                  </a:moveTo>
                  <a:cubicBezTo>
                    <a:pt x="4065" y="17556"/>
                    <a:pt x="7263" y="19660"/>
                    <a:pt x="10800" y="19660"/>
                  </a:cubicBezTo>
                  <a:cubicBezTo>
                    <a:pt x="15693" y="19660"/>
                    <a:pt x="19660" y="15693"/>
                    <a:pt x="19660" y="10800"/>
                  </a:cubicBezTo>
                  <a:cubicBezTo>
                    <a:pt x="19660" y="10467"/>
                    <a:pt x="19641" y="10135"/>
                    <a:pt x="19604" y="9805"/>
                  </a:cubicBezTo>
                  <a:lnTo>
                    <a:pt x="21531" y="9588"/>
                  </a:lnTo>
                  <a:cubicBezTo>
                    <a:pt x="21577" y="9990"/>
                    <a:pt x="21600" y="10395"/>
                    <a:pt x="21600" y="10800"/>
                  </a:cubicBezTo>
                  <a:cubicBezTo>
                    <a:pt x="21600" y="16764"/>
                    <a:pt x="16764" y="21600"/>
                    <a:pt x="10800" y="21600"/>
                  </a:cubicBezTo>
                  <a:cubicBezTo>
                    <a:pt x="6489" y="21600"/>
                    <a:pt x="2591" y="19036"/>
                    <a:pt x="883" y="15078"/>
                  </a:cubicBezTo>
                  <a:lnTo>
                    <a:pt x="-1596" y="16147"/>
                  </a:lnTo>
                  <a:lnTo>
                    <a:pt x="321" y="11324"/>
                  </a:lnTo>
                  <a:lnTo>
                    <a:pt x="5143" y="13240"/>
                  </a:lnTo>
                  <a:lnTo>
                    <a:pt x="2664" y="14309"/>
                  </a:lnTo>
                  <a:close/>
                </a:path>
              </a:pathLst>
            </a:custGeom>
            <a:solidFill>
              <a:srgbClr val="0000FF"/>
            </a:solidFill>
            <a:ln w="9525">
              <a:solidFill>
                <a:schemeClr val="tx1"/>
              </a:solidFill>
              <a:miter lim="800000"/>
              <a:headEnd/>
              <a:tailEnd/>
            </a:ln>
          </p:spPr>
          <p:txBody>
            <a:bodyPr wrap="none" anchor="ctr"/>
            <a:lstStyle/>
            <a:p>
              <a:endParaRPr lang="en-US"/>
            </a:p>
          </p:txBody>
        </p:sp>
        <p:sp>
          <p:nvSpPr>
            <p:cNvPr id="50197" name="Text Box 17"/>
            <p:cNvSpPr txBox="1">
              <a:spLocks noChangeArrowheads="1"/>
            </p:cNvSpPr>
            <p:nvPr/>
          </p:nvSpPr>
          <p:spPr bwMode="auto">
            <a:xfrm>
              <a:off x="163" y="864"/>
              <a:ext cx="94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2400" b="1">
                  <a:solidFill>
                    <a:srgbClr val="101016"/>
                  </a:solidFill>
                  <a:latin typeface="Arial" charset="0"/>
                </a:rPr>
                <a:t>Öne geçer</a:t>
              </a:r>
            </a:p>
          </p:txBody>
        </p:sp>
      </p:grpSp>
      <p:grpSp>
        <p:nvGrpSpPr>
          <p:cNvPr id="3" name="Group 18"/>
          <p:cNvGrpSpPr>
            <a:grpSpLocks/>
          </p:cNvGrpSpPr>
          <p:nvPr/>
        </p:nvGrpSpPr>
        <p:grpSpPr bwMode="auto">
          <a:xfrm>
            <a:off x="1112838" y="1612900"/>
            <a:ext cx="8602662" cy="1255713"/>
            <a:chOff x="220" y="935"/>
            <a:chExt cx="5419" cy="791"/>
          </a:xfrm>
        </p:grpSpPr>
        <p:sp>
          <p:nvSpPr>
            <p:cNvPr id="50194" name="AutoShape 19"/>
            <p:cNvSpPr>
              <a:spLocks noChangeArrowheads="1"/>
            </p:cNvSpPr>
            <p:nvPr/>
          </p:nvSpPr>
          <p:spPr bwMode="auto">
            <a:xfrm rot="9430318" flipV="1">
              <a:off x="675" y="935"/>
              <a:ext cx="3296" cy="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5 h 21600"/>
                <a:gd name="T20" fmla="*/ 18435 w 21600"/>
                <a:gd name="T21" fmla="*/ 1842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664" y="14309"/>
                  </a:moveTo>
                  <a:cubicBezTo>
                    <a:pt x="4065" y="17556"/>
                    <a:pt x="7263" y="19660"/>
                    <a:pt x="10800" y="19660"/>
                  </a:cubicBezTo>
                  <a:cubicBezTo>
                    <a:pt x="15197" y="19659"/>
                    <a:pt x="18929" y="16434"/>
                    <a:pt x="19566" y="12083"/>
                  </a:cubicBezTo>
                  <a:lnTo>
                    <a:pt x="21486" y="12364"/>
                  </a:lnTo>
                  <a:cubicBezTo>
                    <a:pt x="20709" y="17668"/>
                    <a:pt x="16160" y="21599"/>
                    <a:pt x="10800" y="21600"/>
                  </a:cubicBezTo>
                  <a:cubicBezTo>
                    <a:pt x="6489" y="21600"/>
                    <a:pt x="2591" y="19036"/>
                    <a:pt x="883" y="15078"/>
                  </a:cubicBezTo>
                  <a:lnTo>
                    <a:pt x="-1596" y="16147"/>
                  </a:lnTo>
                  <a:lnTo>
                    <a:pt x="321" y="11324"/>
                  </a:lnTo>
                  <a:lnTo>
                    <a:pt x="5143" y="13240"/>
                  </a:lnTo>
                  <a:lnTo>
                    <a:pt x="2664" y="14309"/>
                  </a:lnTo>
                  <a:close/>
                </a:path>
              </a:pathLst>
            </a:custGeom>
            <a:solidFill>
              <a:srgbClr val="0000FF"/>
            </a:solidFill>
            <a:ln w="9525">
              <a:solidFill>
                <a:schemeClr val="tx1"/>
              </a:solidFill>
              <a:miter lim="800000"/>
              <a:headEnd/>
              <a:tailEnd/>
            </a:ln>
          </p:spPr>
          <p:txBody>
            <a:bodyPr wrap="none" anchor="ctr"/>
            <a:lstStyle/>
            <a:p>
              <a:endParaRPr lang="en-US"/>
            </a:p>
          </p:txBody>
        </p:sp>
        <p:sp>
          <p:nvSpPr>
            <p:cNvPr id="50195" name="Text Box 20"/>
            <p:cNvSpPr txBox="1">
              <a:spLocks noChangeArrowheads="1"/>
            </p:cNvSpPr>
            <p:nvPr/>
          </p:nvSpPr>
          <p:spPr bwMode="auto">
            <a:xfrm rot="-1235491">
              <a:off x="220" y="1474"/>
              <a:ext cx="5419"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2000" b="1">
                  <a:latin typeface="Arial" charset="0"/>
                </a:rPr>
                <a:t>Öndeki kaz, yorulunca dinlenmek için en arkaya sıraya geçer.</a:t>
              </a:r>
            </a:p>
          </p:txBody>
        </p:sp>
      </p:grpSp>
      <p:sp>
        <p:nvSpPr>
          <p:cNvPr id="43" name="Text Box 21"/>
          <p:cNvSpPr txBox="1">
            <a:spLocks noChangeArrowheads="1"/>
          </p:cNvSpPr>
          <p:nvPr/>
        </p:nvSpPr>
        <p:spPr bwMode="auto">
          <a:xfrm>
            <a:off x="755576" y="5805264"/>
            <a:ext cx="3660775"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tr-TR" sz="1500" i="1" dirty="0">
                <a:latin typeface="Comic Sans MS" charset="0"/>
              </a:rPr>
              <a:t>Bu bir EKİP işidir.</a:t>
            </a:r>
          </a:p>
          <a:p>
            <a:pPr algn="ctr" eaLnBrk="1" hangingPunct="1"/>
            <a:r>
              <a:rPr lang="tr-TR" sz="1500" i="1" dirty="0">
                <a:latin typeface="Comic Sans MS" charset="0"/>
              </a:rPr>
              <a:t>Devamlı yer değiştirerek dinlenirler ve </a:t>
            </a:r>
          </a:p>
          <a:p>
            <a:pPr algn="ctr" eaLnBrk="1" hangingPunct="1"/>
            <a:r>
              <a:rPr lang="tr-TR" sz="1500" i="1" dirty="0">
                <a:latin typeface="Comic Sans MS" charset="0"/>
              </a:rPr>
              <a:t>sürü halinde KITALAR arası uçarlar.</a:t>
            </a:r>
          </a:p>
        </p:txBody>
      </p:sp>
      <p:sp>
        <p:nvSpPr>
          <p:cNvPr id="17" name="Text Box 15"/>
          <p:cNvSpPr txBox="1">
            <a:spLocks noChangeArrowheads="1"/>
          </p:cNvSpPr>
          <p:nvPr/>
        </p:nvSpPr>
        <p:spPr bwMode="auto">
          <a:xfrm>
            <a:off x="3779912" y="3356992"/>
            <a:ext cx="4837112" cy="193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tr-TR" sz="1800" b="1" i="1">
                <a:latin typeface="Comic Sans MS" charset="0"/>
              </a:rPr>
              <a:t>Yaban kazları, kanatlarını çırptıkça </a:t>
            </a:r>
          </a:p>
          <a:p>
            <a:pPr algn="ctr" eaLnBrk="1" hangingPunct="1"/>
            <a:r>
              <a:rPr lang="tr-TR" sz="1800" b="1" i="1">
                <a:latin typeface="Comic Sans MS" charset="0"/>
              </a:rPr>
              <a:t>arkalarından gelen kazın yukarıya çıkmasını </a:t>
            </a:r>
          </a:p>
          <a:p>
            <a:pPr algn="ctr" eaLnBrk="1" hangingPunct="1"/>
            <a:r>
              <a:rPr lang="tr-TR" sz="1800" b="1" i="1">
                <a:latin typeface="Comic Sans MS" charset="0"/>
              </a:rPr>
              <a:t>kolaylaştıran bir hava akımı yaratırlar. </a:t>
            </a:r>
          </a:p>
          <a:p>
            <a:pPr algn="ctr" eaLnBrk="1" hangingPunct="1"/>
            <a:r>
              <a:rPr lang="tr-TR" sz="1800" b="1" i="1">
                <a:latin typeface="Comic Sans MS" charset="0"/>
              </a:rPr>
              <a:t>Bunun için Kıtalar arası uçarlarken </a:t>
            </a:r>
          </a:p>
          <a:p>
            <a:pPr algn="ctr" eaLnBrk="1" hangingPunct="1"/>
            <a:r>
              <a:rPr lang="tr-TR" sz="3000" b="1" i="1">
                <a:latin typeface="Comic Sans MS" charset="0"/>
              </a:rPr>
              <a:t>V</a:t>
            </a:r>
            <a:r>
              <a:rPr lang="tr-TR" sz="2000" b="1" i="1">
                <a:latin typeface="Comic Sans MS" charset="0"/>
              </a:rPr>
              <a:t> şeklinde uçarlar.</a:t>
            </a:r>
          </a:p>
        </p:txBody>
      </p:sp>
      <p:sp>
        <p:nvSpPr>
          <p:cNvPr id="50190" name="Rectangle 6"/>
          <p:cNvSpPr txBox="1">
            <a:spLocks noChangeArrowheads="1"/>
          </p:cNvSpPr>
          <p:nvPr/>
        </p:nvSpPr>
        <p:spPr bwMode="auto">
          <a:xfrm>
            <a:off x="633413" y="-171450"/>
            <a:ext cx="81343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tr-TR" sz="20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PERSONELİN BAĞLILIĞI</a:t>
            </a:r>
            <a:endParaRPr lang="en-AU" sz="2000" b="1" dirty="0">
              <a:solidFill>
                <a:srgbClr val="FF3333"/>
              </a:solidFill>
              <a:latin typeface="Arial" charset="0"/>
            </a:endParaRPr>
          </a:p>
        </p:txBody>
      </p:sp>
      <p:graphicFrame>
        <p:nvGraphicFramePr>
          <p:cNvPr id="28" name="Object 10"/>
          <p:cNvGraphicFramePr>
            <a:graphicFrameLocks noChangeAspect="1"/>
          </p:cNvGraphicFramePr>
          <p:nvPr/>
        </p:nvGraphicFramePr>
        <p:xfrm>
          <a:off x="5508625" y="642938"/>
          <a:ext cx="1295400" cy="642937"/>
        </p:xfrm>
        <a:graphic>
          <a:graphicData uri="http://schemas.openxmlformats.org/presentationml/2006/ole">
            <mc:AlternateContent xmlns:mc="http://schemas.openxmlformats.org/markup-compatibility/2006">
              <mc:Choice xmlns:v="urn:schemas-microsoft-com:vml" Requires="v">
                <p:oleObj spid="_x0000_s85521" name="Bit Eşlem Resmi" r:id="rId11" imgW="3191320" imgH="2324424" progId="Paint.Picture">
                  <p:embed/>
                </p:oleObj>
              </mc:Choice>
              <mc:Fallback>
                <p:oleObj name="Bit Eşlem Resmi" r:id="rId11" imgW="3191320" imgH="23244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642938"/>
                        <a:ext cx="1295400" cy="64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3" name="Object 10"/>
          <p:cNvGraphicFramePr>
            <a:graphicFrameLocks noChangeAspect="1"/>
          </p:cNvGraphicFramePr>
          <p:nvPr>
            <p:extLst/>
          </p:nvPr>
        </p:nvGraphicFramePr>
        <p:xfrm>
          <a:off x="3707904" y="5157192"/>
          <a:ext cx="1295400" cy="642937"/>
        </p:xfrm>
        <a:graphic>
          <a:graphicData uri="http://schemas.openxmlformats.org/presentationml/2006/ole">
            <mc:AlternateContent xmlns:mc="http://schemas.openxmlformats.org/markup-compatibility/2006">
              <mc:Choice xmlns:v="urn:schemas-microsoft-com:vml" Requires="v">
                <p:oleObj spid="_x0000_s85522" name="Bit Eşlem Resmi" r:id="rId12" imgW="3191320" imgH="2324424" progId="Paint.Picture">
                  <p:embed/>
                </p:oleObj>
              </mc:Choice>
              <mc:Fallback>
                <p:oleObj name="Bit Eşlem Resmi" r:id="rId12" imgW="3191320" imgH="23244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5157192"/>
                        <a:ext cx="1295400" cy="64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10"/>
          <p:cNvGraphicFramePr>
            <a:graphicFrameLocks noChangeAspect="1"/>
          </p:cNvGraphicFramePr>
          <p:nvPr/>
        </p:nvGraphicFramePr>
        <p:xfrm>
          <a:off x="4432300" y="968375"/>
          <a:ext cx="1295400" cy="642938"/>
        </p:xfrm>
        <a:graphic>
          <a:graphicData uri="http://schemas.openxmlformats.org/presentationml/2006/ole">
            <mc:AlternateContent xmlns:mc="http://schemas.openxmlformats.org/markup-compatibility/2006">
              <mc:Choice xmlns:v="urn:schemas-microsoft-com:vml" Requires="v">
                <p:oleObj spid="_x0000_s85523" name="Bit Eşlem Resmi" r:id="rId13" imgW="3191320" imgH="2324424" progId="Paint.Picture">
                  <p:embed/>
                </p:oleObj>
              </mc:Choice>
              <mc:Fallback>
                <p:oleObj name="Bit Eşlem Resmi" r:id="rId13" imgW="3191320" imgH="23244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2300" y="968375"/>
                        <a:ext cx="1295400" cy="642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306260207"/>
      </p:ext>
    </p:extLst>
  </p:cSld>
  <p:clrMapOvr>
    <a:masterClrMapping/>
  </p:clrMapOvr>
  <p:transition spd="slow">
    <p:blinds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88</a:t>
            </a:fld>
            <a:endParaRPr lang="tr-TR"/>
          </a:p>
        </p:txBody>
      </p:sp>
      <p:sp>
        <p:nvSpPr>
          <p:cNvPr id="5" name="Rectangle 3"/>
          <p:cNvSpPr>
            <a:spLocks noGrp="1" noRot="1" noChangeArrowheads="1"/>
          </p:cNvSpPr>
          <p:nvPr>
            <p:ph type="title"/>
          </p:nvPr>
        </p:nvSpPr>
        <p:spPr>
          <a:xfrm>
            <a:off x="1079500" y="115888"/>
            <a:ext cx="7812980" cy="762000"/>
          </a:xfrm>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0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PROSES-SÜREÇ YAKLAŞIMI</a:t>
            </a:r>
            <a:endParaRPr lang="tr-TR"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251520" y="1268761"/>
            <a:ext cx="8784976" cy="5087590"/>
          </a:xfrm>
          <a:prstGeom prst="rect">
            <a:avLst/>
          </a:prstGeom>
        </p:spPr>
      </p:pic>
    </p:spTree>
    <p:extLst>
      <p:ext uri="{BB962C8B-B14F-4D97-AF65-F5344CB8AC3E}">
        <p14:creationId xmlns:p14="http://schemas.microsoft.com/office/powerpoint/2010/main" val="21472123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Rot="1" noChangeArrowheads="1"/>
          </p:cNvSpPr>
          <p:nvPr>
            <p:ph type="title"/>
          </p:nvPr>
        </p:nvSpPr>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0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PROSES-SÜREÇ YAKLAŞIMI</a:t>
            </a:r>
            <a:endParaRPr lang="tr-TR"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755576" y="1600200"/>
            <a:ext cx="7931224" cy="4525963"/>
          </a:xfrm>
        </p:spPr>
        <p:txBody>
          <a:bodyPr/>
          <a:lstStyle/>
          <a:p>
            <a:pPr algn="just"/>
            <a:r>
              <a:rPr lang="tr-TR" sz="2000" dirty="0"/>
              <a:t>Faaliyetler ve ilgili kaynaklar bir süreç olarak yönetildiğinde istenilen Sonuçlar daha verimli olarak elde edilecektir. Bir örgütte yapılan işler, birbirleriyle ilişkili bir çok süreçten (işlemler dizisi) oluşur. İşte süreç yönetimi, bu süreçlerin tanımlanması, bu süreçler arasındaki ilişkilerin çözümlenmesi, süreç sahiplerinin belirlenmesi, ve süreç performansını ölçmek için standartlar belirlenmesi olarak açıklanabilir. </a:t>
            </a:r>
          </a:p>
        </p:txBody>
      </p:sp>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89</a:t>
            </a:fld>
            <a:endParaRPr lang="tr-TR"/>
          </a:p>
        </p:txBody>
      </p:sp>
    </p:spTree>
    <p:extLst>
      <p:ext uri="{BB962C8B-B14F-4D97-AF65-F5344CB8AC3E}">
        <p14:creationId xmlns:p14="http://schemas.microsoft.com/office/powerpoint/2010/main" val="1389376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98586A9-6183-5546-9F1C-2677CA861480}" type="slidenum">
              <a:rPr lang="tr-TR" smtClean="0"/>
              <a:pPr>
                <a:defRPr/>
              </a:pPr>
              <a:t>9</a:t>
            </a:fld>
            <a:endParaRPr lang="tr-TR"/>
          </a:p>
        </p:txBody>
      </p:sp>
      <p:cxnSp>
        <p:nvCxnSpPr>
          <p:cNvPr id="3" name="Straight Connector 2"/>
          <p:cNvCxnSpPr/>
          <p:nvPr/>
        </p:nvCxnSpPr>
        <p:spPr>
          <a:xfrm>
            <a:off x="34925" y="6165850"/>
            <a:ext cx="903763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1 Başlık"/>
          <p:cNvSpPr txBox="1">
            <a:spLocks/>
          </p:cNvSpPr>
          <p:nvPr/>
        </p:nvSpPr>
        <p:spPr bwMode="auto">
          <a:xfrm>
            <a:off x="2607121" y="260648"/>
            <a:ext cx="6429375" cy="644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eaLnBrk="1" hangingPunct="1">
              <a:defRPr/>
            </a:pPr>
            <a:r>
              <a:rPr lang="tr-TR" sz="2800" i="1" dirty="0" smtClean="0">
                <a:solidFill>
                  <a:schemeClr val="tx2"/>
                </a:solidFill>
                <a:effectLst>
                  <a:outerShdw blurRad="38100" dist="38100" dir="2700000" algn="tl">
                    <a:srgbClr val="DDDDDD"/>
                  </a:outerShdw>
                </a:effectLst>
                <a:latin typeface="Helvetica"/>
                <a:cs typeface="Helvetica"/>
              </a:rPr>
              <a:t>Yüksek Seviyeli Yapı ve Sürdürebilirlik</a:t>
            </a:r>
            <a:endParaRPr lang="tr-TR" sz="2800" i="1" dirty="0">
              <a:solidFill>
                <a:schemeClr val="tx2"/>
              </a:solidFill>
              <a:effectLst>
                <a:outerShdw blurRad="38100" dist="38100" dir="2700000" algn="tl">
                  <a:srgbClr val="DDDDDD"/>
                </a:outerShdw>
              </a:effectLst>
              <a:latin typeface="Helvetica"/>
              <a:cs typeface="Helvetica"/>
            </a:endParaRPr>
          </a:p>
        </p:txBody>
      </p:sp>
      <p:pic>
        <p:nvPicPr>
          <p:cNvPr id="5" name="Resim 4"/>
          <p:cNvPicPr>
            <a:picLocks noChangeAspect="1"/>
          </p:cNvPicPr>
          <p:nvPr/>
        </p:nvPicPr>
        <p:blipFill>
          <a:blip r:embed="rId2"/>
          <a:stretch>
            <a:fillRect/>
          </a:stretch>
        </p:blipFill>
        <p:spPr>
          <a:xfrm>
            <a:off x="971601" y="1095796"/>
            <a:ext cx="8064896" cy="4879555"/>
          </a:xfrm>
          <a:prstGeom prst="rect">
            <a:avLst/>
          </a:prstGeom>
        </p:spPr>
      </p:pic>
    </p:spTree>
    <p:extLst>
      <p:ext uri="{BB962C8B-B14F-4D97-AF65-F5344CB8AC3E}">
        <p14:creationId xmlns:p14="http://schemas.microsoft.com/office/powerpoint/2010/main" val="37960936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Rot="1" noChangeArrowheads="1"/>
          </p:cNvSpPr>
          <p:nvPr>
            <p:ph type="title"/>
          </p:nvPr>
        </p:nvSpPr>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0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PROSES-SÜREÇ YAKLAŞIMI</a:t>
            </a:r>
            <a:endParaRPr lang="tr-TR"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pPr algn="just"/>
            <a:r>
              <a:rPr lang="tr-TR" sz="2000" dirty="0" smtClean="0"/>
              <a:t>Süreç: kaynakları </a:t>
            </a:r>
            <a:r>
              <a:rPr lang="tr-TR" sz="2000" dirty="0"/>
              <a:t>kullanarak girdilerin çıktılara dönüşümünü sağlayan faaliyet bütünüdür. </a:t>
            </a:r>
            <a:endParaRPr lang="tr-TR" sz="2000" dirty="0" smtClean="0"/>
          </a:p>
          <a:p>
            <a:pPr algn="just"/>
            <a:r>
              <a:rPr lang="tr-TR" sz="2000" dirty="0" smtClean="0"/>
              <a:t>Örneğin </a:t>
            </a:r>
            <a:r>
              <a:rPr lang="tr-TR" sz="2000" dirty="0"/>
              <a:t>satış süreci, müşteri talebi ile başlayan ve sipariş onayı ya da sözleşme ile sona eren bir faaliyet bütünüdür. Burada </a:t>
            </a:r>
            <a:r>
              <a:rPr lang="tr-TR" sz="2000" b="1" dirty="0"/>
              <a:t>proses yaklaşımı </a:t>
            </a:r>
            <a:r>
              <a:rPr lang="tr-TR" sz="2000" dirty="0"/>
              <a:t>ile algılanması gereken konu, üretici bir firmanın müşteri talebinden başlayıp faturalandırma aşamasına kadar giden iş adımlarını bir bütün olarak değil, kendi içerisinde proseslerine ayırarak kuruluşu bu şekilde yönetebilmesidir. </a:t>
            </a:r>
          </a:p>
          <a:p>
            <a:pPr algn="just"/>
            <a:r>
              <a:rPr lang="tr-TR" sz="2000" dirty="0" smtClean="0"/>
              <a:t>Örneğin </a:t>
            </a:r>
            <a:r>
              <a:rPr lang="tr-TR" sz="2000" dirty="0"/>
              <a:t>bu örnekte satış müşteri talebi ile başlayıp sipariş onayı ya da sözleşme ile sona eren bir proses olarak tanımlanacak ve ardından planlama ya da satın alma gibi ilişkili süreçler bir faaliyet olarak yönetilecektir.</a:t>
            </a:r>
          </a:p>
        </p:txBody>
      </p:sp>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90</a:t>
            </a:fld>
            <a:endParaRPr lang="tr-TR"/>
          </a:p>
        </p:txBody>
      </p:sp>
    </p:spTree>
    <p:extLst>
      <p:ext uri="{BB962C8B-B14F-4D97-AF65-F5344CB8AC3E}">
        <p14:creationId xmlns:p14="http://schemas.microsoft.com/office/powerpoint/2010/main" val="20296910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txBox="1">
            <a:spLocks noChangeArrowheads="1"/>
          </p:cNvSpPr>
          <p:nvPr/>
        </p:nvSpPr>
        <p:spPr bwMode="auto">
          <a:xfrm>
            <a:off x="928688" y="1071563"/>
            <a:ext cx="7205662" cy="91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tr-TR" b="1">
                <a:solidFill>
                  <a:srgbClr val="FF3333"/>
                </a:solidFill>
                <a:latin typeface="Arial" charset="0"/>
              </a:rPr>
              <a:t>SÜREÇ/PROSES  FORMATI</a:t>
            </a:r>
            <a:endParaRPr lang="en-US" b="1">
              <a:solidFill>
                <a:srgbClr val="FF3333"/>
              </a:solidFill>
              <a:latin typeface="Arial" charset="0"/>
            </a:endParaRPr>
          </a:p>
        </p:txBody>
      </p:sp>
      <p:sp>
        <p:nvSpPr>
          <p:cNvPr id="52227" name="Rectangle 3"/>
          <p:cNvSpPr txBox="1">
            <a:spLocks noChangeArrowheads="1"/>
          </p:cNvSpPr>
          <p:nvPr/>
        </p:nvSpPr>
        <p:spPr bwMode="auto">
          <a:xfrm>
            <a:off x="976313" y="1981200"/>
            <a:ext cx="7772400" cy="344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marL="342900" indent="-342900">
              <a:lnSpc>
                <a:spcPct val="90000"/>
              </a:lnSpc>
              <a:spcBef>
                <a:spcPct val="20000"/>
              </a:spcBef>
              <a:buFont typeface="Arial" charset="0"/>
              <a:buChar char="•"/>
            </a:pPr>
            <a:r>
              <a:rPr lang="tr-TR" sz="2800">
                <a:latin typeface="Comic Sans MS" charset="0"/>
              </a:rPr>
              <a:t>Sürecin  adı,</a:t>
            </a:r>
          </a:p>
          <a:p>
            <a:pPr marL="342900" indent="-342900">
              <a:lnSpc>
                <a:spcPct val="90000"/>
              </a:lnSpc>
              <a:spcBef>
                <a:spcPct val="20000"/>
              </a:spcBef>
              <a:buFont typeface="Arial" charset="0"/>
              <a:buChar char="•"/>
            </a:pPr>
            <a:r>
              <a:rPr lang="tr-TR" sz="2800">
                <a:latin typeface="Comic Sans MS" charset="0"/>
              </a:rPr>
              <a:t>Sürecin  sorumlusu,</a:t>
            </a:r>
          </a:p>
          <a:p>
            <a:pPr marL="342900" indent="-342900">
              <a:lnSpc>
                <a:spcPct val="90000"/>
              </a:lnSpc>
              <a:spcBef>
                <a:spcPct val="20000"/>
              </a:spcBef>
              <a:buFont typeface="Arial" charset="0"/>
              <a:buChar char="•"/>
            </a:pPr>
            <a:r>
              <a:rPr lang="tr-TR" sz="2800">
                <a:latin typeface="Comic Sans MS" charset="0"/>
              </a:rPr>
              <a:t>Sürecin  girdileri,</a:t>
            </a:r>
          </a:p>
          <a:p>
            <a:pPr marL="342900" indent="-342900">
              <a:lnSpc>
                <a:spcPct val="90000"/>
              </a:lnSpc>
              <a:spcBef>
                <a:spcPct val="20000"/>
              </a:spcBef>
              <a:buFont typeface="Arial" charset="0"/>
              <a:buChar char="•"/>
            </a:pPr>
            <a:r>
              <a:rPr lang="tr-TR" sz="2800">
                <a:latin typeface="Comic Sans MS" charset="0"/>
              </a:rPr>
              <a:t>Sürecin  faaliyetleri,</a:t>
            </a:r>
          </a:p>
          <a:p>
            <a:pPr marL="342900" indent="-342900">
              <a:lnSpc>
                <a:spcPct val="90000"/>
              </a:lnSpc>
              <a:spcBef>
                <a:spcPct val="20000"/>
              </a:spcBef>
              <a:buFont typeface="Arial" charset="0"/>
              <a:buChar char="•"/>
            </a:pPr>
            <a:r>
              <a:rPr lang="tr-TR" sz="2800">
                <a:latin typeface="Comic Sans MS" charset="0"/>
              </a:rPr>
              <a:t>Sürecin  çıktıları,</a:t>
            </a:r>
          </a:p>
          <a:p>
            <a:pPr marL="342900" indent="-342900">
              <a:lnSpc>
                <a:spcPct val="90000"/>
              </a:lnSpc>
              <a:spcBef>
                <a:spcPct val="20000"/>
              </a:spcBef>
              <a:buFont typeface="Arial" charset="0"/>
              <a:buChar char="•"/>
            </a:pPr>
            <a:r>
              <a:rPr lang="tr-TR" sz="2800">
                <a:latin typeface="Comic Sans MS" charset="0"/>
              </a:rPr>
              <a:t>Sürecin  performans  göstergeleri,</a:t>
            </a:r>
          </a:p>
          <a:p>
            <a:pPr marL="342900" indent="-342900">
              <a:lnSpc>
                <a:spcPct val="90000"/>
              </a:lnSpc>
              <a:spcBef>
                <a:spcPct val="20000"/>
              </a:spcBef>
              <a:buFont typeface="Arial" charset="0"/>
              <a:buChar char="•"/>
            </a:pPr>
            <a:r>
              <a:rPr lang="tr-TR" sz="2800">
                <a:latin typeface="Comic Sans MS" charset="0"/>
              </a:rPr>
              <a:t>Sürecin  diğer  süreçlerle  ilişkisi.</a:t>
            </a:r>
            <a:endParaRPr lang="en-US" sz="2800">
              <a:latin typeface="Comic Sans MS" charset="0"/>
            </a:endParaRPr>
          </a:p>
        </p:txBody>
      </p:sp>
      <p:sp>
        <p:nvSpPr>
          <p:cNvPr id="52228" name="Rectangle 6"/>
          <p:cNvSpPr txBox="1">
            <a:spLocks noChangeArrowheads="1"/>
          </p:cNvSpPr>
          <p:nvPr/>
        </p:nvSpPr>
        <p:spPr bwMode="auto">
          <a:xfrm>
            <a:off x="633413" y="-171450"/>
            <a:ext cx="81343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tr-TR" sz="20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PROSES-SÜREÇ YAKLAŞIMI</a:t>
            </a:r>
            <a:endParaRPr lang="en-AU" sz="2000" b="1" dirty="0">
              <a:solidFill>
                <a:srgbClr val="FF3333"/>
              </a:solidFill>
              <a:latin typeface="Arial" charset="0"/>
            </a:endParaRPr>
          </a:p>
        </p:txBody>
      </p:sp>
    </p:spTree>
    <p:extLst>
      <p:ext uri="{BB962C8B-B14F-4D97-AF65-F5344CB8AC3E}">
        <p14:creationId xmlns:p14="http://schemas.microsoft.com/office/powerpoint/2010/main" val="1493122760"/>
      </p:ext>
    </p:extLst>
  </p:cSld>
  <p:clrMapOvr>
    <a:masterClrMapping/>
  </p:clrMapOvr>
  <p:transition spd="slow">
    <p:blinds dir="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6"/>
          <p:cNvSpPr txBox="1">
            <a:spLocks noChangeArrowheads="1"/>
          </p:cNvSpPr>
          <p:nvPr/>
        </p:nvSpPr>
        <p:spPr bwMode="auto">
          <a:xfrm>
            <a:off x="4355976" y="260648"/>
            <a:ext cx="447590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2400" b="1" dirty="0" smtClean="0">
                <a:solidFill>
                  <a:srgbClr val="FF0000"/>
                </a:solidFill>
                <a:latin typeface="Tahoma" charset="0"/>
              </a:rPr>
              <a:t>SÜREÇ-PROSES </a:t>
            </a:r>
            <a:r>
              <a:rPr lang="tr-TR" sz="2400" b="1" dirty="0">
                <a:solidFill>
                  <a:srgbClr val="FF0000"/>
                </a:solidFill>
                <a:latin typeface="Tahoma" charset="0"/>
              </a:rPr>
              <a:t>YAKLAŞIMI</a:t>
            </a:r>
          </a:p>
        </p:txBody>
      </p:sp>
      <p:sp>
        <p:nvSpPr>
          <p:cNvPr id="55299" name="Text Box 7"/>
          <p:cNvSpPr txBox="1">
            <a:spLocks noChangeArrowheads="1"/>
          </p:cNvSpPr>
          <p:nvPr/>
        </p:nvSpPr>
        <p:spPr bwMode="auto">
          <a:xfrm>
            <a:off x="7326313" y="4987925"/>
            <a:ext cx="11207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tr-TR" sz="2400">
                <a:latin typeface="Tahoma" charset="0"/>
              </a:rPr>
              <a:t>BÖREK</a:t>
            </a:r>
          </a:p>
        </p:txBody>
      </p:sp>
      <p:graphicFrame>
        <p:nvGraphicFramePr>
          <p:cNvPr id="55300" name="Object 8"/>
          <p:cNvGraphicFramePr>
            <a:graphicFrameLocks noChangeAspect="1"/>
          </p:cNvGraphicFramePr>
          <p:nvPr/>
        </p:nvGraphicFramePr>
        <p:xfrm>
          <a:off x="900113" y="1125538"/>
          <a:ext cx="8237537" cy="5256212"/>
        </p:xfrm>
        <a:graphic>
          <a:graphicData uri="http://schemas.openxmlformats.org/presentationml/2006/ole">
            <mc:AlternateContent xmlns:mc="http://schemas.openxmlformats.org/markup-compatibility/2006">
              <mc:Choice xmlns:v="urn:schemas-microsoft-com:vml" Requires="v">
                <p:oleObj spid="_x0000_s86069" name="VISIO" r:id="rId4" imgW="10053828" imgH="4507992" progId="Visio.Drawing.6">
                  <p:embed/>
                </p:oleObj>
              </mc:Choice>
              <mc:Fallback>
                <p:oleObj name="VISIO" r:id="rId4" imgW="10053828" imgH="4507992"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125538"/>
                        <a:ext cx="8237537" cy="5256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096560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93</a:t>
            </a:fld>
            <a:endParaRPr lang="tr-TR"/>
          </a:p>
        </p:txBody>
      </p:sp>
      <p:pic>
        <p:nvPicPr>
          <p:cNvPr id="5" name="Picture 4"/>
          <p:cNvPicPr/>
          <p:nvPr/>
        </p:nvPicPr>
        <p:blipFill>
          <a:blip r:embed="rId2">
            <a:extLst>
              <a:ext uri="{28A0092B-C50C-407E-A947-70E740481C1C}">
                <a14:useLocalDpi xmlns:a14="http://schemas.microsoft.com/office/drawing/2010/main"/>
              </a:ext>
            </a:extLst>
          </a:blip>
          <a:srcRect/>
          <a:stretch>
            <a:fillRect/>
          </a:stretch>
        </p:blipFill>
        <p:spPr bwMode="auto">
          <a:xfrm>
            <a:off x="179512" y="1340768"/>
            <a:ext cx="8743831" cy="4571365"/>
          </a:xfrm>
          <a:prstGeom prst="rect">
            <a:avLst/>
          </a:prstGeom>
          <a:noFill/>
          <a:ln>
            <a:noFill/>
          </a:ln>
        </p:spPr>
      </p:pic>
      <p:sp>
        <p:nvSpPr>
          <p:cNvPr id="6" name="Title 1"/>
          <p:cNvSpPr>
            <a:spLocks noGrp="1"/>
          </p:cNvSpPr>
          <p:nvPr>
            <p:ph type="title"/>
          </p:nvPr>
        </p:nvSpPr>
        <p:spPr>
          <a:xfrm>
            <a:off x="457200" y="44450"/>
            <a:ext cx="8229600" cy="884238"/>
          </a:xfrm>
        </p:spPr>
        <p:txBody>
          <a:bodyPr/>
          <a:lstStyle/>
          <a:p>
            <a:pPr eaLnBrk="1" hangingPunct="1"/>
            <a:r>
              <a:rPr lang="tr-TR" sz="4000" dirty="0" smtClean="0">
                <a:latin typeface="Calibri" charset="0"/>
                <a:ea typeface="MS PGothic" charset="0"/>
              </a:rPr>
              <a:t>Örnek; </a:t>
            </a:r>
            <a:r>
              <a:rPr lang="en-US" sz="4000" dirty="0" smtClean="0">
                <a:latin typeface="Calibri" charset="0"/>
                <a:ea typeface="MS PGothic" charset="0"/>
              </a:rPr>
              <a:t>SÜREÇ </a:t>
            </a:r>
            <a:r>
              <a:rPr lang="en-US" sz="4000" dirty="0">
                <a:latin typeface="Calibri" charset="0"/>
                <a:ea typeface="MS PGothic" charset="0"/>
              </a:rPr>
              <a:t>BİLGİSİ</a:t>
            </a:r>
          </a:p>
        </p:txBody>
      </p:sp>
    </p:spTree>
    <p:extLst>
      <p:ext uri="{BB962C8B-B14F-4D97-AF65-F5344CB8AC3E}">
        <p14:creationId xmlns:p14="http://schemas.microsoft.com/office/powerpoint/2010/main" val="22868342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
          <p:cNvSpPr txBox="1">
            <a:spLocks noChangeArrowheads="1"/>
          </p:cNvSpPr>
          <p:nvPr/>
        </p:nvSpPr>
        <p:spPr bwMode="auto">
          <a:xfrm>
            <a:off x="785813" y="1143000"/>
            <a:ext cx="7488237" cy="5238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56" tIns="44434" rIns="90456" bIns="44434"/>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marL="342900" indent="-342900" algn="just">
              <a:spcBef>
                <a:spcPct val="30000"/>
              </a:spcBef>
              <a:buFont typeface="Monotype Sorts" charset="0"/>
              <a:buNone/>
            </a:pPr>
            <a:endParaRPr lang="tr-TR" sz="1600" b="1" i="1" dirty="0" smtClean="0">
              <a:latin typeface="Comic Sans MS" charset="0"/>
            </a:endParaRPr>
          </a:p>
          <a:p>
            <a:pPr marL="342900" indent="-342900" algn="just">
              <a:spcBef>
                <a:spcPct val="30000"/>
              </a:spcBef>
              <a:buFont typeface="Monotype Sorts" charset="0"/>
              <a:buNone/>
            </a:pPr>
            <a:endParaRPr lang="tr-TR" sz="1600" b="1" i="1" dirty="0">
              <a:latin typeface="Comic Sans MS" charset="0"/>
            </a:endParaRPr>
          </a:p>
          <a:p>
            <a:pPr marL="342900" indent="-342900" algn="just">
              <a:spcBef>
                <a:spcPct val="30000"/>
              </a:spcBef>
              <a:buFont typeface="Monotype Sorts" charset="0"/>
              <a:buNone/>
            </a:pPr>
            <a:endParaRPr lang="tr-TR" sz="1600" b="1" i="1" dirty="0" smtClean="0">
              <a:latin typeface="Comic Sans MS" charset="0"/>
            </a:endParaRPr>
          </a:p>
          <a:p>
            <a:pPr marL="342900" indent="-342900" algn="just">
              <a:spcBef>
                <a:spcPct val="30000"/>
              </a:spcBef>
              <a:buFont typeface="Monotype Sorts" charset="0"/>
              <a:buNone/>
            </a:pPr>
            <a:endParaRPr lang="tr-TR" sz="1600" b="1" i="1" dirty="0">
              <a:latin typeface="Comic Sans MS" charset="0"/>
            </a:endParaRPr>
          </a:p>
          <a:p>
            <a:pPr marL="342900" indent="-342900" algn="just">
              <a:spcBef>
                <a:spcPct val="30000"/>
              </a:spcBef>
              <a:buFont typeface="Monotype Sorts" charset="0"/>
              <a:buNone/>
            </a:pPr>
            <a:endParaRPr lang="tr-TR" sz="1600" b="1" i="1" dirty="0" smtClean="0">
              <a:latin typeface="Comic Sans MS" charset="0"/>
            </a:endParaRPr>
          </a:p>
          <a:p>
            <a:pPr marL="342900" indent="-342900" algn="just">
              <a:spcBef>
                <a:spcPct val="30000"/>
              </a:spcBef>
              <a:buFont typeface="Monotype Sorts" charset="0"/>
              <a:buNone/>
            </a:pPr>
            <a:endParaRPr lang="tr-TR" sz="1600" b="1" i="1" dirty="0">
              <a:latin typeface="Comic Sans MS" charset="0"/>
            </a:endParaRPr>
          </a:p>
          <a:p>
            <a:pPr marL="342900" indent="-342900" algn="just">
              <a:spcBef>
                <a:spcPct val="30000"/>
              </a:spcBef>
              <a:buFont typeface="Monotype Sorts" charset="0"/>
              <a:buNone/>
            </a:pPr>
            <a:endParaRPr lang="tr-TR" sz="1600" b="1" i="1" dirty="0" smtClean="0">
              <a:latin typeface="Comic Sans MS" charset="0"/>
            </a:endParaRPr>
          </a:p>
          <a:p>
            <a:pPr marL="342900" indent="-342900" algn="just">
              <a:spcBef>
                <a:spcPct val="30000"/>
              </a:spcBef>
              <a:buFont typeface="Monotype Sorts" charset="0"/>
              <a:buNone/>
            </a:pPr>
            <a:endParaRPr lang="tr-TR" sz="2000" dirty="0" smtClean="0"/>
          </a:p>
          <a:p>
            <a:pPr marL="342900" indent="-342900" algn="just">
              <a:spcBef>
                <a:spcPct val="30000"/>
              </a:spcBef>
              <a:buFont typeface="Monotype Sorts" charset="0"/>
              <a:buNone/>
            </a:pPr>
            <a:r>
              <a:rPr lang="tr-TR" sz="2000" dirty="0" smtClean="0">
                <a:latin typeface="Comic Sans MS" panose="030F0702030302020204" pitchFamily="66" charset="0"/>
              </a:rPr>
              <a:t>İyileştirme </a:t>
            </a:r>
            <a:r>
              <a:rPr lang="tr-TR" sz="2000" dirty="0">
                <a:latin typeface="Comic Sans MS" panose="030F0702030302020204" pitchFamily="66" charset="0"/>
              </a:rPr>
              <a:t>şirketin tüm faaliyetlerinde sürekli bir hedefi o</a:t>
            </a:r>
            <a:r>
              <a:rPr lang="tr-TR" sz="2000" dirty="0" smtClean="0">
                <a:latin typeface="Comic Sans MS" panose="030F0702030302020204" pitchFamily="66" charset="0"/>
              </a:rPr>
              <a:t>lmalıdır</a:t>
            </a:r>
            <a:r>
              <a:rPr lang="tr-TR" sz="2000" dirty="0">
                <a:latin typeface="Comic Sans MS" panose="030F0702030302020204" pitchFamily="66" charset="0"/>
              </a:rPr>
              <a:t>. "Hiç bir şey mükemmel değildir" anlayışıyla hareket ederek, her zaman işi daha da geliştirme ve iyileştirmeye çalışmak, ve işi sürekli olan 'değişim' paralelinde yeni hedeflere yöneltmek anlamına gelir. Bu sürekli iyileştirme sürecinin temelinde PUKO döngüsü bulunmaktadır. </a:t>
            </a:r>
          </a:p>
        </p:txBody>
      </p:sp>
      <p:sp>
        <p:nvSpPr>
          <p:cNvPr id="46084" name="Rectangle 2054"/>
          <p:cNvSpPr txBox="1">
            <a:spLocks noChangeArrowheads="1"/>
          </p:cNvSpPr>
          <p:nvPr/>
        </p:nvSpPr>
        <p:spPr bwMode="auto">
          <a:xfrm>
            <a:off x="971550" y="92075"/>
            <a:ext cx="8358188"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tr-TR" sz="20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İYİLEŞTİRME</a:t>
            </a:r>
            <a:endParaRPr lang="en-AU" sz="2000" b="1" dirty="0">
              <a:solidFill>
                <a:srgbClr val="FF3333"/>
              </a:solidFill>
              <a:latin typeface="Arial" charset="0"/>
            </a:endParaRPr>
          </a:p>
        </p:txBody>
      </p:sp>
      <p:pic>
        <p:nvPicPr>
          <p:cNvPr id="2" name="Resim 1"/>
          <p:cNvPicPr>
            <a:picLocks noChangeAspect="1"/>
          </p:cNvPicPr>
          <p:nvPr/>
        </p:nvPicPr>
        <p:blipFill>
          <a:blip r:embed="rId2"/>
          <a:stretch>
            <a:fillRect/>
          </a:stretch>
        </p:blipFill>
        <p:spPr>
          <a:xfrm>
            <a:off x="2123728" y="1052736"/>
            <a:ext cx="5184576" cy="2232248"/>
          </a:xfrm>
          <a:prstGeom prst="rect">
            <a:avLst/>
          </a:prstGeom>
        </p:spPr>
      </p:pic>
    </p:spTree>
    <p:extLst>
      <p:ext uri="{BB962C8B-B14F-4D97-AF65-F5344CB8AC3E}">
        <p14:creationId xmlns:p14="http://schemas.microsoft.com/office/powerpoint/2010/main" val="1551702914"/>
      </p:ext>
    </p:extLst>
  </p:cSld>
  <p:clrMapOvr>
    <a:masterClrMapping/>
  </p:clrMapOvr>
  <p:transition spd="slow">
    <p:blinds dir="ver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
          <p:cNvSpPr txBox="1">
            <a:spLocks noChangeArrowheads="1"/>
          </p:cNvSpPr>
          <p:nvPr/>
        </p:nvSpPr>
        <p:spPr bwMode="auto">
          <a:xfrm>
            <a:off x="785813" y="1143000"/>
            <a:ext cx="7488237" cy="5238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56" tIns="44434" rIns="90456" bIns="44434"/>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marL="342900" indent="-342900" algn="just">
              <a:spcBef>
                <a:spcPct val="30000"/>
              </a:spcBef>
              <a:buFont typeface="Monotype Sorts" charset="0"/>
              <a:buNone/>
            </a:pPr>
            <a:endParaRPr lang="tr-TR" sz="1600" b="1" i="1" dirty="0" smtClean="0">
              <a:latin typeface="Comic Sans MS" charset="0"/>
            </a:endParaRPr>
          </a:p>
          <a:p>
            <a:pPr marL="342900" indent="-342900" algn="just">
              <a:spcBef>
                <a:spcPct val="30000"/>
              </a:spcBef>
              <a:buFont typeface="Monotype Sorts" charset="0"/>
              <a:buNone/>
            </a:pPr>
            <a:endParaRPr lang="tr-TR" sz="1600" b="1" i="1" dirty="0">
              <a:latin typeface="Comic Sans MS" charset="0"/>
            </a:endParaRPr>
          </a:p>
          <a:p>
            <a:pPr marL="342900" indent="-342900" algn="just">
              <a:spcBef>
                <a:spcPct val="30000"/>
              </a:spcBef>
              <a:buFont typeface="Monotype Sorts" charset="0"/>
              <a:buNone/>
            </a:pPr>
            <a:endParaRPr lang="tr-TR" sz="1600" b="1" i="1" dirty="0" smtClean="0">
              <a:latin typeface="Comic Sans MS" charset="0"/>
            </a:endParaRPr>
          </a:p>
          <a:p>
            <a:pPr marL="342900" indent="-342900" algn="just">
              <a:spcBef>
                <a:spcPct val="30000"/>
              </a:spcBef>
              <a:buFont typeface="Monotype Sorts" charset="0"/>
              <a:buNone/>
            </a:pPr>
            <a:endParaRPr lang="tr-TR" sz="1600" b="1" i="1" dirty="0">
              <a:latin typeface="Comic Sans MS" charset="0"/>
            </a:endParaRPr>
          </a:p>
          <a:p>
            <a:pPr marL="342900" indent="-342900" algn="just">
              <a:spcBef>
                <a:spcPct val="30000"/>
              </a:spcBef>
              <a:buFont typeface="Monotype Sorts" charset="0"/>
              <a:buNone/>
            </a:pPr>
            <a:endParaRPr lang="tr-TR" sz="1600" b="1" i="1" dirty="0" smtClean="0">
              <a:latin typeface="Comic Sans MS" charset="0"/>
            </a:endParaRPr>
          </a:p>
          <a:p>
            <a:pPr marL="342900" indent="-342900" algn="just">
              <a:spcBef>
                <a:spcPct val="30000"/>
              </a:spcBef>
              <a:buFont typeface="Monotype Sorts" charset="0"/>
              <a:buNone/>
            </a:pPr>
            <a:endParaRPr lang="tr-TR" sz="1600" b="1" i="1" dirty="0">
              <a:latin typeface="Comic Sans MS" charset="0"/>
            </a:endParaRPr>
          </a:p>
          <a:p>
            <a:pPr marL="342900" indent="-342900" algn="just">
              <a:spcBef>
                <a:spcPct val="30000"/>
              </a:spcBef>
              <a:buFont typeface="Monotype Sorts" charset="0"/>
              <a:buNone/>
            </a:pPr>
            <a:endParaRPr lang="tr-TR" sz="1600" b="1" i="1" dirty="0" smtClean="0">
              <a:latin typeface="Comic Sans MS" charset="0"/>
            </a:endParaRPr>
          </a:p>
          <a:p>
            <a:pPr marL="342900" indent="-342900" algn="just">
              <a:spcBef>
                <a:spcPct val="30000"/>
              </a:spcBef>
              <a:buFont typeface="Monotype Sorts" charset="0"/>
              <a:buNone/>
            </a:pPr>
            <a:r>
              <a:rPr lang="tr-TR" sz="2000" b="1" i="1" dirty="0" smtClean="0">
                <a:latin typeface="Comic Sans MS" charset="0"/>
              </a:rPr>
              <a:t>PÜKO, </a:t>
            </a:r>
            <a:r>
              <a:rPr lang="tr-TR" sz="2000" dirty="0" smtClean="0">
                <a:latin typeface="Comic Sans MS" charset="0"/>
              </a:rPr>
              <a:t>bir sürekli iyileştirme aracıdır</a:t>
            </a:r>
          </a:p>
          <a:p>
            <a:pPr marL="342900" indent="-342900" algn="just">
              <a:spcBef>
                <a:spcPct val="30000"/>
              </a:spcBef>
              <a:buFont typeface="Monotype Sorts" charset="0"/>
              <a:buNone/>
            </a:pPr>
            <a:r>
              <a:rPr lang="tr-TR" sz="2000" b="1" dirty="0" smtClean="0">
                <a:latin typeface="Comic Sans MS" charset="0"/>
              </a:rPr>
              <a:t>Planla: </a:t>
            </a:r>
            <a:r>
              <a:rPr lang="tr-TR" sz="2000" dirty="0" smtClean="0">
                <a:latin typeface="Comic Sans MS" charset="0"/>
              </a:rPr>
              <a:t>Ne yapmak gerektiğini ve NASIL yapılacağını belirleme. Hedeflere ulaşmak için kaynaklar, zamanlama, sorumlulukların planlanması. (Amaç, hedef..)</a:t>
            </a:r>
          </a:p>
          <a:p>
            <a:pPr marL="342900" indent="-342900" algn="just">
              <a:spcBef>
                <a:spcPct val="30000"/>
              </a:spcBef>
              <a:buFont typeface="Monotype Sorts" charset="0"/>
              <a:buNone/>
            </a:pPr>
            <a:r>
              <a:rPr lang="tr-TR" sz="2000" b="1" dirty="0" smtClean="0">
                <a:latin typeface="Comic Sans MS" charset="0"/>
              </a:rPr>
              <a:t>Uygula: </a:t>
            </a:r>
            <a:r>
              <a:rPr lang="tr-TR" sz="2000" dirty="0" smtClean="0">
                <a:latin typeface="Comic Sans MS" charset="0"/>
              </a:rPr>
              <a:t>Planı ve ölçüm araçlarını uygulama. Planı gerçekleştirecek </a:t>
            </a:r>
            <a:r>
              <a:rPr lang="tr-TR" sz="2000" dirty="0" err="1" smtClean="0">
                <a:latin typeface="Comic Sans MS" charset="0"/>
              </a:rPr>
              <a:t>aktiveteler</a:t>
            </a:r>
            <a:r>
              <a:rPr lang="tr-TR" sz="2000" dirty="0" smtClean="0">
                <a:latin typeface="Comic Sans MS" charset="0"/>
              </a:rPr>
              <a:t>.</a:t>
            </a:r>
          </a:p>
          <a:p>
            <a:pPr marL="342900" indent="-342900" algn="just">
              <a:spcBef>
                <a:spcPct val="30000"/>
              </a:spcBef>
              <a:buFont typeface="Monotype Sorts" charset="0"/>
              <a:buNone/>
            </a:pPr>
            <a:r>
              <a:rPr lang="tr-TR" sz="2000" b="1" dirty="0" smtClean="0">
                <a:latin typeface="Comic Sans MS" charset="0"/>
              </a:rPr>
              <a:t>Kontrol Et: </a:t>
            </a:r>
            <a:r>
              <a:rPr lang="tr-TR" sz="2000" dirty="0" smtClean="0">
                <a:latin typeface="Comic Sans MS" charset="0"/>
              </a:rPr>
              <a:t>Sonuçların plana göre gidip gitmediğini değerlendirme.</a:t>
            </a:r>
          </a:p>
          <a:p>
            <a:pPr marL="342900" indent="-342900" algn="just">
              <a:spcBef>
                <a:spcPct val="30000"/>
              </a:spcBef>
              <a:buFont typeface="Monotype Sorts" charset="0"/>
              <a:buNone/>
            </a:pPr>
            <a:r>
              <a:rPr lang="tr-TR" sz="2000" b="1" dirty="0" smtClean="0">
                <a:latin typeface="Comic Sans MS" charset="0"/>
              </a:rPr>
              <a:t>Önlem Al: </a:t>
            </a:r>
            <a:r>
              <a:rPr lang="tr-TR" sz="2000" dirty="0" smtClean="0">
                <a:latin typeface="Comic Sans MS" charset="0"/>
              </a:rPr>
              <a:t>İyileştirmeyi kararlı hale getirmek için yeni çalışma kurallarını düzenlemek</a:t>
            </a:r>
            <a:endParaRPr lang="tr-TR" sz="2000" dirty="0">
              <a:latin typeface="Comic Sans MS" charset="0"/>
            </a:endParaRPr>
          </a:p>
        </p:txBody>
      </p:sp>
      <p:sp>
        <p:nvSpPr>
          <p:cNvPr id="46084" name="Rectangle 2054"/>
          <p:cNvSpPr txBox="1">
            <a:spLocks noChangeArrowheads="1"/>
          </p:cNvSpPr>
          <p:nvPr/>
        </p:nvSpPr>
        <p:spPr bwMode="auto">
          <a:xfrm>
            <a:off x="971550" y="92075"/>
            <a:ext cx="8358188"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tr-TR" sz="20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İYİLEŞTİRME</a:t>
            </a:r>
            <a:endParaRPr lang="en-AU" sz="2000" b="1" dirty="0">
              <a:solidFill>
                <a:srgbClr val="FF3333"/>
              </a:solidFill>
              <a:latin typeface="Arial" charset="0"/>
            </a:endParaRPr>
          </a:p>
        </p:txBody>
      </p:sp>
      <p:pic>
        <p:nvPicPr>
          <p:cNvPr id="2" name="Resim 1"/>
          <p:cNvPicPr>
            <a:picLocks noChangeAspect="1"/>
          </p:cNvPicPr>
          <p:nvPr/>
        </p:nvPicPr>
        <p:blipFill>
          <a:blip r:embed="rId2"/>
          <a:stretch>
            <a:fillRect/>
          </a:stretch>
        </p:blipFill>
        <p:spPr>
          <a:xfrm>
            <a:off x="2123728" y="1052736"/>
            <a:ext cx="5184576" cy="2232248"/>
          </a:xfrm>
          <a:prstGeom prst="rect">
            <a:avLst/>
          </a:prstGeom>
        </p:spPr>
      </p:pic>
    </p:spTree>
    <p:extLst>
      <p:ext uri="{BB962C8B-B14F-4D97-AF65-F5344CB8AC3E}">
        <p14:creationId xmlns:p14="http://schemas.microsoft.com/office/powerpoint/2010/main" val="111407651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7" end="7"/>
                                            </p:txEl>
                                          </p:spTgt>
                                        </p:tgtEl>
                                        <p:attrNameLst>
                                          <p:attrName>style.visibility</p:attrName>
                                        </p:attrNameLst>
                                      </p:cBhvr>
                                      <p:to>
                                        <p:strVal val="visible"/>
                                      </p:to>
                                    </p:set>
                                    <p:animEffect transition="in" filter="dissolve">
                                      <p:cBhvr>
                                        <p:cTn id="7" dur="500"/>
                                        <p:tgtEl>
                                          <p:spTgt spid="20">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8" end="8"/>
                                            </p:txEl>
                                          </p:spTgt>
                                        </p:tgtEl>
                                        <p:attrNameLst>
                                          <p:attrName>style.visibility</p:attrName>
                                        </p:attrNameLst>
                                      </p:cBhvr>
                                      <p:to>
                                        <p:strVal val="visible"/>
                                      </p:to>
                                    </p:set>
                                    <p:animEffect transition="in" filter="dissolve">
                                      <p:cBhvr>
                                        <p:cTn id="12" dur="500"/>
                                        <p:tgtEl>
                                          <p:spTgt spid="20">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9" end="9"/>
                                            </p:txEl>
                                          </p:spTgt>
                                        </p:tgtEl>
                                        <p:attrNameLst>
                                          <p:attrName>style.visibility</p:attrName>
                                        </p:attrNameLst>
                                      </p:cBhvr>
                                      <p:to>
                                        <p:strVal val="visible"/>
                                      </p:to>
                                    </p:set>
                                    <p:animEffect transition="in" filter="dissolve">
                                      <p:cBhvr>
                                        <p:cTn id="17" dur="500"/>
                                        <p:tgtEl>
                                          <p:spTgt spid="20">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10" end="10"/>
                                            </p:txEl>
                                          </p:spTgt>
                                        </p:tgtEl>
                                        <p:attrNameLst>
                                          <p:attrName>style.visibility</p:attrName>
                                        </p:attrNameLst>
                                      </p:cBhvr>
                                      <p:to>
                                        <p:strVal val="visible"/>
                                      </p:to>
                                    </p:set>
                                    <p:animEffect transition="in" filter="dissolve">
                                      <p:cBhvr>
                                        <p:cTn id="22" dur="500"/>
                                        <p:tgtEl>
                                          <p:spTgt spid="20">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xEl>
                                              <p:pRg st="11" end="11"/>
                                            </p:txEl>
                                          </p:spTgt>
                                        </p:tgtEl>
                                        <p:attrNameLst>
                                          <p:attrName>style.visibility</p:attrName>
                                        </p:attrNameLst>
                                      </p:cBhvr>
                                      <p:to>
                                        <p:strVal val="visible"/>
                                      </p:to>
                                    </p:set>
                                    <p:animEffect transition="in" filter="dissolve">
                                      <p:cBhvr>
                                        <p:cTn id="27" dur="500"/>
                                        <p:tgtEl>
                                          <p:spTgt spid="2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96</a:t>
            </a:fld>
            <a:endParaRPr lang="tr-TR"/>
          </a:p>
        </p:txBody>
      </p:sp>
      <p:sp>
        <p:nvSpPr>
          <p:cNvPr id="5" name="Rectangle 3"/>
          <p:cNvSpPr>
            <a:spLocks noGrp="1" noRot="1" noChangeArrowheads="1"/>
          </p:cNvSpPr>
          <p:nvPr>
            <p:ph type="title"/>
          </p:nvPr>
        </p:nvSpPr>
        <p:spPr>
          <a:xfrm>
            <a:off x="1079500" y="115888"/>
            <a:ext cx="7812980" cy="762000"/>
          </a:xfrm>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0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İYİLEŞTİRME</a:t>
            </a:r>
            <a:endParaRPr lang="tr-TR"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179512" y="1268760"/>
            <a:ext cx="8964488" cy="5087590"/>
          </a:xfrm>
          <a:prstGeom prst="rect">
            <a:avLst/>
          </a:prstGeom>
        </p:spPr>
      </p:pic>
    </p:spTree>
    <p:extLst>
      <p:ext uri="{BB962C8B-B14F-4D97-AF65-F5344CB8AC3E}">
        <p14:creationId xmlns:p14="http://schemas.microsoft.com/office/powerpoint/2010/main" val="164089776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97</a:t>
            </a:fld>
            <a:endParaRPr lang="tr-TR"/>
          </a:p>
        </p:txBody>
      </p:sp>
      <p:sp>
        <p:nvSpPr>
          <p:cNvPr id="5" name="Rectangle 3"/>
          <p:cNvSpPr>
            <a:spLocks noGrp="1" noRot="1" noChangeArrowheads="1"/>
          </p:cNvSpPr>
          <p:nvPr>
            <p:ph type="title"/>
          </p:nvPr>
        </p:nvSpPr>
        <p:spPr>
          <a:xfrm>
            <a:off x="1079500" y="115888"/>
            <a:ext cx="8064500" cy="762000"/>
          </a:xfrm>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0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KANIT ESASLI KARAR ALMA</a:t>
            </a:r>
            <a:endParaRPr lang="tr-TR"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107504" y="1268760"/>
            <a:ext cx="8928992" cy="4896544"/>
          </a:xfrm>
          <a:prstGeom prst="rect">
            <a:avLst/>
          </a:prstGeom>
        </p:spPr>
      </p:pic>
    </p:spTree>
    <p:extLst>
      <p:ext uri="{BB962C8B-B14F-4D97-AF65-F5344CB8AC3E}">
        <p14:creationId xmlns:p14="http://schemas.microsoft.com/office/powerpoint/2010/main" val="299841475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süreç.jpg"/>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457200" y="1143000"/>
            <a:ext cx="8472488" cy="5711825"/>
          </a:xfrm>
          <a:noFill/>
        </p:spPr>
      </p:pic>
      <p:sp>
        <p:nvSpPr>
          <p:cNvPr id="5" name="Rectangle 3078"/>
          <p:cNvSpPr txBox="1">
            <a:spLocks noChangeArrowheads="1"/>
          </p:cNvSpPr>
          <p:nvPr/>
        </p:nvSpPr>
        <p:spPr bwMode="auto">
          <a:xfrm>
            <a:off x="904056" y="52388"/>
            <a:ext cx="7772400" cy="92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tr-TR" sz="19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19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KANIT ESASLI KARAR ALMA</a:t>
            </a:r>
            <a:endParaRPr lang="en-AU" sz="1900" b="1" dirty="0">
              <a:solidFill>
                <a:srgbClr val="FF3300"/>
              </a:solidFill>
              <a:latin typeface="Arial" charset="0"/>
            </a:endParaRPr>
          </a:p>
        </p:txBody>
      </p:sp>
    </p:spTree>
    <p:extLst>
      <p:ext uri="{BB962C8B-B14F-4D97-AF65-F5344CB8AC3E}">
        <p14:creationId xmlns:p14="http://schemas.microsoft.com/office/powerpoint/2010/main" val="13057633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8D5A46-93D6-7D4C-83AF-32C034E9F772}" type="slidenum">
              <a:rPr lang="tr-TR" smtClean="0"/>
              <a:pPr>
                <a:defRPr/>
              </a:pPr>
              <a:t>99</a:t>
            </a:fld>
            <a:endParaRPr lang="tr-TR"/>
          </a:p>
        </p:txBody>
      </p:sp>
      <p:sp>
        <p:nvSpPr>
          <p:cNvPr id="5" name="Rectangle 3"/>
          <p:cNvSpPr>
            <a:spLocks noGrp="1" noRot="1" noChangeArrowheads="1"/>
          </p:cNvSpPr>
          <p:nvPr>
            <p:ph type="title"/>
          </p:nvPr>
        </p:nvSpPr>
        <p:spPr>
          <a:xfrm>
            <a:off x="1079500" y="115888"/>
            <a:ext cx="8064500" cy="762000"/>
          </a:xfrm>
        </p:spPr>
        <p:txBody>
          <a:bodyPr/>
          <a:lstStyle/>
          <a:p>
            <a:r>
              <a:rPr lang="tr-TR" sz="2000"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YÖNETİM SİSTEMİ PRENSİPLERİ/ </a:t>
            </a:r>
            <a:r>
              <a:rPr lang="tr-TR" sz="20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İLİŞKİ YÖNETİMİ</a:t>
            </a:r>
            <a:endParaRPr lang="tr-TR" sz="20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a:stretch>
            <a:fillRect/>
          </a:stretch>
        </p:blipFill>
        <p:spPr>
          <a:xfrm>
            <a:off x="107504" y="1340769"/>
            <a:ext cx="8856983" cy="4032448"/>
          </a:xfrm>
          <a:prstGeom prst="rect">
            <a:avLst/>
          </a:prstGeom>
        </p:spPr>
      </p:pic>
      <p:sp>
        <p:nvSpPr>
          <p:cNvPr id="2" name="Dikdörtgen 1"/>
          <p:cNvSpPr/>
          <p:nvPr/>
        </p:nvSpPr>
        <p:spPr>
          <a:xfrm>
            <a:off x="683568" y="5427192"/>
            <a:ext cx="6768752" cy="757130"/>
          </a:xfrm>
          <a:prstGeom prst="rect">
            <a:avLst/>
          </a:prstGeom>
        </p:spPr>
        <p:txBody>
          <a:bodyPr wrap="square">
            <a:spAutoFit/>
          </a:bodyPr>
          <a:lstStyle/>
          <a:p>
            <a:pPr algn="just" eaLnBrk="1" hangingPunct="1">
              <a:lnSpc>
                <a:spcPct val="120000"/>
              </a:lnSpc>
            </a:pPr>
            <a:r>
              <a:rPr lang="tr-TR" b="1" dirty="0" smtClean="0">
                <a:solidFill>
                  <a:srgbClr val="000090"/>
                </a:solidFill>
                <a:latin typeface="Arial"/>
                <a:cs typeface="Arial"/>
              </a:rPr>
              <a:t>(İlgili </a:t>
            </a:r>
            <a:r>
              <a:rPr lang="tr-TR" b="1" dirty="0">
                <a:solidFill>
                  <a:srgbClr val="000090"/>
                </a:solidFill>
                <a:latin typeface="Arial"/>
                <a:cs typeface="Arial"/>
              </a:rPr>
              <a:t>taraf: </a:t>
            </a:r>
            <a:r>
              <a:rPr lang="tr-TR" dirty="0">
                <a:latin typeface="Arial"/>
                <a:cs typeface="Arial"/>
              </a:rPr>
              <a:t>Bir kararı veya faaliyeti etkileyen, bunlardan etkilenen veya bunlardan etkilendiğini düşünen </a:t>
            </a:r>
            <a:r>
              <a:rPr lang="tr-TR" dirty="0" err="1">
                <a:latin typeface="Arial"/>
                <a:cs typeface="Arial"/>
              </a:rPr>
              <a:t>kiş̧i</a:t>
            </a:r>
            <a:r>
              <a:rPr lang="tr-TR" dirty="0">
                <a:latin typeface="Arial"/>
                <a:cs typeface="Arial"/>
              </a:rPr>
              <a:t> veya </a:t>
            </a:r>
            <a:r>
              <a:rPr lang="tr-TR" dirty="0" smtClean="0">
                <a:latin typeface="Arial"/>
                <a:cs typeface="Arial"/>
              </a:rPr>
              <a:t>kuruluş)</a:t>
            </a:r>
            <a:endParaRPr lang="tr-TR" dirty="0">
              <a:latin typeface="Arial"/>
              <a:cs typeface="Arial"/>
            </a:endParaRPr>
          </a:p>
        </p:txBody>
      </p:sp>
    </p:spTree>
    <p:extLst>
      <p:ext uri="{BB962C8B-B14F-4D97-AF65-F5344CB8AC3E}">
        <p14:creationId xmlns:p14="http://schemas.microsoft.com/office/powerpoint/2010/main" val="3323650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21926</TotalTime>
  <Words>4338</Words>
  <Application>Microsoft Office PowerPoint</Application>
  <PresentationFormat>Ekran Gösterisi (4:3)</PresentationFormat>
  <Paragraphs>934</Paragraphs>
  <Slides>99</Slides>
  <Notes>26</Notes>
  <HiddenSlides>0</HiddenSlides>
  <MMClips>0</MMClips>
  <ScaleCrop>false</ScaleCrop>
  <HeadingPairs>
    <vt:vector size="8" baseType="variant">
      <vt:variant>
        <vt:lpstr>Kullanılan Yazı Tipleri</vt:lpstr>
      </vt:variant>
      <vt:variant>
        <vt:i4>17</vt:i4>
      </vt:variant>
      <vt:variant>
        <vt:lpstr>Tema</vt:lpstr>
      </vt:variant>
      <vt:variant>
        <vt:i4>1</vt:i4>
      </vt:variant>
      <vt:variant>
        <vt:lpstr>Eklenmiş OLE Hizmet Programları</vt:lpstr>
      </vt:variant>
      <vt:variant>
        <vt:i4>6</vt:i4>
      </vt:variant>
      <vt:variant>
        <vt:lpstr>Slayt Başlıkları</vt:lpstr>
      </vt:variant>
      <vt:variant>
        <vt:i4>99</vt:i4>
      </vt:variant>
    </vt:vector>
  </HeadingPairs>
  <TitlesOfParts>
    <vt:vector size="123" baseType="lpstr">
      <vt:lpstr>ＭＳ Ｐゴシック</vt:lpstr>
      <vt:lpstr>ＭＳ Ｐゴシック</vt:lpstr>
      <vt:lpstr>Algerian</vt:lpstr>
      <vt:lpstr>Arial</vt:lpstr>
      <vt:lpstr>Calibri</vt:lpstr>
      <vt:lpstr>Comic Sans MS</vt:lpstr>
      <vt:lpstr>Constantia</vt:lpstr>
      <vt:lpstr>Gisha</vt:lpstr>
      <vt:lpstr>Helvetica</vt:lpstr>
      <vt:lpstr>Maiandra GD</vt:lpstr>
      <vt:lpstr>Marlett</vt:lpstr>
      <vt:lpstr>Monotype Sorts</vt:lpstr>
      <vt:lpstr>StarSymbol</vt:lpstr>
      <vt:lpstr>Tahoma</vt:lpstr>
      <vt:lpstr>Times</vt:lpstr>
      <vt:lpstr>Times New Roman</vt:lpstr>
      <vt:lpstr>Wingdings</vt:lpstr>
      <vt:lpstr>Ofis Teması</vt:lpstr>
      <vt:lpstr>Equation</vt:lpstr>
      <vt:lpstr>Grafik</vt:lpstr>
      <vt:lpstr>Photo Editor Photo</vt:lpstr>
      <vt:lpstr>Bit Eşlem Resmi</vt:lpstr>
      <vt:lpstr>Paket</vt:lpstr>
      <vt:lpstr>VISIO</vt:lpstr>
      <vt:lpstr>İş Sağlığı ve Güvenliği Yönetim Sistemleri</vt:lpstr>
      <vt:lpstr>Standart Ne Demek?</vt:lpstr>
      <vt:lpstr>Standardizasyon Ne Demek?</vt:lpstr>
      <vt:lpstr>PowerPoint Sunusu</vt:lpstr>
      <vt:lpstr>ISO 45001  ile OHSAS 18001 Farkları</vt:lpstr>
      <vt:lpstr>Anex SL Yüksek Seviye Yapı Nedir?</vt:lpstr>
      <vt:lpstr>PowerPoint Sunusu</vt:lpstr>
      <vt:lpstr>PowerPoint Sunusu</vt:lpstr>
      <vt:lpstr>PowerPoint Sunusu</vt:lpstr>
      <vt:lpstr>PowerPoint Sunusu</vt:lpstr>
      <vt:lpstr>YÖNETİM NEDİR?</vt:lpstr>
      <vt:lpstr>YÖNETİM SÜRECİ</vt:lpstr>
      <vt:lpstr>PowerPoint Sunusu</vt:lpstr>
      <vt:lpstr>YÖNETİM SÜRECİ</vt:lpstr>
      <vt:lpstr>Nereden Nereye?</vt:lpstr>
      <vt:lpstr>PowerPoint Sunusu</vt:lpstr>
      <vt:lpstr>PowerPoint Sunusu</vt:lpstr>
      <vt:lpstr>Ne değişti / Hız</vt:lpstr>
      <vt:lpstr>Ne değişti Miktar</vt:lpstr>
      <vt:lpstr>Ne değişti Teknoloji, Üretim Hizmet Kapasitesi”</vt:lpstr>
      <vt:lpstr>PowerPoint Sunusu</vt:lpstr>
      <vt:lpstr>PowerPoint Sunusu</vt:lpstr>
      <vt:lpstr>PowerPoint Sunusu</vt:lpstr>
      <vt:lpstr>İhmal edilen her problem davet edilen bir kriz</vt:lpstr>
      <vt:lpstr>SÜREÇ BİLGİSİ</vt:lpstr>
      <vt:lpstr>Yönetim Sistemlerinin Ortaya Çıkış Sebepleri</vt:lpstr>
      <vt:lpstr>Standartların Önemi</vt:lpstr>
      <vt:lpstr>NEDEN ISO 9001:2015 KALİTE YÖNETİM SİSTEMİ  ?</vt:lpstr>
      <vt:lpstr>NEDEN ISO 9001:2015 KALİTE YÖNETİM SİSTEMİ  ?</vt:lpstr>
      <vt:lpstr>PowerPoint Sunusu</vt:lpstr>
      <vt:lpstr>PowerPoint Sunusu</vt:lpstr>
      <vt:lpstr>PowerPoint Sunusu</vt:lpstr>
      <vt:lpstr>ISO 9001 TARİHÇESİ</vt:lpstr>
      <vt:lpstr>TS EN ISO 9001:2015      Kalite Yönetim Sistemlerinin kurulması esnasında uygulanması gereken şartların tanımlandığı ve belgelendirme denetimine tabi olan standarttır.  </vt:lpstr>
      <vt:lpstr>Standartların Önemi</vt:lpstr>
      <vt:lpstr>Neden İş Sağlığı ve Güvenliği Yönetim Sistemi (ISO 45001:2018)?</vt:lpstr>
      <vt:lpstr>İŞ KAZASI NEDİR?NEDİR?</vt:lpstr>
      <vt:lpstr> İİŞ KAZASI         ( SGK KANUNU)  </vt:lpstr>
      <vt:lpstr>MESLEK HASTALIĞI  (SGK KANUNU)</vt:lpstr>
      <vt:lpstr>SAĞLIĞI ETKİLEYEN FAKTÖRLER</vt:lpstr>
      <vt:lpstr>MESLEKİ HASTALIK GRUPLARI</vt:lpstr>
      <vt:lpstr> DÜNYADA İŞ KAZALARI VE MESLEK HASTALIKLARI (ILO) </vt:lpstr>
      <vt:lpstr>         TÜRKİYE’DE İŞ KAZALARI VE MESLEK HASTALIKLARI (SGK)  </vt:lpstr>
      <vt:lpstr>         TÜRKİYE’DE İŞ KAZALARI VE MESLEK HASTALIKLARI  </vt:lpstr>
      <vt:lpstr>         TÜRKİYE’DE İŞ KAZALARI VE MESLEK HASTALIKLARI  </vt:lpstr>
      <vt:lpstr>         TÜRKİYE’DE İŞ KAZALARI VE MESLEK HASTALIKLARI  </vt:lpstr>
      <vt:lpstr>         TÜRKİYE’DE İŞ KAZALARI VE MESLEK HASTALIKLARI  </vt:lpstr>
      <vt:lpstr>         TÜRKİYE’DE İŞ KAZALARI VE MESLEK HASTALIKLARI  </vt:lpstr>
      <vt:lpstr>         TÜRKİYE’DE İŞ KAZALARI VE MESLEK HASTALIKLARI  </vt:lpstr>
      <vt:lpstr>İş Sağlığı ve Güvenliğinin Amacı</vt:lpstr>
      <vt:lpstr>PowerPoint Sunusu</vt:lpstr>
      <vt:lpstr>KAZA TEORİSİ</vt:lpstr>
      <vt:lpstr>KAZA TEORİSİ</vt:lpstr>
      <vt:lpstr>KAZA TEORİSİ</vt:lpstr>
      <vt:lpstr>PowerPoint Sunusu</vt:lpstr>
      <vt:lpstr>KAZA TEORİSİ</vt:lpstr>
      <vt:lpstr>Kaza Teorisi </vt:lpstr>
      <vt:lpstr>KAZA TEORİSİ</vt:lpstr>
      <vt:lpstr>KAZALARIN MALİYETLERİ</vt:lpstr>
      <vt:lpstr>İŞ KAZALARININ ETKİLERİ</vt:lpstr>
      <vt:lpstr>İŞ KAZALARININ ETKİLERİ </vt:lpstr>
      <vt:lpstr>İSG YÖNETİM SİSTEMİNİN FAYDALARI</vt:lpstr>
      <vt:lpstr>Standartların Önemi</vt:lpstr>
      <vt:lpstr>ISO 14001: 2015 NİÇİN ÇEVRE</vt:lpstr>
      <vt:lpstr>PowerPoint Sunusu</vt:lpstr>
      <vt:lpstr>NİÇİN ÇEVRE</vt:lpstr>
      <vt:lpstr>NİÇİN ÇEVRE</vt:lpstr>
      <vt:lpstr>NİÇİN ÇEVRE</vt:lpstr>
      <vt:lpstr>NİÇİN ÇEVRE</vt:lpstr>
      <vt:lpstr>NİÇİN ÇEVRE</vt:lpstr>
      <vt:lpstr>PowerPoint Sunusu</vt:lpstr>
      <vt:lpstr>PowerPoint Sunusu</vt:lpstr>
      <vt:lpstr>PowerPoint Sunusu</vt:lpstr>
      <vt:lpstr>PowerPoint Sunusu</vt:lpstr>
      <vt:lpstr>ISO 14001 Tarihsel Gelişimi</vt:lpstr>
      <vt:lpstr>ISO 14001 Tarihsel Gelişimi</vt:lpstr>
      <vt:lpstr>PowerPoint Sunusu</vt:lpstr>
      <vt:lpstr>PowerPoint Sunusu</vt:lpstr>
      <vt:lpstr>YÖNETİM SİSTEMLERİNİN TEMEL PRENSİPLERİ</vt:lpstr>
      <vt:lpstr>YÖNETİM SİSTEMİ PRENSİPLERİ/ MÜŞTERİ ODAKLILIK</vt:lpstr>
      <vt:lpstr>YÖNETİM SİSTEMİ PRENSİPLERİ/ MÜŞTERİ ODAKLILIK</vt:lpstr>
      <vt:lpstr>PowerPoint Sunusu</vt:lpstr>
      <vt:lpstr>YÖNETİM SİSTEMİ PRENSİPLERİ/ LİDERLİK</vt:lpstr>
      <vt:lpstr>YÖNETİM SİSTEMİ PRENSİPLERİ/ LİDERLİK</vt:lpstr>
      <vt:lpstr>YÖNETİM SİSTEMİ PRENSİPLERİ/ LİDERLİK</vt:lpstr>
      <vt:lpstr>YÖNETİM SİSTEMİ PRENSİPLERİ/ PERSONELİN BAĞLILIĞI</vt:lpstr>
      <vt:lpstr>PowerPoint Sunusu</vt:lpstr>
      <vt:lpstr>YÖNETİM SİSTEMİ PRENSİPLERİ/ PROSES-SÜREÇ YAKLAŞIMI</vt:lpstr>
      <vt:lpstr>YÖNETİM SİSTEMİ PRENSİPLERİ/ PROSES-SÜREÇ YAKLAŞIMI</vt:lpstr>
      <vt:lpstr>YÖNETİM SİSTEMİ PRENSİPLERİ/ PROSES-SÜREÇ YAKLAŞIMI</vt:lpstr>
      <vt:lpstr>PowerPoint Sunusu</vt:lpstr>
      <vt:lpstr>PowerPoint Sunusu</vt:lpstr>
      <vt:lpstr>Örnek; SÜREÇ BİLGİSİ</vt:lpstr>
      <vt:lpstr>PowerPoint Sunusu</vt:lpstr>
      <vt:lpstr>PowerPoint Sunusu</vt:lpstr>
      <vt:lpstr>YÖNETİM SİSTEMİ PRENSİPLERİ/ İYİLEŞTİRME</vt:lpstr>
      <vt:lpstr>YÖNETİM SİSTEMİ PRENSİPLERİ/ KANIT ESASLI KARAR ALMA</vt:lpstr>
      <vt:lpstr>PowerPoint Sunusu</vt:lpstr>
      <vt:lpstr>YÖNETİM SİSTEMİ PRENSİPLERİ/ İLİŞKİ YÖNETİMİ</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2</dc:title>
  <dc:creator>Erol Asker</dc:creator>
  <cp:lastModifiedBy>İrem</cp:lastModifiedBy>
  <cp:revision>445</cp:revision>
  <cp:lastPrinted>2015-11-22T15:46:23Z</cp:lastPrinted>
  <dcterms:created xsi:type="dcterms:W3CDTF">2006-10-01T17:35:18Z</dcterms:created>
  <dcterms:modified xsi:type="dcterms:W3CDTF">2019-11-03T19:05:41Z</dcterms:modified>
</cp:coreProperties>
</file>